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4"/>
  </p:notesMasterIdLst>
  <p:sldIdLst>
    <p:sldId id="256" r:id="rId3"/>
    <p:sldId id="355" r:id="rId4"/>
    <p:sldId id="396" r:id="rId5"/>
    <p:sldId id="397" r:id="rId6"/>
    <p:sldId id="410" r:id="rId7"/>
    <p:sldId id="425" r:id="rId8"/>
    <p:sldId id="424" r:id="rId9"/>
    <p:sldId id="427" r:id="rId10"/>
    <p:sldId id="426" r:id="rId11"/>
    <p:sldId id="428" r:id="rId12"/>
    <p:sldId id="429" r:id="rId13"/>
    <p:sldId id="439" r:id="rId14"/>
    <p:sldId id="430" r:id="rId15"/>
    <p:sldId id="431" r:id="rId16"/>
    <p:sldId id="438" r:id="rId17"/>
    <p:sldId id="432" r:id="rId18"/>
    <p:sldId id="433" r:id="rId19"/>
    <p:sldId id="434" r:id="rId20"/>
    <p:sldId id="435" r:id="rId21"/>
    <p:sldId id="437" r:id="rId22"/>
    <p:sldId id="43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FDCC"/>
    <a:srgbClr val="FFFFFF"/>
    <a:srgbClr val="7D7D00"/>
    <a:srgbClr val="FF0000"/>
    <a:srgbClr val="CCFF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4636" autoAdjust="0"/>
  </p:normalViewPr>
  <p:slideViewPr>
    <p:cSldViewPr>
      <p:cViewPr varScale="1">
        <p:scale>
          <a:sx n="110" d="100"/>
          <a:sy n="110" d="100"/>
        </p:scale>
        <p:origin x="744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2A651-BEBB-43D8-BE8D-BBF10F4782A6}" type="datetimeFigureOut">
              <a:rPr lang="de-DE" smtClean="0"/>
              <a:t>26.06.2017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ED509-4654-453E-8D76-7A1D7C110F6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7957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gi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8534400" y="1208317"/>
            <a:ext cx="3135085" cy="104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defTabSz="651611" eaLnBrk="0" fontAlgn="base" hangingPunct="0">
              <a:spcBef>
                <a:spcPct val="0"/>
              </a:spcBef>
              <a:spcAft>
                <a:spcPts val="600"/>
              </a:spcAft>
              <a:defRPr/>
            </a:pPr>
            <a:r>
              <a:rPr lang="de-DE" sz="1200" b="1" dirty="0" smtClean="0">
                <a:solidFill>
                  <a:srgbClr val="0066CC"/>
                </a:solidFill>
              </a:rPr>
              <a:t>University</a:t>
            </a:r>
            <a:r>
              <a:rPr lang="de-DE" sz="1200" b="1" baseline="0" dirty="0" smtClean="0">
                <a:solidFill>
                  <a:srgbClr val="0066CC"/>
                </a:solidFill>
              </a:rPr>
              <a:t> </a:t>
            </a:r>
            <a:r>
              <a:rPr lang="de-DE" sz="1200" b="1" baseline="0" dirty="0" err="1" smtClean="0">
                <a:solidFill>
                  <a:srgbClr val="0066CC"/>
                </a:solidFill>
              </a:rPr>
              <a:t>of</a:t>
            </a:r>
            <a:r>
              <a:rPr lang="de-DE" sz="1200" b="1" dirty="0" smtClean="0">
                <a:solidFill>
                  <a:srgbClr val="0066CC"/>
                </a:solidFill>
              </a:rPr>
              <a:t> </a:t>
            </a:r>
            <a:r>
              <a:rPr lang="de-DE" sz="1200" b="1" dirty="0">
                <a:solidFill>
                  <a:srgbClr val="0066CC"/>
                </a:solidFill>
              </a:rPr>
              <a:t>Stuttgart</a:t>
            </a:r>
          </a:p>
          <a:p>
            <a:pPr defTabSz="651611" eaLnBrk="0" fontAlgn="base" hangingPunct="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1200" dirty="0">
                <a:solidFill>
                  <a:srgbClr val="0066CC"/>
                </a:solidFill>
              </a:rPr>
              <a:t>Institute of Parallel and </a:t>
            </a:r>
            <a:br>
              <a:rPr lang="en-US" sz="1200" dirty="0">
                <a:solidFill>
                  <a:srgbClr val="0066CC"/>
                </a:solidFill>
              </a:rPr>
            </a:br>
            <a:r>
              <a:rPr lang="en-US" sz="1200" dirty="0">
                <a:solidFill>
                  <a:srgbClr val="0066CC"/>
                </a:solidFill>
              </a:rPr>
              <a:t>Distributed Systems (IPVS)</a:t>
            </a:r>
          </a:p>
          <a:p>
            <a:pPr defTabSz="651611" eaLnBrk="0" fontAlgn="base" hangingPunct="0">
              <a:spcBef>
                <a:spcPct val="0"/>
              </a:spcBef>
              <a:spcAft>
                <a:spcPts val="429"/>
              </a:spcAft>
              <a:defRPr/>
            </a:pPr>
            <a:r>
              <a:rPr lang="en-GB" sz="1200" noProof="0" dirty="0" err="1" smtClean="0">
                <a:solidFill>
                  <a:srgbClr val="0066CC"/>
                </a:solidFill>
              </a:rPr>
              <a:t>Universitätsstraße</a:t>
            </a:r>
            <a:r>
              <a:rPr lang="de-DE" sz="1200" dirty="0" smtClean="0">
                <a:solidFill>
                  <a:srgbClr val="0066CC"/>
                </a:solidFill>
              </a:rPr>
              <a:t> </a:t>
            </a:r>
            <a:r>
              <a:rPr lang="de-DE" sz="1200" dirty="0">
                <a:solidFill>
                  <a:srgbClr val="0066CC"/>
                </a:solidFill>
              </a:rPr>
              <a:t>38</a:t>
            </a:r>
            <a:br>
              <a:rPr lang="de-DE" sz="1200" dirty="0">
                <a:solidFill>
                  <a:srgbClr val="0066CC"/>
                </a:solidFill>
              </a:rPr>
            </a:br>
            <a:r>
              <a:rPr lang="en-GB" sz="1200" noProof="0" dirty="0" smtClean="0">
                <a:solidFill>
                  <a:srgbClr val="0066CC"/>
                </a:solidFill>
              </a:rPr>
              <a:t>70569</a:t>
            </a:r>
            <a:r>
              <a:rPr lang="de-DE" sz="1200" dirty="0" smtClean="0">
                <a:solidFill>
                  <a:srgbClr val="0066CC"/>
                </a:solidFill>
              </a:rPr>
              <a:t> Stuttgart, Germany</a:t>
            </a:r>
            <a:endParaRPr lang="de-DE" sz="1200" dirty="0">
              <a:solidFill>
                <a:srgbClr val="0066CC"/>
              </a:solidFill>
            </a:endParaRPr>
          </a:p>
        </p:txBody>
      </p:sp>
      <p:pic>
        <p:nvPicPr>
          <p:cNvPr id="5" name="Picture 18" descr="uni-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219200"/>
            <a:ext cx="987883" cy="987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1" descr="ipvslogo_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4461" y="1219200"/>
            <a:ext cx="987883" cy="987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957943" y="2677889"/>
            <a:ext cx="10363200" cy="1175657"/>
          </a:xfrm>
        </p:spPr>
        <p:txBody>
          <a:bodyPr lIns="78357" tIns="39179" rIns="78357" bIns="39179" anchor="b"/>
          <a:lstStyle>
            <a:lvl1pPr algn="ctr">
              <a:spcBef>
                <a:spcPct val="0"/>
              </a:spcBef>
              <a:defRPr/>
            </a:lvl1pPr>
          </a:lstStyle>
          <a:p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Sie</a:t>
            </a:r>
            <a:r>
              <a:rPr lang="en-US" dirty="0"/>
              <a:t>, um das </a:t>
            </a:r>
            <a:r>
              <a:rPr lang="en-US" dirty="0" err="1"/>
              <a:t>Titelformat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918858"/>
            <a:ext cx="8621485" cy="1698171"/>
          </a:xfrm>
        </p:spPr>
        <p:txBody>
          <a:bodyPr lIns="78357" tIns="39179" rIns="78357" bIns="39179"/>
          <a:lstStyle>
            <a:lvl1pPr marL="0" indent="0" algn="ctr">
              <a:buFont typeface="Arial" pitchFamily="34" charset="0"/>
              <a:buNone/>
              <a:defRPr/>
            </a:lvl1pPr>
          </a:lstStyle>
          <a:p>
            <a:r>
              <a:rPr lang="en-US"/>
              <a:t>Klicken</a:t>
            </a:r>
            <a:r>
              <a:rPr lang="en-US" dirty="0"/>
              <a:t> </a:t>
            </a:r>
            <a:r>
              <a:rPr lang="en-US" dirty="0" err="1"/>
              <a:t>Sie</a:t>
            </a:r>
            <a:r>
              <a:rPr lang="en-US" dirty="0"/>
              <a:t>, um das Format des </a:t>
            </a:r>
            <a:r>
              <a:rPr lang="en-US" dirty="0" err="1"/>
              <a:t>Untertitelmasters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pic>
        <p:nvPicPr>
          <p:cNvPr id="38914" name="Picture 2" descr="GSaME-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8461" y="1408340"/>
            <a:ext cx="2862939" cy="6096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2236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CA447-E73F-4540-9DDC-41E59AA32E11}" type="slidenum">
              <a:rPr lang="en-US">
                <a:solidFill>
                  <a:srgbClr val="0066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597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0343" y="261257"/>
            <a:ext cx="2677885" cy="542108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6686" y="261257"/>
            <a:ext cx="7859485" cy="542108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2B3A9-4E9E-46B0-B633-21BE74FCC100}" type="slidenum">
              <a:rPr lang="en-US">
                <a:solidFill>
                  <a:srgbClr val="0066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337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686" y="261258"/>
            <a:ext cx="10711543" cy="57694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96686" y="1240974"/>
            <a:ext cx="10711543" cy="4441371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921FA-9019-4461-831E-8544507D5264}" type="slidenum">
              <a:rPr lang="en-US">
                <a:solidFill>
                  <a:srgbClr val="0066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4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8534400" y="1208317"/>
            <a:ext cx="3135085" cy="104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defTabSz="651611" eaLnBrk="0" fontAlgn="base" hangingPunct="0">
              <a:spcBef>
                <a:spcPct val="0"/>
              </a:spcBef>
              <a:spcAft>
                <a:spcPts val="600"/>
              </a:spcAft>
              <a:defRPr/>
            </a:pPr>
            <a:r>
              <a:rPr lang="de-DE" sz="1200" b="1" dirty="0">
                <a:solidFill>
                  <a:srgbClr val="0066CC"/>
                </a:solidFill>
              </a:rPr>
              <a:t>Universität Stuttgart</a:t>
            </a:r>
          </a:p>
          <a:p>
            <a:pPr defTabSz="651611" eaLnBrk="0" fontAlgn="base" hangingPunct="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1200" dirty="0">
                <a:solidFill>
                  <a:srgbClr val="0066CC"/>
                </a:solidFill>
              </a:rPr>
              <a:t>Institute of Parallel and </a:t>
            </a:r>
            <a:br>
              <a:rPr lang="en-US" sz="1200" dirty="0">
                <a:solidFill>
                  <a:srgbClr val="0066CC"/>
                </a:solidFill>
              </a:rPr>
            </a:br>
            <a:r>
              <a:rPr lang="en-US" sz="1200" dirty="0">
                <a:solidFill>
                  <a:srgbClr val="0066CC"/>
                </a:solidFill>
              </a:rPr>
              <a:t>Distributed Systems (IPVS)</a:t>
            </a:r>
          </a:p>
          <a:p>
            <a:pPr defTabSz="651611" eaLnBrk="0" fontAlgn="base" hangingPunct="0">
              <a:spcBef>
                <a:spcPct val="0"/>
              </a:spcBef>
              <a:spcAft>
                <a:spcPts val="429"/>
              </a:spcAft>
              <a:defRPr/>
            </a:pPr>
            <a:r>
              <a:rPr lang="en-GB" sz="1200" dirty="0" err="1" smtClean="0">
                <a:solidFill>
                  <a:srgbClr val="0066CC"/>
                </a:solidFill>
              </a:rPr>
              <a:t>Universitätsstraße</a:t>
            </a:r>
            <a:r>
              <a:rPr lang="de-DE" sz="1200" dirty="0" smtClean="0">
                <a:solidFill>
                  <a:srgbClr val="0066CC"/>
                </a:solidFill>
              </a:rPr>
              <a:t> </a:t>
            </a:r>
            <a:r>
              <a:rPr lang="de-DE" sz="1200" dirty="0">
                <a:solidFill>
                  <a:srgbClr val="0066CC"/>
                </a:solidFill>
              </a:rPr>
              <a:t>38</a:t>
            </a:r>
            <a:br>
              <a:rPr lang="de-DE" sz="1200" dirty="0">
                <a:solidFill>
                  <a:srgbClr val="0066CC"/>
                </a:solidFill>
              </a:rPr>
            </a:br>
            <a:r>
              <a:rPr lang="en-GB" sz="1200" dirty="0" smtClean="0">
                <a:solidFill>
                  <a:srgbClr val="0066CC"/>
                </a:solidFill>
              </a:rPr>
              <a:t>D-70569</a:t>
            </a:r>
            <a:r>
              <a:rPr lang="de-DE" sz="1200" dirty="0" smtClean="0">
                <a:solidFill>
                  <a:srgbClr val="0066CC"/>
                </a:solidFill>
              </a:rPr>
              <a:t> </a:t>
            </a:r>
            <a:r>
              <a:rPr lang="de-DE" sz="1200" dirty="0">
                <a:solidFill>
                  <a:srgbClr val="0066CC"/>
                </a:solidFill>
              </a:rPr>
              <a:t>Stuttgart</a:t>
            </a:r>
          </a:p>
        </p:txBody>
      </p:sp>
      <p:pic>
        <p:nvPicPr>
          <p:cNvPr id="5" name="Picture 18" descr="uni-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890" y="1190628"/>
            <a:ext cx="1273628" cy="96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1" descr="ipvslogo_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4231" y="1175658"/>
            <a:ext cx="1275444" cy="95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957943" y="2677889"/>
            <a:ext cx="10363200" cy="1175657"/>
          </a:xfrm>
        </p:spPr>
        <p:txBody>
          <a:bodyPr lIns="78357" tIns="39179" rIns="78357" bIns="39179" anchor="b"/>
          <a:lstStyle>
            <a:lvl1pPr algn="ctr">
              <a:spcBef>
                <a:spcPct val="0"/>
              </a:spcBef>
              <a:defRPr/>
            </a:lvl1pPr>
          </a:lstStyle>
          <a:p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Sie</a:t>
            </a:r>
            <a:r>
              <a:rPr lang="en-US" dirty="0"/>
              <a:t>, um das </a:t>
            </a:r>
            <a:r>
              <a:rPr lang="en-US" dirty="0" err="1"/>
              <a:t>Titelformat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918858"/>
            <a:ext cx="8621485" cy="1698171"/>
          </a:xfrm>
        </p:spPr>
        <p:txBody>
          <a:bodyPr lIns="78357" tIns="39179" rIns="78357" bIns="39179"/>
          <a:lstStyle>
            <a:lvl1pPr marL="0" indent="0" algn="ctr">
              <a:buFont typeface="Arial" pitchFamily="34" charset="0"/>
              <a:buNone/>
              <a:defRPr/>
            </a:lvl1pPr>
          </a:lstStyle>
          <a:p>
            <a:r>
              <a:rPr lang="en-US"/>
              <a:t>Klicken</a:t>
            </a:r>
            <a:r>
              <a:rPr lang="en-US" dirty="0"/>
              <a:t> </a:t>
            </a:r>
            <a:r>
              <a:rPr lang="en-US" dirty="0" err="1"/>
              <a:t>Sie</a:t>
            </a:r>
            <a:r>
              <a:rPr lang="en-US" dirty="0"/>
              <a:t>, um das Format des </a:t>
            </a:r>
            <a:r>
              <a:rPr lang="en-US" dirty="0" err="1"/>
              <a:t>Untertitelmasters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pic>
        <p:nvPicPr>
          <p:cNvPr id="38914" name="Picture 2" descr="GSaME-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18861" y="1404257"/>
            <a:ext cx="3167743" cy="4980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7493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62384-2FDA-447A-9A2A-85DF5FE19A94}" type="slidenum">
              <a:rPr lang="en-US">
                <a:solidFill>
                  <a:srgbClr val="0066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181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87" y="4407355"/>
            <a:ext cx="10363200" cy="1362075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87" y="2906486"/>
            <a:ext cx="10363200" cy="1500868"/>
          </a:xfrm>
        </p:spPr>
        <p:txBody>
          <a:bodyPr anchor="b"/>
          <a:lstStyle>
            <a:lvl1pPr marL="0" indent="0">
              <a:buNone/>
              <a:defRPr sz="1700"/>
            </a:lvl1pPr>
            <a:lvl2pPr marL="391782" indent="0">
              <a:buNone/>
              <a:defRPr sz="1500"/>
            </a:lvl2pPr>
            <a:lvl3pPr marL="783564" indent="0">
              <a:buNone/>
              <a:defRPr sz="1400"/>
            </a:lvl3pPr>
            <a:lvl4pPr marL="1175346" indent="0">
              <a:buNone/>
              <a:defRPr sz="1200"/>
            </a:lvl4pPr>
            <a:lvl5pPr marL="1567128" indent="0">
              <a:buNone/>
              <a:defRPr sz="1200"/>
            </a:lvl5pPr>
            <a:lvl6pPr marL="1958911" indent="0">
              <a:buNone/>
              <a:defRPr sz="1200"/>
            </a:lvl6pPr>
            <a:lvl7pPr marL="2350693" indent="0">
              <a:buNone/>
              <a:defRPr sz="1200"/>
            </a:lvl7pPr>
            <a:lvl8pPr marL="2742475" indent="0">
              <a:buNone/>
              <a:defRPr sz="1200"/>
            </a:lvl8pPr>
            <a:lvl9pPr marL="313425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A2AF5-7483-4FC7-9082-9B1164408369}" type="slidenum">
              <a:rPr lang="en-US">
                <a:solidFill>
                  <a:srgbClr val="0066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651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6686" y="1240974"/>
            <a:ext cx="5268685" cy="444137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9543" y="1240974"/>
            <a:ext cx="5268685" cy="444137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8423B-0E9D-4C83-BE6B-22CB74B1724D}" type="slidenum">
              <a:rPr lang="en-US">
                <a:solidFill>
                  <a:srgbClr val="0066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456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864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4888"/>
            <a:ext cx="5386615" cy="639536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1782" indent="0">
              <a:buNone/>
              <a:defRPr sz="1700" b="1"/>
            </a:lvl2pPr>
            <a:lvl3pPr marL="783564" indent="0">
              <a:buNone/>
              <a:defRPr sz="1500" b="1"/>
            </a:lvl3pPr>
            <a:lvl4pPr marL="1175346" indent="0">
              <a:buNone/>
              <a:defRPr sz="1400" b="1"/>
            </a:lvl4pPr>
            <a:lvl5pPr marL="1567128" indent="0">
              <a:buNone/>
              <a:defRPr sz="1400" b="1"/>
            </a:lvl5pPr>
            <a:lvl6pPr marL="1958911" indent="0">
              <a:buNone/>
              <a:defRPr sz="1400" b="1"/>
            </a:lvl6pPr>
            <a:lvl7pPr marL="2350693" indent="0">
              <a:buNone/>
              <a:defRPr sz="1400" b="1"/>
            </a:lvl7pPr>
            <a:lvl8pPr marL="2742475" indent="0">
              <a:buNone/>
              <a:defRPr sz="1400" b="1"/>
            </a:lvl8pPr>
            <a:lvl9pPr marL="3134257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422"/>
            <a:ext cx="5386615" cy="3951514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975" y="1534888"/>
            <a:ext cx="5388428" cy="639536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1782" indent="0">
              <a:buNone/>
              <a:defRPr sz="1700" b="1"/>
            </a:lvl2pPr>
            <a:lvl3pPr marL="783564" indent="0">
              <a:buNone/>
              <a:defRPr sz="1500" b="1"/>
            </a:lvl3pPr>
            <a:lvl4pPr marL="1175346" indent="0">
              <a:buNone/>
              <a:defRPr sz="1400" b="1"/>
            </a:lvl4pPr>
            <a:lvl5pPr marL="1567128" indent="0">
              <a:buNone/>
              <a:defRPr sz="1400" b="1"/>
            </a:lvl5pPr>
            <a:lvl6pPr marL="1958911" indent="0">
              <a:buNone/>
              <a:defRPr sz="1400" b="1"/>
            </a:lvl6pPr>
            <a:lvl7pPr marL="2350693" indent="0">
              <a:buNone/>
              <a:defRPr sz="1400" b="1"/>
            </a:lvl7pPr>
            <a:lvl8pPr marL="2742475" indent="0">
              <a:buNone/>
              <a:defRPr sz="1400" b="1"/>
            </a:lvl8pPr>
            <a:lvl9pPr marL="3134257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975" y="2174422"/>
            <a:ext cx="5388428" cy="3951514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62A42-B17F-4641-B293-36D231ECC6E0}" type="slidenum">
              <a:rPr lang="en-US">
                <a:solidFill>
                  <a:srgbClr val="0066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231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8153B-9FCB-46E8-990A-5F60E0DE50BB}" type="slidenum">
              <a:rPr lang="en-US">
                <a:solidFill>
                  <a:srgbClr val="0066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876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6A14E-3907-41EB-85F6-8F0A271FAF0F}" type="slidenum">
              <a:rPr lang="en-US">
                <a:solidFill>
                  <a:srgbClr val="0066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948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62384-2FDA-447A-9A2A-85DF5FE19A94}" type="slidenum">
              <a:rPr lang="en-US">
                <a:solidFill>
                  <a:srgbClr val="0066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666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504"/>
            <a:ext cx="4011387" cy="1162050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33" y="273504"/>
            <a:ext cx="6816271" cy="5852432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554"/>
            <a:ext cx="4011387" cy="4690382"/>
          </a:xfrm>
        </p:spPr>
        <p:txBody>
          <a:bodyPr/>
          <a:lstStyle>
            <a:lvl1pPr marL="0" indent="0">
              <a:buNone/>
              <a:defRPr sz="1200"/>
            </a:lvl1pPr>
            <a:lvl2pPr marL="391782" indent="0">
              <a:buNone/>
              <a:defRPr sz="1000"/>
            </a:lvl2pPr>
            <a:lvl3pPr marL="783564" indent="0">
              <a:buNone/>
              <a:defRPr sz="900"/>
            </a:lvl3pPr>
            <a:lvl4pPr marL="1175346" indent="0">
              <a:buNone/>
              <a:defRPr sz="800"/>
            </a:lvl4pPr>
            <a:lvl5pPr marL="1567128" indent="0">
              <a:buNone/>
              <a:defRPr sz="800"/>
            </a:lvl5pPr>
            <a:lvl6pPr marL="1958911" indent="0">
              <a:buNone/>
              <a:defRPr sz="800"/>
            </a:lvl6pPr>
            <a:lvl7pPr marL="2350693" indent="0">
              <a:buNone/>
              <a:defRPr sz="800"/>
            </a:lvl7pPr>
            <a:lvl8pPr marL="2742475" indent="0">
              <a:buNone/>
              <a:defRPr sz="800"/>
            </a:lvl8pPr>
            <a:lvl9pPr marL="3134257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5C7F9-CE0F-4CAC-8889-0FA249100A84}" type="slidenum">
              <a:rPr lang="en-US">
                <a:solidFill>
                  <a:srgbClr val="0066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218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15" y="4800600"/>
            <a:ext cx="7315200" cy="56741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15" y="612321"/>
            <a:ext cx="7315200" cy="4114800"/>
          </a:xfrm>
        </p:spPr>
        <p:txBody>
          <a:bodyPr/>
          <a:lstStyle>
            <a:lvl1pPr marL="0" indent="0">
              <a:buNone/>
              <a:defRPr sz="2700"/>
            </a:lvl1pPr>
            <a:lvl2pPr marL="391782" indent="0">
              <a:buNone/>
              <a:defRPr sz="2400"/>
            </a:lvl2pPr>
            <a:lvl3pPr marL="783564" indent="0">
              <a:buNone/>
              <a:defRPr sz="2100"/>
            </a:lvl3pPr>
            <a:lvl4pPr marL="1175346" indent="0">
              <a:buNone/>
              <a:defRPr sz="1700"/>
            </a:lvl4pPr>
            <a:lvl5pPr marL="1567128" indent="0">
              <a:buNone/>
              <a:defRPr sz="1700"/>
            </a:lvl5pPr>
            <a:lvl6pPr marL="1958911" indent="0">
              <a:buNone/>
              <a:defRPr sz="1700"/>
            </a:lvl6pPr>
            <a:lvl7pPr marL="2350693" indent="0">
              <a:buNone/>
              <a:defRPr sz="1700"/>
            </a:lvl7pPr>
            <a:lvl8pPr marL="2742475" indent="0">
              <a:buNone/>
              <a:defRPr sz="1700"/>
            </a:lvl8pPr>
            <a:lvl9pPr marL="3134257" indent="0">
              <a:buNone/>
              <a:defRPr sz="17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15" y="5368018"/>
            <a:ext cx="7315200" cy="804182"/>
          </a:xfrm>
        </p:spPr>
        <p:txBody>
          <a:bodyPr/>
          <a:lstStyle>
            <a:lvl1pPr marL="0" indent="0">
              <a:buNone/>
              <a:defRPr sz="1200"/>
            </a:lvl1pPr>
            <a:lvl2pPr marL="391782" indent="0">
              <a:buNone/>
              <a:defRPr sz="1000"/>
            </a:lvl2pPr>
            <a:lvl3pPr marL="783564" indent="0">
              <a:buNone/>
              <a:defRPr sz="900"/>
            </a:lvl3pPr>
            <a:lvl4pPr marL="1175346" indent="0">
              <a:buNone/>
              <a:defRPr sz="800"/>
            </a:lvl4pPr>
            <a:lvl5pPr marL="1567128" indent="0">
              <a:buNone/>
              <a:defRPr sz="800"/>
            </a:lvl5pPr>
            <a:lvl6pPr marL="1958911" indent="0">
              <a:buNone/>
              <a:defRPr sz="800"/>
            </a:lvl6pPr>
            <a:lvl7pPr marL="2350693" indent="0">
              <a:buNone/>
              <a:defRPr sz="800"/>
            </a:lvl7pPr>
            <a:lvl8pPr marL="2742475" indent="0">
              <a:buNone/>
              <a:defRPr sz="800"/>
            </a:lvl8pPr>
            <a:lvl9pPr marL="3134257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2F3E5-6B17-44CE-B1A9-DB25C25A1E43}" type="slidenum">
              <a:rPr lang="en-US">
                <a:solidFill>
                  <a:srgbClr val="0066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551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CA447-E73F-4540-9DDC-41E59AA32E11}" type="slidenum">
              <a:rPr lang="en-US">
                <a:solidFill>
                  <a:srgbClr val="0066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5117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0343" y="261257"/>
            <a:ext cx="2677885" cy="542108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6686" y="261257"/>
            <a:ext cx="7859485" cy="542108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2B3A9-4E9E-46B0-B633-21BE74FCC100}" type="slidenum">
              <a:rPr lang="en-US">
                <a:solidFill>
                  <a:srgbClr val="0066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57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686" y="261258"/>
            <a:ext cx="10711543" cy="57694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96686" y="1240974"/>
            <a:ext cx="10711543" cy="4441371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921FA-9019-4461-831E-8544507D5264}" type="slidenum">
              <a:rPr lang="en-US">
                <a:solidFill>
                  <a:srgbClr val="0066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99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87" y="4407355"/>
            <a:ext cx="10363200" cy="1362075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87" y="2906486"/>
            <a:ext cx="10363200" cy="1500868"/>
          </a:xfrm>
        </p:spPr>
        <p:txBody>
          <a:bodyPr anchor="b"/>
          <a:lstStyle>
            <a:lvl1pPr marL="0" indent="0">
              <a:buNone/>
              <a:defRPr sz="1700"/>
            </a:lvl1pPr>
            <a:lvl2pPr marL="391782" indent="0">
              <a:buNone/>
              <a:defRPr sz="1500"/>
            </a:lvl2pPr>
            <a:lvl3pPr marL="783564" indent="0">
              <a:buNone/>
              <a:defRPr sz="1400"/>
            </a:lvl3pPr>
            <a:lvl4pPr marL="1175346" indent="0">
              <a:buNone/>
              <a:defRPr sz="1200"/>
            </a:lvl4pPr>
            <a:lvl5pPr marL="1567128" indent="0">
              <a:buNone/>
              <a:defRPr sz="1200"/>
            </a:lvl5pPr>
            <a:lvl6pPr marL="1958911" indent="0">
              <a:buNone/>
              <a:defRPr sz="1200"/>
            </a:lvl6pPr>
            <a:lvl7pPr marL="2350693" indent="0">
              <a:buNone/>
              <a:defRPr sz="1200"/>
            </a:lvl7pPr>
            <a:lvl8pPr marL="2742475" indent="0">
              <a:buNone/>
              <a:defRPr sz="1200"/>
            </a:lvl8pPr>
            <a:lvl9pPr marL="313425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A2AF5-7483-4FC7-9082-9B1164408369}" type="slidenum">
              <a:rPr lang="en-US">
                <a:solidFill>
                  <a:srgbClr val="0066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841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6686" y="1240974"/>
            <a:ext cx="5268685" cy="444137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9543" y="1240974"/>
            <a:ext cx="5268685" cy="444137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8423B-0E9D-4C83-BE6B-22CB74B1724D}" type="slidenum">
              <a:rPr lang="en-US">
                <a:solidFill>
                  <a:srgbClr val="0066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049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864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4888"/>
            <a:ext cx="5386615" cy="639536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1782" indent="0">
              <a:buNone/>
              <a:defRPr sz="1700" b="1"/>
            </a:lvl2pPr>
            <a:lvl3pPr marL="783564" indent="0">
              <a:buNone/>
              <a:defRPr sz="1500" b="1"/>
            </a:lvl3pPr>
            <a:lvl4pPr marL="1175346" indent="0">
              <a:buNone/>
              <a:defRPr sz="1400" b="1"/>
            </a:lvl4pPr>
            <a:lvl5pPr marL="1567128" indent="0">
              <a:buNone/>
              <a:defRPr sz="1400" b="1"/>
            </a:lvl5pPr>
            <a:lvl6pPr marL="1958911" indent="0">
              <a:buNone/>
              <a:defRPr sz="1400" b="1"/>
            </a:lvl6pPr>
            <a:lvl7pPr marL="2350693" indent="0">
              <a:buNone/>
              <a:defRPr sz="1400" b="1"/>
            </a:lvl7pPr>
            <a:lvl8pPr marL="2742475" indent="0">
              <a:buNone/>
              <a:defRPr sz="1400" b="1"/>
            </a:lvl8pPr>
            <a:lvl9pPr marL="3134257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422"/>
            <a:ext cx="5386615" cy="3951514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975" y="1534888"/>
            <a:ext cx="5388428" cy="639536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1782" indent="0">
              <a:buNone/>
              <a:defRPr sz="1700" b="1"/>
            </a:lvl2pPr>
            <a:lvl3pPr marL="783564" indent="0">
              <a:buNone/>
              <a:defRPr sz="1500" b="1"/>
            </a:lvl3pPr>
            <a:lvl4pPr marL="1175346" indent="0">
              <a:buNone/>
              <a:defRPr sz="1400" b="1"/>
            </a:lvl4pPr>
            <a:lvl5pPr marL="1567128" indent="0">
              <a:buNone/>
              <a:defRPr sz="1400" b="1"/>
            </a:lvl5pPr>
            <a:lvl6pPr marL="1958911" indent="0">
              <a:buNone/>
              <a:defRPr sz="1400" b="1"/>
            </a:lvl6pPr>
            <a:lvl7pPr marL="2350693" indent="0">
              <a:buNone/>
              <a:defRPr sz="1400" b="1"/>
            </a:lvl7pPr>
            <a:lvl8pPr marL="2742475" indent="0">
              <a:buNone/>
              <a:defRPr sz="1400" b="1"/>
            </a:lvl8pPr>
            <a:lvl9pPr marL="3134257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975" y="2174422"/>
            <a:ext cx="5388428" cy="3951514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62A42-B17F-4641-B293-36D231ECC6E0}" type="slidenum">
              <a:rPr lang="en-US">
                <a:solidFill>
                  <a:srgbClr val="0066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547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8153B-9FCB-46E8-990A-5F60E0DE50BB}" type="slidenum">
              <a:rPr lang="en-US">
                <a:solidFill>
                  <a:srgbClr val="0066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360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6A14E-3907-41EB-85F6-8F0A271FAF0F}" type="slidenum">
              <a:rPr lang="en-US">
                <a:solidFill>
                  <a:srgbClr val="0066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324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504"/>
            <a:ext cx="4011387" cy="1162050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33" y="273504"/>
            <a:ext cx="6816271" cy="5852432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554"/>
            <a:ext cx="4011387" cy="4690382"/>
          </a:xfrm>
        </p:spPr>
        <p:txBody>
          <a:bodyPr/>
          <a:lstStyle>
            <a:lvl1pPr marL="0" indent="0">
              <a:buNone/>
              <a:defRPr sz="1200"/>
            </a:lvl1pPr>
            <a:lvl2pPr marL="391782" indent="0">
              <a:buNone/>
              <a:defRPr sz="1000"/>
            </a:lvl2pPr>
            <a:lvl3pPr marL="783564" indent="0">
              <a:buNone/>
              <a:defRPr sz="900"/>
            </a:lvl3pPr>
            <a:lvl4pPr marL="1175346" indent="0">
              <a:buNone/>
              <a:defRPr sz="800"/>
            </a:lvl4pPr>
            <a:lvl5pPr marL="1567128" indent="0">
              <a:buNone/>
              <a:defRPr sz="800"/>
            </a:lvl5pPr>
            <a:lvl6pPr marL="1958911" indent="0">
              <a:buNone/>
              <a:defRPr sz="800"/>
            </a:lvl6pPr>
            <a:lvl7pPr marL="2350693" indent="0">
              <a:buNone/>
              <a:defRPr sz="800"/>
            </a:lvl7pPr>
            <a:lvl8pPr marL="2742475" indent="0">
              <a:buNone/>
              <a:defRPr sz="800"/>
            </a:lvl8pPr>
            <a:lvl9pPr marL="3134257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5C7F9-CE0F-4CAC-8889-0FA249100A84}" type="slidenum">
              <a:rPr lang="en-US">
                <a:solidFill>
                  <a:srgbClr val="0066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781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15" y="4800600"/>
            <a:ext cx="7315200" cy="56741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15" y="612321"/>
            <a:ext cx="7315200" cy="4114800"/>
          </a:xfrm>
        </p:spPr>
        <p:txBody>
          <a:bodyPr/>
          <a:lstStyle>
            <a:lvl1pPr marL="0" indent="0">
              <a:buNone/>
              <a:defRPr sz="2700"/>
            </a:lvl1pPr>
            <a:lvl2pPr marL="391782" indent="0">
              <a:buNone/>
              <a:defRPr sz="2400"/>
            </a:lvl2pPr>
            <a:lvl3pPr marL="783564" indent="0">
              <a:buNone/>
              <a:defRPr sz="2100"/>
            </a:lvl3pPr>
            <a:lvl4pPr marL="1175346" indent="0">
              <a:buNone/>
              <a:defRPr sz="1700"/>
            </a:lvl4pPr>
            <a:lvl5pPr marL="1567128" indent="0">
              <a:buNone/>
              <a:defRPr sz="1700"/>
            </a:lvl5pPr>
            <a:lvl6pPr marL="1958911" indent="0">
              <a:buNone/>
              <a:defRPr sz="1700"/>
            </a:lvl6pPr>
            <a:lvl7pPr marL="2350693" indent="0">
              <a:buNone/>
              <a:defRPr sz="1700"/>
            </a:lvl7pPr>
            <a:lvl8pPr marL="2742475" indent="0">
              <a:buNone/>
              <a:defRPr sz="1700"/>
            </a:lvl8pPr>
            <a:lvl9pPr marL="3134257" indent="0">
              <a:buNone/>
              <a:defRPr sz="17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15" y="5368018"/>
            <a:ext cx="7315200" cy="804182"/>
          </a:xfrm>
        </p:spPr>
        <p:txBody>
          <a:bodyPr/>
          <a:lstStyle>
            <a:lvl1pPr marL="0" indent="0">
              <a:buNone/>
              <a:defRPr sz="1200"/>
            </a:lvl1pPr>
            <a:lvl2pPr marL="391782" indent="0">
              <a:buNone/>
              <a:defRPr sz="1000"/>
            </a:lvl2pPr>
            <a:lvl3pPr marL="783564" indent="0">
              <a:buNone/>
              <a:defRPr sz="900"/>
            </a:lvl3pPr>
            <a:lvl4pPr marL="1175346" indent="0">
              <a:buNone/>
              <a:defRPr sz="800"/>
            </a:lvl4pPr>
            <a:lvl5pPr marL="1567128" indent="0">
              <a:buNone/>
              <a:defRPr sz="800"/>
            </a:lvl5pPr>
            <a:lvl6pPr marL="1958911" indent="0">
              <a:buNone/>
              <a:defRPr sz="800"/>
            </a:lvl6pPr>
            <a:lvl7pPr marL="2350693" indent="0">
              <a:buNone/>
              <a:defRPr sz="800"/>
            </a:lvl7pPr>
            <a:lvl8pPr marL="2742475" indent="0">
              <a:buNone/>
              <a:defRPr sz="800"/>
            </a:lvl8pPr>
            <a:lvl9pPr marL="3134257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2F3E5-6B17-44CE-B1A9-DB25C25A1E43}" type="slidenum">
              <a:rPr lang="en-US">
                <a:solidFill>
                  <a:srgbClr val="0066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068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3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8" Type="http://schemas.openxmlformats.org/officeDocument/2006/relationships/image" Target="../media/image3.gi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oleObject" Target="../embeddings/oleObject2.bin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vmlDrawing" Target="../drawings/vmlDrawing2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96686" y="261258"/>
            <a:ext cx="10711543" cy="576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, um </a:t>
            </a:r>
            <a:r>
              <a:rPr lang="en-GB" noProof="0" dirty="0" err="1" smtClean="0"/>
              <a:t>Titelformat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zu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  <p:sp>
        <p:nvSpPr>
          <p:cNvPr id="102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6686" y="1240974"/>
            <a:ext cx="10711543" cy="4441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, um Master-</a:t>
            </a:r>
            <a:r>
              <a:rPr lang="en-GB" noProof="0" dirty="0" err="1" smtClean="0"/>
              <a:t>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zu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sp>
        <p:nvSpPr>
          <p:cNvPr id="2065" name="Line 17"/>
          <p:cNvSpPr>
            <a:spLocks noChangeShapeType="1"/>
          </p:cNvSpPr>
          <p:nvPr/>
        </p:nvSpPr>
        <p:spPr bwMode="auto">
          <a:xfrm>
            <a:off x="696686" y="5999347"/>
            <a:ext cx="10711543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lIns="78365" tIns="39183" rIns="78365" bIns="39183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100" b="1" noProof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2454729" y="6124760"/>
            <a:ext cx="2177143" cy="555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defTabSz="651681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defRPr/>
            </a:pPr>
            <a:r>
              <a:rPr lang="en-GB" sz="1200" b="1" noProof="0" dirty="0" smtClean="0">
                <a:solidFill>
                  <a:srgbClr val="0066CC"/>
                </a:solidFill>
              </a:rPr>
              <a:t>Research Group</a:t>
            </a:r>
          </a:p>
          <a:p>
            <a:pPr defTabSz="651681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defRPr/>
            </a:pPr>
            <a:r>
              <a:rPr lang="en-GB" sz="1200" b="1" noProof="0" dirty="0" smtClean="0">
                <a:solidFill>
                  <a:srgbClr val="0066CC"/>
                </a:solidFill>
              </a:rPr>
              <a:t>Distributed Systems</a:t>
            </a:r>
          </a:p>
          <a:p>
            <a:pPr defTabSz="651681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defRPr/>
            </a:pPr>
            <a:r>
              <a:rPr lang="en-GB" sz="1200" b="1" noProof="0" dirty="0" smtClean="0">
                <a:solidFill>
                  <a:srgbClr val="0066CC"/>
                </a:solidFill>
              </a:rPr>
              <a:t>University</a:t>
            </a:r>
            <a:r>
              <a:rPr lang="en-GB" sz="1200" b="1" baseline="0" noProof="0" dirty="0" smtClean="0">
                <a:solidFill>
                  <a:srgbClr val="0066CC"/>
                </a:solidFill>
              </a:rPr>
              <a:t> of</a:t>
            </a:r>
            <a:r>
              <a:rPr lang="en-GB" sz="1200" b="1" noProof="0" dirty="0" smtClean="0">
                <a:solidFill>
                  <a:srgbClr val="0066CC"/>
                </a:solidFill>
              </a:rPr>
              <a:t> Stuttgart</a:t>
            </a:r>
            <a:endParaRPr lang="en-GB" sz="1200" b="1" noProof="0" dirty="0">
              <a:solidFill>
                <a:srgbClr val="0066CC"/>
              </a:solidFill>
            </a:endParaRPr>
          </a:p>
        </p:txBody>
      </p:sp>
      <p:graphicFrame>
        <p:nvGraphicFramePr>
          <p:cNvPr id="1026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1375997"/>
              </p:ext>
            </p:extLst>
          </p:nvPr>
        </p:nvGraphicFramePr>
        <p:xfrm>
          <a:off x="816428" y="6092104"/>
          <a:ext cx="609602" cy="613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2" name="Photo Editor Photo" r:id="rId15" imgW="1523810" imgH="1533739" progId="">
                  <p:embed/>
                </p:oleObj>
              </mc:Choice>
              <mc:Fallback>
                <p:oleObj name="Photo Editor Photo" r:id="rId15" imgW="1523810" imgH="153373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428" y="6092104"/>
                        <a:ext cx="609602" cy="6134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3" name="Picture 27" descr="ipvslogo_blue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654631" y="6128613"/>
            <a:ext cx="555169" cy="555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6" name="Line 28"/>
          <p:cNvSpPr>
            <a:spLocks noChangeShapeType="1"/>
          </p:cNvSpPr>
          <p:nvPr/>
        </p:nvSpPr>
        <p:spPr bwMode="auto">
          <a:xfrm>
            <a:off x="696686" y="838200"/>
            <a:ext cx="10711543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lIns="78365" tIns="39183" rIns="78365" bIns="39183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100" b="1" noProof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77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061857" y="6470642"/>
            <a:ext cx="2090057" cy="20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8365" tIns="39183" rIns="78365" bIns="39183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8FF24B5-CD34-4A06-BEE0-BA9AADBAB15F}" type="slidenum">
              <a:rPr lang="en-GB" noProof="0" smtClean="0">
                <a:solidFill>
                  <a:srgbClr val="0066CC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noProof="0" dirty="0">
              <a:solidFill>
                <a:srgbClr val="0066CC"/>
              </a:solidFill>
            </a:endParaRPr>
          </a:p>
        </p:txBody>
      </p:sp>
      <p:pic>
        <p:nvPicPr>
          <p:cNvPr id="2" name="Picture 4" descr="GSaME-Logo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9372600" y="6227947"/>
            <a:ext cx="2035630" cy="4244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440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256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defRPr kumimoji="1"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4256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defRPr kumimoji="1" sz="2700" b="1">
          <a:solidFill>
            <a:schemeClr val="tx2"/>
          </a:solidFill>
          <a:latin typeface="Arial" pitchFamily="34" charset="0"/>
        </a:defRPr>
      </a:lvl2pPr>
      <a:lvl3pPr algn="l" defTabSz="914256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defRPr kumimoji="1" sz="2700" b="1">
          <a:solidFill>
            <a:schemeClr val="tx2"/>
          </a:solidFill>
          <a:latin typeface="Arial" pitchFamily="34" charset="0"/>
        </a:defRPr>
      </a:lvl3pPr>
      <a:lvl4pPr algn="l" defTabSz="914256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defRPr kumimoji="1" sz="2700" b="1">
          <a:solidFill>
            <a:schemeClr val="tx2"/>
          </a:solidFill>
          <a:latin typeface="Arial" pitchFamily="34" charset="0"/>
        </a:defRPr>
      </a:lvl4pPr>
      <a:lvl5pPr algn="l" defTabSz="914256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defRPr kumimoji="1" sz="2700" b="1">
          <a:solidFill>
            <a:schemeClr val="tx2"/>
          </a:solidFill>
          <a:latin typeface="Arial" pitchFamily="34" charset="0"/>
        </a:defRPr>
      </a:lvl5pPr>
      <a:lvl6pPr marL="391824" algn="l" defTabSz="914256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defRPr kumimoji="1" sz="2700" b="1">
          <a:solidFill>
            <a:schemeClr val="tx2"/>
          </a:solidFill>
          <a:latin typeface="Arial" pitchFamily="34" charset="0"/>
        </a:defRPr>
      </a:lvl6pPr>
      <a:lvl7pPr marL="783648" algn="l" defTabSz="914256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defRPr kumimoji="1" sz="2700" b="1">
          <a:solidFill>
            <a:schemeClr val="tx2"/>
          </a:solidFill>
          <a:latin typeface="Arial" pitchFamily="34" charset="0"/>
        </a:defRPr>
      </a:lvl7pPr>
      <a:lvl8pPr marL="1175472" algn="l" defTabSz="914256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defRPr kumimoji="1" sz="2700" b="1">
          <a:solidFill>
            <a:schemeClr val="tx2"/>
          </a:solidFill>
          <a:latin typeface="Arial" pitchFamily="34" charset="0"/>
        </a:defRPr>
      </a:lvl8pPr>
      <a:lvl9pPr marL="1567296" algn="l" defTabSz="914256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defRPr kumimoji="1" sz="2700" b="1">
          <a:solidFill>
            <a:schemeClr val="tx2"/>
          </a:solidFill>
          <a:latin typeface="Arial" pitchFamily="34" charset="0"/>
        </a:defRPr>
      </a:lvl9pPr>
    </p:titleStyle>
    <p:bodyStyle>
      <a:lvl1pPr marL="246251" indent="-246251" algn="l" defTabSz="914256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kumimoji="1" sz="2100">
          <a:solidFill>
            <a:schemeClr val="tx1"/>
          </a:solidFill>
          <a:latin typeface="+mn-lt"/>
          <a:ea typeface="+mn-ea"/>
          <a:cs typeface="+mn-cs"/>
        </a:defRPr>
      </a:lvl1pPr>
      <a:lvl2pPr marL="642156" indent="-232646" algn="l" defTabSz="914256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buClr>
          <a:schemeClr val="tx2"/>
        </a:buClr>
        <a:buSzPct val="120000"/>
        <a:buFont typeface="Tahoma" pitchFamily="34" charset="0"/>
        <a:buChar char="◦"/>
        <a:defRPr kumimoji="1" sz="1900">
          <a:solidFill>
            <a:schemeClr val="tx1"/>
          </a:solidFill>
          <a:latin typeface="+mn-lt"/>
        </a:defRPr>
      </a:lvl2pPr>
      <a:lvl3pPr marL="974119" indent="-168702" algn="l" defTabSz="914256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buClr>
          <a:schemeClr val="tx2"/>
        </a:buClr>
        <a:buSzPct val="120000"/>
        <a:buFont typeface="Tahoma" pitchFamily="34" charset="0"/>
        <a:buChar char="▪"/>
        <a:defRPr kumimoji="1" sz="1700">
          <a:solidFill>
            <a:schemeClr val="tx1"/>
          </a:solidFill>
          <a:latin typeface="+mn-lt"/>
        </a:defRPr>
      </a:lvl3pPr>
      <a:lvl4pPr marL="1306080" indent="-168702" algn="l" defTabSz="914256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buClr>
          <a:schemeClr val="tx2"/>
        </a:buClr>
        <a:buSzPct val="130000"/>
        <a:buFont typeface="Tahoma" pitchFamily="34" charset="0"/>
        <a:buChar char="▫"/>
        <a:defRPr kumimoji="1">
          <a:solidFill>
            <a:schemeClr val="tx1"/>
          </a:solidFill>
          <a:latin typeface="+mn-lt"/>
        </a:defRPr>
      </a:lvl4pPr>
      <a:lvl5pPr marL="1632601" indent="-163260" algn="l" defTabSz="914256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buClr>
          <a:schemeClr val="tx2"/>
        </a:buClr>
        <a:buFont typeface="Courier New" pitchFamily="49" charset="0"/>
        <a:buChar char="–"/>
        <a:defRPr kumimoji="1">
          <a:solidFill>
            <a:schemeClr val="tx1"/>
          </a:solidFill>
          <a:latin typeface="+mn-lt"/>
        </a:defRPr>
      </a:lvl5pPr>
      <a:lvl6pPr marL="2024425" indent="-163260" algn="l" defTabSz="914256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buClr>
          <a:schemeClr val="tx2"/>
        </a:buClr>
        <a:buFont typeface="Courier New" pitchFamily="49" charset="0"/>
        <a:buChar char="–"/>
        <a:defRPr kumimoji="1">
          <a:solidFill>
            <a:schemeClr val="tx1"/>
          </a:solidFill>
          <a:latin typeface="+mn-lt"/>
        </a:defRPr>
      </a:lvl6pPr>
      <a:lvl7pPr marL="2416249" indent="-163260" algn="l" defTabSz="914256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buClr>
          <a:schemeClr val="tx2"/>
        </a:buClr>
        <a:buFont typeface="Courier New" pitchFamily="49" charset="0"/>
        <a:buChar char="–"/>
        <a:defRPr kumimoji="1">
          <a:solidFill>
            <a:schemeClr val="tx1"/>
          </a:solidFill>
          <a:latin typeface="+mn-lt"/>
        </a:defRPr>
      </a:lvl7pPr>
      <a:lvl8pPr marL="2808073" indent="-163260" algn="l" defTabSz="914256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buClr>
          <a:schemeClr val="tx2"/>
        </a:buClr>
        <a:buFont typeface="Courier New" pitchFamily="49" charset="0"/>
        <a:buChar char="–"/>
        <a:defRPr kumimoji="1">
          <a:solidFill>
            <a:schemeClr val="tx1"/>
          </a:solidFill>
          <a:latin typeface="+mn-lt"/>
        </a:defRPr>
      </a:lvl8pPr>
      <a:lvl9pPr marL="3199897" indent="-163260" algn="l" defTabSz="914256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buClr>
          <a:schemeClr val="tx2"/>
        </a:buClr>
        <a:buFont typeface="Courier New" pitchFamily="49" charset="0"/>
        <a:buChar char="–"/>
        <a:defRPr kumimoj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8364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91824" algn="l" defTabSz="78364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83648" algn="l" defTabSz="78364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75472" algn="l" defTabSz="78364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67296" algn="l" defTabSz="78364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59121" algn="l" defTabSz="78364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50945" algn="l" defTabSz="78364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42769" algn="l" defTabSz="78364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34593" algn="l" defTabSz="78364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96686" y="261258"/>
            <a:ext cx="10711543" cy="576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, um </a:t>
            </a:r>
            <a:r>
              <a:rPr lang="en-GB" noProof="0" dirty="0" err="1" smtClean="0"/>
              <a:t>Titelformat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zu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  <p:sp>
        <p:nvSpPr>
          <p:cNvPr id="102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6686" y="1240974"/>
            <a:ext cx="10711543" cy="4441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, um Master-</a:t>
            </a:r>
            <a:r>
              <a:rPr lang="en-GB" noProof="0" dirty="0" err="1" smtClean="0"/>
              <a:t>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zu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sp>
        <p:nvSpPr>
          <p:cNvPr id="2065" name="Line 17"/>
          <p:cNvSpPr>
            <a:spLocks noChangeShapeType="1"/>
          </p:cNvSpPr>
          <p:nvPr/>
        </p:nvSpPr>
        <p:spPr bwMode="auto">
          <a:xfrm>
            <a:off x="696686" y="5878286"/>
            <a:ext cx="10711543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lIns="78365" tIns="39183" rIns="78365" bIns="39183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1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2612574" y="5976257"/>
            <a:ext cx="2177143" cy="52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defTabSz="651681" eaLnBrk="0" fontAlgn="base" hangingPunct="0">
              <a:lnSpc>
                <a:spcPct val="90000"/>
              </a:lnSpc>
              <a:spcBef>
                <a:spcPct val="30000"/>
              </a:spcBef>
              <a:spcAft>
                <a:spcPts val="429"/>
              </a:spcAft>
              <a:defRPr/>
            </a:pPr>
            <a:r>
              <a:rPr lang="en-GB" sz="1200" b="1" dirty="0" smtClean="0">
                <a:solidFill>
                  <a:srgbClr val="0066CC"/>
                </a:solidFill>
              </a:rPr>
              <a:t>Research Group</a:t>
            </a:r>
          </a:p>
          <a:p>
            <a:pPr defTabSz="651681" eaLnBrk="0" fontAlgn="base" hangingPunct="0">
              <a:lnSpc>
                <a:spcPct val="90000"/>
              </a:lnSpc>
              <a:spcBef>
                <a:spcPct val="30000"/>
              </a:spcBef>
              <a:spcAft>
                <a:spcPts val="429"/>
              </a:spcAft>
              <a:defRPr/>
            </a:pPr>
            <a:r>
              <a:rPr lang="en-GB" sz="1200" b="1" dirty="0" smtClean="0">
                <a:solidFill>
                  <a:srgbClr val="0066CC"/>
                </a:solidFill>
              </a:rPr>
              <a:t>Distributed Systems</a:t>
            </a:r>
          </a:p>
          <a:p>
            <a:pPr defTabSz="651681" eaLnBrk="0" fontAlgn="base" hangingPunct="0">
              <a:lnSpc>
                <a:spcPct val="90000"/>
              </a:lnSpc>
              <a:spcBef>
                <a:spcPct val="30000"/>
              </a:spcBef>
              <a:spcAft>
                <a:spcPts val="429"/>
              </a:spcAft>
              <a:defRPr/>
            </a:pPr>
            <a:r>
              <a:rPr lang="en-GB" sz="1200" b="1" dirty="0" smtClean="0">
                <a:solidFill>
                  <a:srgbClr val="0066CC"/>
                </a:solidFill>
              </a:rPr>
              <a:t>University of Stuttgart</a:t>
            </a:r>
            <a:endParaRPr lang="en-GB" sz="1200" b="1" dirty="0">
              <a:solidFill>
                <a:srgbClr val="0066CC"/>
              </a:solidFill>
            </a:endParaRPr>
          </a:p>
        </p:txBody>
      </p:sp>
      <p:graphicFrame>
        <p:nvGraphicFramePr>
          <p:cNvPr id="1026" name="Object 24"/>
          <p:cNvGraphicFramePr>
            <a:graphicFrameLocks noChangeAspect="1"/>
          </p:cNvGraphicFramePr>
          <p:nvPr>
            <p:extLst/>
          </p:nvPr>
        </p:nvGraphicFramePr>
        <p:xfrm>
          <a:off x="783773" y="5943602"/>
          <a:ext cx="736600" cy="556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" name="Photo Editor Photo" r:id="rId15" imgW="1523810" imgH="1533739" progId="">
                  <p:embed/>
                </p:oleObj>
              </mc:Choice>
              <mc:Fallback>
                <p:oleObj name="Photo Editor Photo" r:id="rId15" imgW="1523810" imgH="153373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773" y="5943602"/>
                        <a:ext cx="736600" cy="5565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68686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3" name="Picture 27" descr="ipvslogo_blue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654631" y="5943601"/>
            <a:ext cx="740228" cy="555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6" name="Line 28"/>
          <p:cNvSpPr>
            <a:spLocks noChangeShapeType="1"/>
          </p:cNvSpPr>
          <p:nvPr/>
        </p:nvSpPr>
        <p:spPr bwMode="auto">
          <a:xfrm>
            <a:off x="696686" y="1045029"/>
            <a:ext cx="10711543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lIns="78365" tIns="39183" rIns="78365" bIns="39183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1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77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050973" y="6270171"/>
            <a:ext cx="209005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8365" tIns="39183" rIns="78365" bIns="39183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8FF24B5-CD34-4A06-BEE0-BA9AADBAB15F}" type="slidenum">
              <a:rPr lang="en-GB" smtClean="0">
                <a:solidFill>
                  <a:srgbClr val="0066CC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66CC"/>
              </a:solidFill>
            </a:endParaRPr>
          </a:p>
        </p:txBody>
      </p:sp>
      <p:pic>
        <p:nvPicPr>
          <p:cNvPr id="2" name="Picture 4" descr="GSaME-Logo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708573" y="6041574"/>
            <a:ext cx="2699657" cy="4244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2005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256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defRPr kumimoji="1"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4256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defRPr kumimoji="1" sz="2700" b="1">
          <a:solidFill>
            <a:schemeClr val="tx2"/>
          </a:solidFill>
          <a:latin typeface="Arial" pitchFamily="34" charset="0"/>
        </a:defRPr>
      </a:lvl2pPr>
      <a:lvl3pPr algn="l" defTabSz="914256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defRPr kumimoji="1" sz="2700" b="1">
          <a:solidFill>
            <a:schemeClr val="tx2"/>
          </a:solidFill>
          <a:latin typeface="Arial" pitchFamily="34" charset="0"/>
        </a:defRPr>
      </a:lvl3pPr>
      <a:lvl4pPr algn="l" defTabSz="914256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defRPr kumimoji="1" sz="2700" b="1">
          <a:solidFill>
            <a:schemeClr val="tx2"/>
          </a:solidFill>
          <a:latin typeface="Arial" pitchFamily="34" charset="0"/>
        </a:defRPr>
      </a:lvl4pPr>
      <a:lvl5pPr algn="l" defTabSz="914256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defRPr kumimoji="1" sz="2700" b="1">
          <a:solidFill>
            <a:schemeClr val="tx2"/>
          </a:solidFill>
          <a:latin typeface="Arial" pitchFamily="34" charset="0"/>
        </a:defRPr>
      </a:lvl5pPr>
      <a:lvl6pPr marL="391824" algn="l" defTabSz="914256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defRPr kumimoji="1" sz="2700" b="1">
          <a:solidFill>
            <a:schemeClr val="tx2"/>
          </a:solidFill>
          <a:latin typeface="Arial" pitchFamily="34" charset="0"/>
        </a:defRPr>
      </a:lvl6pPr>
      <a:lvl7pPr marL="783648" algn="l" defTabSz="914256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defRPr kumimoji="1" sz="2700" b="1">
          <a:solidFill>
            <a:schemeClr val="tx2"/>
          </a:solidFill>
          <a:latin typeface="Arial" pitchFamily="34" charset="0"/>
        </a:defRPr>
      </a:lvl7pPr>
      <a:lvl8pPr marL="1175472" algn="l" defTabSz="914256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defRPr kumimoji="1" sz="2700" b="1">
          <a:solidFill>
            <a:schemeClr val="tx2"/>
          </a:solidFill>
          <a:latin typeface="Arial" pitchFamily="34" charset="0"/>
        </a:defRPr>
      </a:lvl8pPr>
      <a:lvl9pPr marL="1567296" algn="l" defTabSz="914256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defRPr kumimoji="1" sz="2700" b="1">
          <a:solidFill>
            <a:schemeClr val="tx2"/>
          </a:solidFill>
          <a:latin typeface="Arial" pitchFamily="34" charset="0"/>
        </a:defRPr>
      </a:lvl9pPr>
    </p:titleStyle>
    <p:bodyStyle>
      <a:lvl1pPr marL="246251" indent="-246251" algn="l" defTabSz="914256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kumimoji="1" sz="2100">
          <a:solidFill>
            <a:schemeClr val="tx1"/>
          </a:solidFill>
          <a:latin typeface="+mn-lt"/>
          <a:ea typeface="+mn-ea"/>
          <a:cs typeface="+mn-cs"/>
        </a:defRPr>
      </a:lvl1pPr>
      <a:lvl2pPr marL="642156" indent="-232646" algn="l" defTabSz="914256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buClr>
          <a:schemeClr val="tx2"/>
        </a:buClr>
        <a:buSzPct val="120000"/>
        <a:buFont typeface="Tahoma" pitchFamily="34" charset="0"/>
        <a:buChar char="◦"/>
        <a:defRPr kumimoji="1" sz="1900">
          <a:solidFill>
            <a:schemeClr val="tx1"/>
          </a:solidFill>
          <a:latin typeface="+mn-lt"/>
        </a:defRPr>
      </a:lvl2pPr>
      <a:lvl3pPr marL="974119" indent="-168702" algn="l" defTabSz="914256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buClr>
          <a:schemeClr val="tx2"/>
        </a:buClr>
        <a:buSzPct val="120000"/>
        <a:buFont typeface="Tahoma" pitchFamily="34" charset="0"/>
        <a:buChar char="▪"/>
        <a:defRPr kumimoji="1" sz="1700">
          <a:solidFill>
            <a:schemeClr val="tx1"/>
          </a:solidFill>
          <a:latin typeface="+mn-lt"/>
        </a:defRPr>
      </a:lvl3pPr>
      <a:lvl4pPr marL="1306080" indent="-168702" algn="l" defTabSz="914256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buClr>
          <a:schemeClr val="tx2"/>
        </a:buClr>
        <a:buSzPct val="130000"/>
        <a:buFont typeface="Tahoma" pitchFamily="34" charset="0"/>
        <a:buChar char="▫"/>
        <a:defRPr kumimoji="1">
          <a:solidFill>
            <a:schemeClr val="tx1"/>
          </a:solidFill>
          <a:latin typeface="+mn-lt"/>
        </a:defRPr>
      </a:lvl4pPr>
      <a:lvl5pPr marL="1632601" indent="-163260" algn="l" defTabSz="914256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buClr>
          <a:schemeClr val="tx2"/>
        </a:buClr>
        <a:buFont typeface="Courier New" pitchFamily="49" charset="0"/>
        <a:buChar char="–"/>
        <a:defRPr kumimoji="1">
          <a:solidFill>
            <a:schemeClr val="tx1"/>
          </a:solidFill>
          <a:latin typeface="+mn-lt"/>
        </a:defRPr>
      </a:lvl5pPr>
      <a:lvl6pPr marL="2024425" indent="-163260" algn="l" defTabSz="914256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buClr>
          <a:schemeClr val="tx2"/>
        </a:buClr>
        <a:buFont typeface="Courier New" pitchFamily="49" charset="0"/>
        <a:buChar char="–"/>
        <a:defRPr kumimoji="1">
          <a:solidFill>
            <a:schemeClr val="tx1"/>
          </a:solidFill>
          <a:latin typeface="+mn-lt"/>
        </a:defRPr>
      </a:lvl6pPr>
      <a:lvl7pPr marL="2416249" indent="-163260" algn="l" defTabSz="914256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buClr>
          <a:schemeClr val="tx2"/>
        </a:buClr>
        <a:buFont typeface="Courier New" pitchFamily="49" charset="0"/>
        <a:buChar char="–"/>
        <a:defRPr kumimoji="1">
          <a:solidFill>
            <a:schemeClr val="tx1"/>
          </a:solidFill>
          <a:latin typeface="+mn-lt"/>
        </a:defRPr>
      </a:lvl7pPr>
      <a:lvl8pPr marL="2808073" indent="-163260" algn="l" defTabSz="914256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buClr>
          <a:schemeClr val="tx2"/>
        </a:buClr>
        <a:buFont typeface="Courier New" pitchFamily="49" charset="0"/>
        <a:buChar char="–"/>
        <a:defRPr kumimoji="1">
          <a:solidFill>
            <a:schemeClr val="tx1"/>
          </a:solidFill>
          <a:latin typeface="+mn-lt"/>
        </a:defRPr>
      </a:lvl8pPr>
      <a:lvl9pPr marL="3199897" indent="-163260" algn="l" defTabSz="914256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buClr>
          <a:schemeClr val="tx2"/>
        </a:buClr>
        <a:buFont typeface="Courier New" pitchFamily="49" charset="0"/>
        <a:buChar char="–"/>
        <a:defRPr kumimoj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8364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91824" algn="l" defTabSz="78364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83648" algn="l" defTabSz="78364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75472" algn="l" defTabSz="78364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67296" algn="l" defTabSz="78364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59121" algn="l" defTabSz="78364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50945" algn="l" defTabSz="78364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42769" algn="l" defTabSz="78364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34593" algn="l" defTabSz="78364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e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2.bin"/><Relationship Id="rId10" Type="http://schemas.openxmlformats.org/officeDocument/2006/relationships/oleObject" Target="../embeddings/oleObject16.bin"/><Relationship Id="rId4" Type="http://schemas.openxmlformats.org/officeDocument/2006/relationships/image" Target="../media/image14.emf"/><Relationship Id="rId9" Type="http://schemas.openxmlformats.org/officeDocument/2006/relationships/oleObject" Target="../embeddings/oleObject15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oleObject" Target="../embeddings/oleObject27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2.bin"/><Relationship Id="rId12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1.bin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0.bin"/><Relationship Id="rId10" Type="http://schemas.openxmlformats.org/officeDocument/2006/relationships/oleObject" Target="../embeddings/oleObject24.bin"/><Relationship Id="rId4" Type="http://schemas.openxmlformats.org/officeDocument/2006/relationships/image" Target="../media/image14.emf"/><Relationship Id="rId9" Type="http://schemas.openxmlformats.org/officeDocument/2006/relationships/image" Target="../media/image15.emf"/><Relationship Id="rId14" Type="http://schemas.openxmlformats.org/officeDocument/2006/relationships/oleObject" Target="../embeddings/oleObject28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oleObject" Target="../embeddings/oleObject37.bin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2.bin"/><Relationship Id="rId12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1.bin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0.bin"/><Relationship Id="rId10" Type="http://schemas.openxmlformats.org/officeDocument/2006/relationships/oleObject" Target="../embeddings/oleObject34.bin"/><Relationship Id="rId4" Type="http://schemas.openxmlformats.org/officeDocument/2006/relationships/image" Target="../media/image14.emf"/><Relationship Id="rId9" Type="http://schemas.openxmlformats.org/officeDocument/2006/relationships/image" Target="../media/image15.emf"/><Relationship Id="rId14" Type="http://schemas.openxmlformats.org/officeDocument/2006/relationships/oleObject" Target="../embeddings/oleObject38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6.bin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4.bin"/><Relationship Id="rId10" Type="http://schemas.openxmlformats.org/officeDocument/2006/relationships/oleObject" Target="../embeddings/oleObject8.bin"/><Relationship Id="rId4" Type="http://schemas.openxmlformats.org/officeDocument/2006/relationships/image" Target="../media/image14.emf"/><Relationship Id="rId9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850572" y="3243944"/>
            <a:ext cx="8490857" cy="1175657"/>
          </a:xfrm>
        </p:spPr>
        <p:txBody>
          <a:bodyPr/>
          <a:lstStyle/>
          <a:p>
            <a:r>
              <a:rPr lang="en-GB" dirty="0"/>
              <a:t>Routing Algorithms for IEEE802.1Qbv </a:t>
            </a:r>
            <a:r>
              <a:rPr lang="en-GB" dirty="0" smtClean="0"/>
              <a:t>Networks</a:t>
            </a:r>
            <a:r>
              <a:rPr lang="en-GB" b="0" dirty="0" smtClean="0"/>
              <a:t/>
            </a:r>
            <a:br>
              <a:rPr lang="en-GB" b="0" dirty="0" smtClean="0"/>
            </a:br>
            <a:r>
              <a:rPr lang="en-GB" b="0" dirty="0"/>
              <a:t/>
            </a:r>
            <a:br>
              <a:rPr lang="en-GB" b="0" dirty="0"/>
            </a:br>
            <a:r>
              <a:rPr lang="en-US" sz="2400" b="0" dirty="0" smtClean="0"/>
              <a:t>15th </a:t>
            </a:r>
            <a:r>
              <a:rPr lang="en-US" sz="2400" b="0" dirty="0"/>
              <a:t>International Workshop on Real-Time Networks</a:t>
            </a:r>
            <a:endParaRPr lang="en-GB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2862943" y="4702630"/>
            <a:ext cx="6466114" cy="1698171"/>
          </a:xfrm>
        </p:spPr>
        <p:txBody>
          <a:bodyPr/>
          <a:lstStyle/>
          <a:p>
            <a:r>
              <a:rPr lang="en-GB" u="sng" dirty="0" smtClean="0"/>
              <a:t>Naresh </a:t>
            </a:r>
            <a:r>
              <a:rPr lang="en-GB" u="sng" dirty="0" err="1" smtClean="0"/>
              <a:t>Nayak</a:t>
            </a:r>
            <a:endParaRPr lang="en-GB" u="sng" dirty="0"/>
          </a:p>
          <a:p>
            <a:r>
              <a:rPr lang="en-GB" dirty="0" smtClean="0"/>
              <a:t>Frank Dürr, Kurt Rothermel</a:t>
            </a:r>
          </a:p>
          <a:p>
            <a:endParaRPr lang="en-GB" dirty="0" smtClean="0"/>
          </a:p>
          <a:p>
            <a:r>
              <a:rPr lang="en-GB" dirty="0" smtClean="0"/>
              <a:t>27.06.2016</a:t>
            </a:r>
          </a:p>
        </p:txBody>
      </p:sp>
    </p:spTree>
    <p:extLst>
      <p:ext uri="{BB962C8B-B14F-4D97-AF65-F5344CB8AC3E}">
        <p14:creationId xmlns:p14="http://schemas.microsoft.com/office/powerpoint/2010/main" val="309025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NW-JSSP in IEEE 802.1Qbv Networks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686" y="1121229"/>
            <a:ext cx="10711543" cy="4441371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Host network interfaces </a:t>
            </a:r>
            <a:r>
              <a:rPr lang="en-GB" dirty="0" smtClean="0"/>
              <a:t>&amp; </a:t>
            </a:r>
            <a:r>
              <a:rPr lang="en-GB" dirty="0" smtClean="0">
                <a:solidFill>
                  <a:schemeClr val="tx2"/>
                </a:solidFill>
              </a:rPr>
              <a:t>switch ports </a:t>
            </a:r>
            <a:r>
              <a:rPr lang="en-GB" dirty="0" smtClean="0"/>
              <a:t>→ Machines (performing forwarding operations)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Time-triggered flows </a:t>
            </a:r>
            <a:r>
              <a:rPr lang="en-GB" dirty="0" smtClean="0"/>
              <a:t>→ Jobs</a:t>
            </a:r>
          </a:p>
          <a:p>
            <a:pPr lvl="1"/>
            <a:r>
              <a:rPr lang="en-GB" dirty="0" smtClean="0"/>
              <a:t>Seq. of forwarding operations by switch ports &amp; network interfaces = Routes of the flows</a:t>
            </a:r>
          </a:p>
          <a:p>
            <a:pPr lvl="1"/>
            <a:r>
              <a:rPr lang="en-GB" dirty="0" smtClean="0"/>
              <a:t>Time for each operation = Serialization time for the </a:t>
            </a:r>
            <a:r>
              <a:rPr lang="en-GB" dirty="0" err="1" smtClean="0"/>
              <a:t>pkts</a:t>
            </a:r>
            <a:r>
              <a:rPr lang="en-GB" dirty="0" smtClean="0"/>
              <a:t> of the flow on the corresponding link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862384-2FDA-447A-9A2A-85DF5FE19A94}" type="slidenum">
              <a:rPr lang="en-US" smtClean="0">
                <a:solidFill>
                  <a:srgbClr val="0066CC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0066CC"/>
              </a:solidFill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7232010"/>
              </p:ext>
            </p:extLst>
          </p:nvPr>
        </p:nvGraphicFramePr>
        <p:xfrm>
          <a:off x="2008269" y="4326786"/>
          <a:ext cx="595313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8" name="Visio" r:id="rId3" imgW="479756" imgH="407751" progId="Visio.Drawing.11">
                  <p:embed/>
                </p:oleObj>
              </mc:Choice>
              <mc:Fallback>
                <p:oleObj name="Visio" r:id="rId3" imgW="479756" imgH="40775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8269" y="4326786"/>
                        <a:ext cx="595313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1924531"/>
              </p:ext>
            </p:extLst>
          </p:nvPr>
        </p:nvGraphicFramePr>
        <p:xfrm>
          <a:off x="571306" y="3874821"/>
          <a:ext cx="624147" cy="849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9" name="Visio" r:id="rId5" imgW="695592" imgH="947636" progId="Visio.Drawing.11">
                  <p:embed/>
                </p:oleObj>
              </mc:Choice>
              <mc:Fallback>
                <p:oleObj name="Visio" r:id="rId5" imgW="695592" imgH="94763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306" y="3874821"/>
                        <a:ext cx="624147" cy="8499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3007290"/>
              </p:ext>
            </p:extLst>
          </p:nvPr>
        </p:nvGraphicFramePr>
        <p:xfrm>
          <a:off x="1521976" y="3189021"/>
          <a:ext cx="624147" cy="849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0" name="Visio" r:id="rId7" imgW="695592" imgH="947636" progId="Visio.Drawing.11">
                  <p:embed/>
                </p:oleObj>
              </mc:Choice>
              <mc:Fallback>
                <p:oleObj name="Visio" r:id="rId7" imgW="695592" imgH="94763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1976" y="3189021"/>
                        <a:ext cx="624147" cy="8499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1783736"/>
              </p:ext>
            </p:extLst>
          </p:nvPr>
        </p:nvGraphicFramePr>
        <p:xfrm>
          <a:off x="3396191" y="4327657"/>
          <a:ext cx="595313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1" name="Visio" r:id="rId8" imgW="479756" imgH="407751" progId="Visio.Drawing.11">
                  <p:embed/>
                </p:oleObj>
              </mc:Choice>
              <mc:Fallback>
                <p:oleObj name="Visio" r:id="rId8" imgW="479756" imgH="40775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6191" y="4327657"/>
                        <a:ext cx="595313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3555511"/>
              </p:ext>
            </p:extLst>
          </p:nvPr>
        </p:nvGraphicFramePr>
        <p:xfrm>
          <a:off x="4395086" y="3189020"/>
          <a:ext cx="624147" cy="849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2" name="Visio" r:id="rId9" imgW="695592" imgH="947636" progId="Visio.Drawing.11">
                  <p:embed/>
                </p:oleObj>
              </mc:Choice>
              <mc:Fallback>
                <p:oleObj name="Visio" r:id="rId9" imgW="695592" imgH="94763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5086" y="3189020"/>
                        <a:ext cx="624147" cy="8499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8175964"/>
              </p:ext>
            </p:extLst>
          </p:nvPr>
        </p:nvGraphicFramePr>
        <p:xfrm>
          <a:off x="4900208" y="3949931"/>
          <a:ext cx="624147" cy="849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3" name="Visio" r:id="rId10" imgW="695592" imgH="947636" progId="Visio.Drawing.11">
                  <p:embed/>
                </p:oleObj>
              </mc:Choice>
              <mc:Fallback>
                <p:oleObj name="Visio" r:id="rId10" imgW="695592" imgH="94763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0208" y="3949931"/>
                        <a:ext cx="624147" cy="8499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>
            <a:stCxn id="8" idx="2"/>
          </p:cNvCxnSpPr>
          <p:nvPr/>
        </p:nvCxnSpPr>
        <p:spPr bwMode="auto">
          <a:xfrm>
            <a:off x="1834049" y="4038978"/>
            <a:ext cx="257792" cy="28302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" name="Straight Connector 12"/>
          <p:cNvCxnSpPr>
            <a:endCxn id="6" idx="1"/>
          </p:cNvCxnSpPr>
          <p:nvPr/>
        </p:nvCxnSpPr>
        <p:spPr bwMode="auto">
          <a:xfrm>
            <a:off x="1195453" y="4551588"/>
            <a:ext cx="812816" cy="2840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" name="Straight Connector 13"/>
          <p:cNvCxnSpPr>
            <a:stCxn id="6" idx="3"/>
            <a:endCxn id="9" idx="1"/>
          </p:cNvCxnSpPr>
          <p:nvPr/>
        </p:nvCxnSpPr>
        <p:spPr bwMode="auto">
          <a:xfrm>
            <a:off x="2603582" y="4579992"/>
            <a:ext cx="792609" cy="87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" name="Straight Connector 14"/>
          <p:cNvCxnSpPr>
            <a:endCxn id="9" idx="0"/>
          </p:cNvCxnSpPr>
          <p:nvPr/>
        </p:nvCxnSpPr>
        <p:spPr bwMode="auto">
          <a:xfrm flipH="1">
            <a:off x="3693847" y="3949931"/>
            <a:ext cx="748902" cy="37772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" name="Straight Connector 15"/>
          <p:cNvCxnSpPr>
            <a:stCxn id="11" idx="1"/>
          </p:cNvCxnSpPr>
          <p:nvPr/>
        </p:nvCxnSpPr>
        <p:spPr bwMode="auto">
          <a:xfrm flipH="1">
            <a:off x="3991504" y="4374909"/>
            <a:ext cx="908704" cy="17448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7" name="TextBox 16"/>
          <p:cNvSpPr txBox="1"/>
          <p:nvPr/>
        </p:nvSpPr>
        <p:spPr>
          <a:xfrm>
            <a:off x="1888527" y="3104760"/>
            <a:ext cx="758291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err="1" smtClean="0"/>
              <a:t>Src</a:t>
            </a:r>
            <a:r>
              <a:rPr lang="en-GB" dirty="0" smtClean="0"/>
              <a:t> A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274498" y="4527725"/>
            <a:ext cx="758291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err="1" smtClean="0"/>
              <a:t>Src</a:t>
            </a:r>
            <a:r>
              <a:rPr lang="en-GB" dirty="0" smtClean="0"/>
              <a:t> B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4516635" y="2920094"/>
            <a:ext cx="758291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err="1" smtClean="0"/>
              <a:t>Dst</a:t>
            </a:r>
            <a:r>
              <a:rPr lang="en-GB" dirty="0" smtClean="0"/>
              <a:t> A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4804309" y="4659868"/>
            <a:ext cx="758291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err="1" smtClean="0"/>
              <a:t>Dst</a:t>
            </a:r>
            <a:r>
              <a:rPr lang="en-GB" dirty="0" smtClean="0"/>
              <a:t> B</a:t>
            </a:r>
            <a:endParaRPr lang="en-GB" dirty="0"/>
          </a:p>
        </p:txBody>
      </p:sp>
      <p:graphicFrame>
        <p:nvGraphicFramePr>
          <p:cNvPr id="2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992880"/>
              </p:ext>
            </p:extLst>
          </p:nvPr>
        </p:nvGraphicFramePr>
        <p:xfrm>
          <a:off x="1521975" y="5024690"/>
          <a:ext cx="624147" cy="849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4" name="Visio" r:id="rId11" imgW="695592" imgH="947636" progId="Visio.Drawing.11">
                  <p:embed/>
                </p:oleObj>
              </mc:Choice>
              <mc:Fallback>
                <p:oleObj name="Visio" r:id="rId11" imgW="695592" imgH="94763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1975" y="5024690"/>
                        <a:ext cx="624147" cy="8499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189772"/>
              </p:ext>
            </p:extLst>
          </p:nvPr>
        </p:nvGraphicFramePr>
        <p:xfrm>
          <a:off x="4395085" y="5048575"/>
          <a:ext cx="624147" cy="849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5" name="Visio" r:id="rId12" imgW="695592" imgH="947636" progId="Visio.Drawing.11">
                  <p:embed/>
                </p:oleObj>
              </mc:Choice>
              <mc:Fallback>
                <p:oleObj name="Visio" r:id="rId12" imgW="695592" imgH="94763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5085" y="5048575"/>
                        <a:ext cx="624147" cy="8499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875949" y="5488404"/>
            <a:ext cx="758291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err="1" smtClean="0"/>
              <a:t>Src</a:t>
            </a:r>
            <a:r>
              <a:rPr lang="en-GB" dirty="0" smtClean="0"/>
              <a:t> C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4710618" y="5488404"/>
            <a:ext cx="758291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err="1" smtClean="0"/>
              <a:t>Dst</a:t>
            </a:r>
            <a:r>
              <a:rPr lang="en-GB" dirty="0" smtClean="0"/>
              <a:t> C</a:t>
            </a:r>
            <a:endParaRPr lang="en-GB" dirty="0"/>
          </a:p>
        </p:txBody>
      </p:sp>
      <p:cxnSp>
        <p:nvCxnSpPr>
          <p:cNvPr id="33" name="Straight Connector 32"/>
          <p:cNvCxnSpPr/>
          <p:nvPr/>
        </p:nvCxnSpPr>
        <p:spPr bwMode="auto">
          <a:xfrm flipV="1">
            <a:off x="2061966" y="4732392"/>
            <a:ext cx="98703" cy="38383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" name="Straight Connector 35"/>
          <p:cNvCxnSpPr/>
          <p:nvPr/>
        </p:nvCxnSpPr>
        <p:spPr bwMode="auto">
          <a:xfrm flipH="1" flipV="1">
            <a:off x="3935321" y="4790227"/>
            <a:ext cx="507429" cy="3913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0" name="TextBox 39"/>
          <p:cNvSpPr txBox="1"/>
          <p:nvPr/>
        </p:nvSpPr>
        <p:spPr>
          <a:xfrm>
            <a:off x="1905001" y="3886200"/>
            <a:ext cx="337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</a:t>
            </a:r>
            <a:r>
              <a:rPr lang="en-GB" baseline="-25000" dirty="0" smtClean="0"/>
              <a:t>1</a:t>
            </a:r>
            <a:endParaRPr lang="en-GB" baseline="-25000" dirty="0"/>
          </a:p>
        </p:txBody>
      </p:sp>
      <p:sp>
        <p:nvSpPr>
          <p:cNvPr id="41" name="TextBox 40"/>
          <p:cNvSpPr txBox="1"/>
          <p:nvPr/>
        </p:nvSpPr>
        <p:spPr>
          <a:xfrm>
            <a:off x="1447800" y="4202668"/>
            <a:ext cx="337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</a:t>
            </a:r>
            <a:r>
              <a:rPr lang="en-GB" baseline="-25000" dirty="0" smtClean="0"/>
              <a:t>2</a:t>
            </a:r>
            <a:endParaRPr lang="en-GB" baseline="-25000" dirty="0"/>
          </a:p>
        </p:txBody>
      </p:sp>
      <p:sp>
        <p:nvSpPr>
          <p:cNvPr id="42" name="TextBox 41"/>
          <p:cNvSpPr txBox="1"/>
          <p:nvPr/>
        </p:nvSpPr>
        <p:spPr>
          <a:xfrm>
            <a:off x="2057400" y="4812268"/>
            <a:ext cx="337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</a:t>
            </a:r>
            <a:r>
              <a:rPr lang="en-GB" baseline="-25000" dirty="0" smtClean="0"/>
              <a:t>3</a:t>
            </a:r>
            <a:endParaRPr lang="en-GB" baseline="-25000" dirty="0"/>
          </a:p>
        </p:txBody>
      </p:sp>
      <p:sp>
        <p:nvSpPr>
          <p:cNvPr id="43" name="TextBox 42"/>
          <p:cNvSpPr txBox="1"/>
          <p:nvPr/>
        </p:nvSpPr>
        <p:spPr>
          <a:xfrm>
            <a:off x="2710978" y="4202668"/>
            <a:ext cx="337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</a:t>
            </a:r>
            <a:r>
              <a:rPr lang="en-GB" baseline="-25000" dirty="0" smtClean="0"/>
              <a:t>4</a:t>
            </a:r>
            <a:endParaRPr lang="en-GB" baseline="-25000" dirty="0"/>
          </a:p>
        </p:txBody>
      </p:sp>
      <p:sp>
        <p:nvSpPr>
          <p:cNvPr id="44" name="TextBox 43"/>
          <p:cNvSpPr txBox="1"/>
          <p:nvPr/>
        </p:nvSpPr>
        <p:spPr>
          <a:xfrm>
            <a:off x="3701578" y="3810000"/>
            <a:ext cx="337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</a:t>
            </a:r>
            <a:r>
              <a:rPr lang="en-GB" baseline="-25000" dirty="0" smtClean="0"/>
              <a:t>5</a:t>
            </a:r>
            <a:endParaRPr lang="en-GB" baseline="-25000" dirty="0"/>
          </a:p>
        </p:txBody>
      </p:sp>
      <p:sp>
        <p:nvSpPr>
          <p:cNvPr id="45" name="TextBox 44"/>
          <p:cNvSpPr txBox="1"/>
          <p:nvPr/>
        </p:nvSpPr>
        <p:spPr>
          <a:xfrm>
            <a:off x="4158778" y="4126468"/>
            <a:ext cx="337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</a:t>
            </a:r>
            <a:r>
              <a:rPr lang="en-GB" baseline="-25000" dirty="0" smtClean="0"/>
              <a:t>6</a:t>
            </a:r>
            <a:endParaRPr lang="en-GB" baseline="-25000" dirty="0"/>
          </a:p>
        </p:txBody>
      </p:sp>
      <p:sp>
        <p:nvSpPr>
          <p:cNvPr id="46" name="TextBox 45"/>
          <p:cNvSpPr txBox="1"/>
          <p:nvPr/>
        </p:nvSpPr>
        <p:spPr>
          <a:xfrm>
            <a:off x="4158778" y="4736068"/>
            <a:ext cx="337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l</a:t>
            </a:r>
            <a:r>
              <a:rPr lang="en-GB" baseline="-25000" smtClean="0"/>
              <a:t>7</a:t>
            </a:r>
            <a:endParaRPr lang="en-GB" baseline="-25000" dirty="0"/>
          </a:p>
        </p:txBody>
      </p:sp>
      <p:cxnSp>
        <p:nvCxnSpPr>
          <p:cNvPr id="48" name="Straight Arrow Connector 47"/>
          <p:cNvCxnSpPr/>
          <p:nvPr/>
        </p:nvCxnSpPr>
        <p:spPr bwMode="auto">
          <a:xfrm flipV="1">
            <a:off x="5809547" y="3088113"/>
            <a:ext cx="0" cy="1883186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/>
          </a:ln>
        </p:spPr>
      </p:cxnSp>
      <p:cxnSp>
        <p:nvCxnSpPr>
          <p:cNvPr id="50" name="Straight Arrow Connector 49"/>
          <p:cNvCxnSpPr/>
          <p:nvPr/>
        </p:nvCxnSpPr>
        <p:spPr bwMode="auto">
          <a:xfrm>
            <a:off x="5793218" y="4959775"/>
            <a:ext cx="5615011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/>
          </a:ln>
        </p:spPr>
      </p:cxnSp>
      <p:sp>
        <p:nvSpPr>
          <p:cNvPr id="51" name="TextBox 50"/>
          <p:cNvSpPr txBox="1"/>
          <p:nvPr/>
        </p:nvSpPr>
        <p:spPr>
          <a:xfrm>
            <a:off x="5809626" y="4383089"/>
            <a:ext cx="955628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l</a:t>
            </a:r>
            <a:r>
              <a:rPr lang="en-GB" baseline="-25000" dirty="0" smtClean="0"/>
              <a:t>1</a:t>
            </a:r>
            <a:endParaRPr lang="en-GB" baseline="-25000" dirty="0"/>
          </a:p>
        </p:txBody>
      </p:sp>
      <p:sp>
        <p:nvSpPr>
          <p:cNvPr id="57" name="TextBox 56"/>
          <p:cNvSpPr txBox="1"/>
          <p:nvPr/>
        </p:nvSpPr>
        <p:spPr>
          <a:xfrm>
            <a:off x="6765253" y="4383089"/>
            <a:ext cx="955628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l</a:t>
            </a:r>
            <a:r>
              <a:rPr lang="en-GB" baseline="-25000" dirty="0" smtClean="0"/>
              <a:t>4</a:t>
            </a:r>
            <a:endParaRPr lang="en-GB" baseline="-25000" dirty="0"/>
          </a:p>
        </p:txBody>
      </p:sp>
      <p:sp>
        <p:nvSpPr>
          <p:cNvPr id="58" name="TextBox 57"/>
          <p:cNvSpPr txBox="1"/>
          <p:nvPr/>
        </p:nvSpPr>
        <p:spPr>
          <a:xfrm>
            <a:off x="7720881" y="4383089"/>
            <a:ext cx="955628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l</a:t>
            </a:r>
            <a:r>
              <a:rPr lang="en-GB" baseline="-25000" dirty="0" smtClean="0"/>
              <a:t>5</a:t>
            </a:r>
            <a:endParaRPr lang="en-GB" baseline="-25000" dirty="0"/>
          </a:p>
        </p:txBody>
      </p:sp>
      <p:sp>
        <p:nvSpPr>
          <p:cNvPr id="59" name="TextBox 58"/>
          <p:cNvSpPr txBox="1"/>
          <p:nvPr/>
        </p:nvSpPr>
        <p:spPr>
          <a:xfrm>
            <a:off x="7207564" y="3827731"/>
            <a:ext cx="518105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l</a:t>
            </a:r>
            <a:r>
              <a:rPr lang="en-GB" baseline="-25000" dirty="0" smtClean="0"/>
              <a:t>2</a:t>
            </a:r>
            <a:endParaRPr lang="en-GB" baseline="-25000" dirty="0"/>
          </a:p>
        </p:txBody>
      </p:sp>
      <p:sp>
        <p:nvSpPr>
          <p:cNvPr id="60" name="TextBox 59"/>
          <p:cNvSpPr txBox="1"/>
          <p:nvPr/>
        </p:nvSpPr>
        <p:spPr>
          <a:xfrm>
            <a:off x="7727085" y="3827731"/>
            <a:ext cx="518105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l</a:t>
            </a:r>
            <a:r>
              <a:rPr lang="en-GB" baseline="-25000" dirty="0"/>
              <a:t>4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245190" y="3827731"/>
            <a:ext cx="518105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l</a:t>
            </a:r>
            <a:r>
              <a:rPr lang="en-GB" baseline="-25000" dirty="0" smtClean="0"/>
              <a:t>6</a:t>
            </a:r>
            <a:endParaRPr lang="en-GB" baseline="-25000" dirty="0"/>
          </a:p>
        </p:txBody>
      </p:sp>
      <p:sp>
        <p:nvSpPr>
          <p:cNvPr id="62" name="TextBox 61"/>
          <p:cNvSpPr txBox="1"/>
          <p:nvPr/>
        </p:nvSpPr>
        <p:spPr>
          <a:xfrm>
            <a:off x="7377179" y="3272839"/>
            <a:ext cx="871204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l</a:t>
            </a:r>
            <a:r>
              <a:rPr lang="en-GB" baseline="-25000" dirty="0" smtClean="0"/>
              <a:t>3</a:t>
            </a:r>
            <a:endParaRPr lang="en-GB" baseline="-25000" dirty="0"/>
          </a:p>
        </p:txBody>
      </p:sp>
      <p:sp>
        <p:nvSpPr>
          <p:cNvPr id="63" name="TextBox 62"/>
          <p:cNvSpPr txBox="1"/>
          <p:nvPr/>
        </p:nvSpPr>
        <p:spPr>
          <a:xfrm>
            <a:off x="8248383" y="3272839"/>
            <a:ext cx="871204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l</a:t>
            </a:r>
            <a:r>
              <a:rPr lang="en-GB" baseline="-25000" dirty="0" smtClean="0"/>
              <a:t>4</a:t>
            </a:r>
            <a:endParaRPr lang="en-GB" baseline="-25000" dirty="0"/>
          </a:p>
        </p:txBody>
      </p:sp>
      <p:sp>
        <p:nvSpPr>
          <p:cNvPr id="64" name="TextBox 63"/>
          <p:cNvSpPr txBox="1"/>
          <p:nvPr/>
        </p:nvSpPr>
        <p:spPr>
          <a:xfrm>
            <a:off x="9124754" y="3272839"/>
            <a:ext cx="871204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l</a:t>
            </a:r>
            <a:r>
              <a:rPr lang="en-GB" baseline="-25000" dirty="0" smtClean="0"/>
              <a:t>7</a:t>
            </a:r>
            <a:endParaRPr lang="en-GB" baseline="-25000" dirty="0"/>
          </a:p>
        </p:txBody>
      </p:sp>
      <p:sp>
        <p:nvSpPr>
          <p:cNvPr id="73" name="TextBox 72"/>
          <p:cNvSpPr txBox="1"/>
          <p:nvPr/>
        </p:nvSpPr>
        <p:spPr>
          <a:xfrm>
            <a:off x="10002324" y="3276600"/>
            <a:ext cx="975157" cy="368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92D050"/>
                </a:solidFill>
              </a:rPr>
              <a:t>Flow C</a:t>
            </a:r>
            <a:endParaRPr lang="en-GB" b="1" dirty="0">
              <a:solidFill>
                <a:srgbClr val="92D05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778443" y="3810000"/>
            <a:ext cx="975157" cy="368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C000"/>
                </a:solidFill>
              </a:rPr>
              <a:t>Flow B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684313" y="4388225"/>
            <a:ext cx="975157" cy="368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Flow A</a:t>
            </a:r>
            <a:endParaRPr lang="en-GB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77" name="Straight Arrow Connector 76"/>
          <p:cNvCxnSpPr/>
          <p:nvPr/>
        </p:nvCxnSpPr>
        <p:spPr bwMode="auto">
          <a:xfrm>
            <a:off x="5869418" y="3012286"/>
            <a:ext cx="4121373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79" name="TextBox 78"/>
          <p:cNvSpPr txBox="1"/>
          <p:nvPr/>
        </p:nvSpPr>
        <p:spPr>
          <a:xfrm>
            <a:off x="7558334" y="2754868"/>
            <a:ext cx="12807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Flowspan</a:t>
            </a:r>
            <a:endParaRPr lang="en-GB" dirty="0"/>
          </a:p>
        </p:txBody>
      </p:sp>
      <p:cxnSp>
        <p:nvCxnSpPr>
          <p:cNvPr id="85" name="Straight Arrow Connector 84"/>
          <p:cNvCxnSpPr/>
          <p:nvPr/>
        </p:nvCxnSpPr>
        <p:spPr bwMode="auto">
          <a:xfrm>
            <a:off x="5809547" y="5105400"/>
            <a:ext cx="5239453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87" name="Straight Connector 86"/>
          <p:cNvCxnSpPr/>
          <p:nvPr/>
        </p:nvCxnSpPr>
        <p:spPr bwMode="auto">
          <a:xfrm>
            <a:off x="11049000" y="4901359"/>
            <a:ext cx="0" cy="12784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88" name="TextBox 87"/>
          <p:cNvSpPr txBox="1"/>
          <p:nvPr/>
        </p:nvSpPr>
        <p:spPr>
          <a:xfrm>
            <a:off x="8076905" y="5029200"/>
            <a:ext cx="7622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T</a:t>
            </a:r>
            <a:r>
              <a:rPr lang="en-GB" baseline="-25000" dirty="0" err="1" smtClean="0"/>
              <a:t>Cycle</a:t>
            </a:r>
            <a:endParaRPr lang="en-GB" baseline="-25000" dirty="0"/>
          </a:p>
        </p:txBody>
      </p:sp>
      <p:cxnSp>
        <p:nvCxnSpPr>
          <p:cNvPr id="90" name="Straight Arrow Connector 89"/>
          <p:cNvCxnSpPr/>
          <p:nvPr/>
        </p:nvCxnSpPr>
        <p:spPr bwMode="auto">
          <a:xfrm>
            <a:off x="9990791" y="3014611"/>
            <a:ext cx="1058209" cy="405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92" name="TextBox 91"/>
          <p:cNvSpPr txBox="1"/>
          <p:nvPr/>
        </p:nvSpPr>
        <p:spPr>
          <a:xfrm>
            <a:off x="10161495" y="2873190"/>
            <a:ext cx="685799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 smtClean="0"/>
              <a:t>Slack</a:t>
            </a:r>
            <a:endParaRPr lang="en-GB" sz="1400" dirty="0"/>
          </a:p>
        </p:txBody>
      </p:sp>
      <p:sp>
        <p:nvSpPr>
          <p:cNvPr id="93" name="TextBox 92"/>
          <p:cNvSpPr txBox="1"/>
          <p:nvPr/>
        </p:nvSpPr>
        <p:spPr>
          <a:xfrm>
            <a:off x="5793217" y="5467290"/>
            <a:ext cx="561501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Refer </a:t>
            </a:r>
            <a:r>
              <a:rPr lang="en-GB" sz="2000" b="1" dirty="0" smtClean="0">
                <a:solidFill>
                  <a:schemeClr val="tx2"/>
                </a:solidFill>
              </a:rPr>
              <a:t>Dürr et al. RTNS-2016 </a:t>
            </a:r>
            <a:r>
              <a:rPr lang="en-GB" sz="2000" b="1" dirty="0" smtClean="0"/>
              <a:t>for more details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17400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Problem Statement – Routing of Time-triggered Flows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686" y="1066800"/>
            <a:ext cx="10711543" cy="4441371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Number of hops </a:t>
            </a:r>
            <a:r>
              <a:rPr lang="en-GB" dirty="0" smtClean="0"/>
              <a:t>used as the metric</a:t>
            </a:r>
          </a:p>
          <a:p>
            <a:pPr lvl="1"/>
            <a:r>
              <a:rPr lang="en-GB" dirty="0" smtClean="0"/>
              <a:t>Shortest path routing, Equal-cost Multi Pathing etc.</a:t>
            </a:r>
          </a:p>
          <a:p>
            <a:pPr lvl="1"/>
            <a:r>
              <a:rPr lang="en-GB" dirty="0" smtClean="0"/>
              <a:t>Agnostic to the underlying scheduling problem </a:t>
            </a:r>
            <a:br>
              <a:rPr lang="en-GB" dirty="0" smtClean="0"/>
            </a:br>
            <a:r>
              <a:rPr lang="en-GB" dirty="0" smtClean="0"/>
              <a:t>of time-triggered flows</a:t>
            </a:r>
          </a:p>
          <a:p>
            <a:pPr lvl="1"/>
            <a:r>
              <a:rPr lang="en-GB" dirty="0" smtClean="0"/>
              <a:t>Leads to </a:t>
            </a:r>
            <a:r>
              <a:rPr lang="en-GB" dirty="0" smtClean="0">
                <a:solidFill>
                  <a:schemeClr val="tx2"/>
                </a:solidFill>
              </a:rPr>
              <a:t>bottleneck links </a:t>
            </a:r>
            <a:r>
              <a:rPr lang="en-GB" dirty="0" smtClean="0"/>
              <a:t>→ Infeasible schedules</a:t>
            </a:r>
            <a:br>
              <a:rPr lang="en-GB" dirty="0" smtClean="0"/>
            </a:br>
            <a:r>
              <a:rPr lang="en-GB" dirty="0" smtClean="0"/>
              <a:t>i.e. </a:t>
            </a:r>
            <a:r>
              <a:rPr lang="en-GB" dirty="0" err="1" smtClean="0"/>
              <a:t>Flowspan</a:t>
            </a:r>
            <a:r>
              <a:rPr lang="en-GB" dirty="0" smtClean="0"/>
              <a:t> &gt; </a:t>
            </a:r>
            <a:r>
              <a:rPr lang="en-GB" dirty="0" err="1" smtClean="0"/>
              <a:t>T</a:t>
            </a:r>
            <a:r>
              <a:rPr lang="en-GB" baseline="-25000" dirty="0" err="1" smtClean="0"/>
              <a:t>Cycle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sz="800" dirty="0"/>
          </a:p>
          <a:p>
            <a:r>
              <a:rPr lang="en-GB" b="1" dirty="0" smtClean="0">
                <a:solidFill>
                  <a:schemeClr val="tx2"/>
                </a:solidFill>
              </a:rPr>
              <a:t>Goal</a:t>
            </a:r>
            <a:r>
              <a:rPr lang="en-GB" dirty="0" smtClean="0"/>
              <a:t>: Reduce bottlenecks &amp; improve </a:t>
            </a:r>
            <a:r>
              <a:rPr lang="en-GB" dirty="0" err="1" smtClean="0"/>
              <a:t>schedulability</a:t>
            </a:r>
            <a:endParaRPr lang="en-GB" dirty="0" smtClean="0"/>
          </a:p>
          <a:p>
            <a:pPr lvl="1"/>
            <a:r>
              <a:rPr lang="en-GB" dirty="0" smtClean="0"/>
              <a:t>Minimize </a:t>
            </a:r>
            <a:r>
              <a:rPr lang="en-GB" dirty="0" err="1"/>
              <a:t>flowspan</a:t>
            </a:r>
            <a:r>
              <a:rPr lang="en-GB" dirty="0"/>
              <a:t> &amp; </a:t>
            </a:r>
            <a:r>
              <a:rPr lang="en-GB" dirty="0" smtClean="0"/>
              <a:t>improve </a:t>
            </a:r>
            <a:r>
              <a:rPr lang="en-GB" dirty="0"/>
              <a:t>schedule </a:t>
            </a:r>
            <a:r>
              <a:rPr lang="en-GB" dirty="0" smtClean="0"/>
              <a:t>slack</a:t>
            </a:r>
            <a:endParaRPr lang="en-GB" dirty="0" smtClean="0">
              <a:solidFill>
                <a:schemeClr val="tx2"/>
              </a:solidFill>
            </a:endParaRPr>
          </a:p>
          <a:p>
            <a:pPr lvl="1"/>
            <a:r>
              <a:rPr lang="en-GB" dirty="0" smtClean="0">
                <a:solidFill>
                  <a:schemeClr val="tx2"/>
                </a:solidFill>
              </a:rPr>
              <a:t>Maximum Scheduled Traffic Load (MSTL) </a:t>
            </a:r>
            <a:r>
              <a:rPr lang="en-GB" dirty="0" smtClean="0"/>
              <a:t>as metric</a:t>
            </a:r>
          </a:p>
          <a:p>
            <a:pPr lvl="2"/>
            <a:r>
              <a:rPr lang="en-GB" dirty="0" smtClean="0"/>
              <a:t>Maximum </a:t>
            </a:r>
            <a:r>
              <a:rPr lang="en-GB" dirty="0" smtClean="0">
                <a:solidFill>
                  <a:schemeClr val="tx2"/>
                </a:solidFill>
              </a:rPr>
              <a:t>amount of scheduled traffic </a:t>
            </a:r>
            <a:r>
              <a:rPr lang="en-GB" dirty="0" smtClean="0"/>
              <a:t>sent out</a:t>
            </a:r>
            <a:br>
              <a:rPr lang="en-GB" dirty="0" smtClean="0"/>
            </a:br>
            <a:r>
              <a:rPr lang="en-GB" dirty="0" smtClean="0"/>
              <a:t>over any of the port per </a:t>
            </a:r>
            <a:r>
              <a:rPr lang="en-GB" dirty="0" smtClean="0">
                <a:solidFill>
                  <a:schemeClr val="tx2"/>
                </a:solidFill>
              </a:rPr>
              <a:t>scheduling cycle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862384-2FDA-447A-9A2A-85DF5FE19A94}" type="slidenum">
              <a:rPr lang="en-US" smtClean="0">
                <a:solidFill>
                  <a:srgbClr val="0066CC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0066CC"/>
              </a:solidFill>
            </a:endParaRPr>
          </a:p>
        </p:txBody>
      </p:sp>
      <p:graphicFrame>
        <p:nvGraphicFramePr>
          <p:cNvPr id="23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8014429"/>
              </p:ext>
            </p:extLst>
          </p:nvPr>
        </p:nvGraphicFramePr>
        <p:xfrm>
          <a:off x="7739249" y="2915740"/>
          <a:ext cx="595313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47" name="Visio" r:id="rId3" imgW="479756" imgH="407751" progId="Visio.Drawing.11">
                  <p:embed/>
                </p:oleObj>
              </mc:Choice>
              <mc:Fallback>
                <p:oleObj name="Visio" r:id="rId3" imgW="479756" imgH="40775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9249" y="2915740"/>
                        <a:ext cx="595313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0727885"/>
              </p:ext>
            </p:extLst>
          </p:nvPr>
        </p:nvGraphicFramePr>
        <p:xfrm>
          <a:off x="9446615" y="2987748"/>
          <a:ext cx="595313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48" name="Visio" r:id="rId5" imgW="479756" imgH="407751" progId="Visio.Drawing.11">
                  <p:embed/>
                </p:oleObj>
              </mc:Choice>
              <mc:Fallback>
                <p:oleObj name="Visio" r:id="rId5" imgW="479756" imgH="40775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6615" y="2987748"/>
                        <a:ext cx="595313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0990376"/>
              </p:ext>
            </p:extLst>
          </p:nvPr>
        </p:nvGraphicFramePr>
        <p:xfrm>
          <a:off x="8576335" y="2041324"/>
          <a:ext cx="595313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49" name="Visio" r:id="rId6" imgW="479756" imgH="407751" progId="Visio.Drawing.11">
                  <p:embed/>
                </p:oleObj>
              </mc:Choice>
              <mc:Fallback>
                <p:oleObj name="Visio" r:id="rId6" imgW="479756" imgH="40775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6335" y="2041324"/>
                        <a:ext cx="595313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8533362"/>
              </p:ext>
            </p:extLst>
          </p:nvPr>
        </p:nvGraphicFramePr>
        <p:xfrm>
          <a:off x="10115513" y="2195660"/>
          <a:ext cx="595313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0" name="Visio" r:id="rId7" imgW="479756" imgH="407751" progId="Visio.Drawing.11">
                  <p:embed/>
                </p:oleObj>
              </mc:Choice>
              <mc:Fallback>
                <p:oleObj name="Visio" r:id="rId7" imgW="479756" imgH="40775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15513" y="2195660"/>
                        <a:ext cx="595313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452539"/>
              </p:ext>
            </p:extLst>
          </p:nvPr>
        </p:nvGraphicFramePr>
        <p:xfrm>
          <a:off x="6705600" y="3059756"/>
          <a:ext cx="624147" cy="849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1" name="Visio" r:id="rId8" imgW="695592" imgH="947636" progId="Visio.Drawing.11">
                  <p:embed/>
                </p:oleObj>
              </mc:Choice>
              <mc:Fallback>
                <p:oleObj name="Visio" r:id="rId8" imgW="695592" imgH="94763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059756"/>
                        <a:ext cx="624147" cy="8499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220521"/>
              </p:ext>
            </p:extLst>
          </p:nvPr>
        </p:nvGraphicFramePr>
        <p:xfrm>
          <a:off x="11263183" y="2041324"/>
          <a:ext cx="624147" cy="849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2" name="Visio" r:id="rId10" imgW="695592" imgH="947636" progId="Visio.Drawing.11">
                  <p:embed/>
                </p:oleObj>
              </mc:Choice>
              <mc:Fallback>
                <p:oleObj name="Visio" r:id="rId10" imgW="695592" imgH="94763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63183" y="2041324"/>
                        <a:ext cx="624147" cy="8499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Inhaltsplatzhalter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298197"/>
              </p:ext>
            </p:extLst>
          </p:nvPr>
        </p:nvGraphicFramePr>
        <p:xfrm>
          <a:off x="10607927" y="3181110"/>
          <a:ext cx="695325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3" name="Visio" r:id="rId11" imgW="695592" imgH="947636" progId="Visio.Drawing.11">
                  <p:embed/>
                </p:oleObj>
              </mc:Choice>
              <mc:Fallback>
                <p:oleObj name="Visio" r:id="rId11" imgW="695592" imgH="94763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7927" y="3181110"/>
                        <a:ext cx="695325" cy="94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Gerader Verbinder 13"/>
          <p:cNvCxnSpPr/>
          <p:nvPr/>
        </p:nvCxnSpPr>
        <p:spPr bwMode="auto">
          <a:xfrm flipV="1">
            <a:off x="7315330" y="3168947"/>
            <a:ext cx="423919" cy="25320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Gerader Verbinder 14"/>
          <p:cNvCxnSpPr/>
          <p:nvPr/>
        </p:nvCxnSpPr>
        <p:spPr bwMode="auto">
          <a:xfrm flipV="1">
            <a:off x="8099289" y="2448866"/>
            <a:ext cx="576064" cy="53888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Gerader Verbinder 16"/>
          <p:cNvCxnSpPr/>
          <p:nvPr/>
        </p:nvCxnSpPr>
        <p:spPr bwMode="auto">
          <a:xfrm>
            <a:off x="8334562" y="3240954"/>
            <a:ext cx="1112053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Gerader Verbinder 18"/>
          <p:cNvCxnSpPr/>
          <p:nvPr/>
        </p:nvCxnSpPr>
        <p:spPr bwMode="auto">
          <a:xfrm>
            <a:off x="9105824" y="2466302"/>
            <a:ext cx="433625" cy="52144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Gerader Verbinder 21"/>
          <p:cNvCxnSpPr/>
          <p:nvPr/>
        </p:nvCxnSpPr>
        <p:spPr bwMode="auto">
          <a:xfrm flipV="1">
            <a:off x="9827481" y="2627708"/>
            <a:ext cx="415415" cy="4320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Gerader Verbinder 23"/>
          <p:cNvCxnSpPr>
            <a:stCxn id="26" idx="3"/>
            <a:endCxn id="28" idx="1"/>
          </p:cNvCxnSpPr>
          <p:nvPr/>
        </p:nvCxnSpPr>
        <p:spPr bwMode="auto">
          <a:xfrm>
            <a:off x="10710826" y="2448866"/>
            <a:ext cx="552357" cy="1743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Gerader Verbinder 25"/>
          <p:cNvCxnSpPr/>
          <p:nvPr/>
        </p:nvCxnSpPr>
        <p:spPr bwMode="auto">
          <a:xfrm>
            <a:off x="10035188" y="3422153"/>
            <a:ext cx="523480" cy="23381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37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190049"/>
              </p:ext>
            </p:extLst>
          </p:nvPr>
        </p:nvGraphicFramePr>
        <p:xfrm>
          <a:off x="7162426" y="1981200"/>
          <a:ext cx="624147" cy="849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4" name="Visio" r:id="rId12" imgW="695592" imgH="947636" progId="Visio.Drawing.11">
                  <p:embed/>
                </p:oleObj>
              </mc:Choice>
              <mc:Fallback>
                <p:oleObj name="Visio" r:id="rId12" imgW="695592" imgH="94763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426" y="1981200"/>
                        <a:ext cx="624147" cy="8499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" name="Gerader Verbinder 14"/>
          <p:cNvCxnSpPr>
            <a:endCxn id="25" idx="1"/>
          </p:cNvCxnSpPr>
          <p:nvPr/>
        </p:nvCxnSpPr>
        <p:spPr bwMode="auto">
          <a:xfrm flipV="1">
            <a:off x="7772530" y="2294530"/>
            <a:ext cx="803805" cy="5095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8679009" y="1754211"/>
            <a:ext cx="132097" cy="248711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triangle"/>
          </a:ln>
        </p:spPr>
      </p:cxnSp>
      <p:graphicFrame>
        <p:nvGraphicFramePr>
          <p:cNvPr id="45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1235721"/>
              </p:ext>
            </p:extLst>
          </p:nvPr>
        </p:nvGraphicFramePr>
        <p:xfrm>
          <a:off x="8099419" y="1034702"/>
          <a:ext cx="624147" cy="849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5" name="Visio" r:id="rId13" imgW="695592" imgH="947636" progId="Visio.Drawing.11">
                  <p:embed/>
                </p:oleObj>
              </mc:Choice>
              <mc:Fallback>
                <p:oleObj name="Visio" r:id="rId13" imgW="695592" imgH="94763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9419" y="1034702"/>
                        <a:ext cx="624147" cy="8499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6" name="Gerader Verbinder 14"/>
          <p:cNvCxnSpPr/>
          <p:nvPr/>
        </p:nvCxnSpPr>
        <p:spPr bwMode="auto">
          <a:xfrm flipH="1" flipV="1">
            <a:off x="8534400" y="1773085"/>
            <a:ext cx="165233" cy="28491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 flipV="1">
            <a:off x="7807540" y="2406178"/>
            <a:ext cx="768795" cy="48741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/>
          </a:ln>
        </p:spPr>
      </p:cxnSp>
      <p:cxnSp>
        <p:nvCxnSpPr>
          <p:cNvPr id="56" name="Straight Arrow Connector 55"/>
          <p:cNvCxnSpPr/>
          <p:nvPr/>
        </p:nvCxnSpPr>
        <p:spPr bwMode="auto">
          <a:xfrm>
            <a:off x="9207467" y="2418953"/>
            <a:ext cx="394652" cy="472328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triangle"/>
          </a:ln>
        </p:spPr>
      </p:cxnSp>
      <p:sp>
        <p:nvSpPr>
          <p:cNvPr id="58" name="TextBox 57"/>
          <p:cNvSpPr txBox="1"/>
          <p:nvPr/>
        </p:nvSpPr>
        <p:spPr>
          <a:xfrm>
            <a:off x="8627989" y="1543086"/>
            <a:ext cx="694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100</a:t>
            </a:r>
            <a:endParaRPr lang="en-GB" dirty="0">
              <a:solidFill>
                <a:srgbClr val="00B050"/>
              </a:solidFill>
            </a:endParaRPr>
          </a:p>
        </p:txBody>
      </p:sp>
      <p:cxnSp>
        <p:nvCxnSpPr>
          <p:cNvPr id="61" name="Straight Arrow Connector 60"/>
          <p:cNvCxnSpPr/>
          <p:nvPr/>
        </p:nvCxnSpPr>
        <p:spPr bwMode="auto">
          <a:xfrm>
            <a:off x="10115513" y="3342357"/>
            <a:ext cx="467963" cy="208002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triangle"/>
          </a:ln>
        </p:spPr>
      </p:cxnSp>
      <p:cxnSp>
        <p:nvCxnSpPr>
          <p:cNvPr id="70" name="Straight Arrow Connector 69"/>
          <p:cNvCxnSpPr/>
          <p:nvPr/>
        </p:nvCxnSpPr>
        <p:spPr bwMode="auto">
          <a:xfrm flipH="1">
            <a:off x="8249494" y="2515617"/>
            <a:ext cx="496317" cy="52308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/>
          </a:ln>
        </p:spPr>
      </p:cxnSp>
      <p:cxnSp>
        <p:nvCxnSpPr>
          <p:cNvPr id="73" name="Straight Arrow Connector 72"/>
          <p:cNvCxnSpPr/>
          <p:nvPr/>
        </p:nvCxnSpPr>
        <p:spPr bwMode="auto">
          <a:xfrm>
            <a:off x="8348979" y="3344320"/>
            <a:ext cx="1097636" cy="19789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/>
          </a:ln>
        </p:spPr>
      </p:cxnSp>
      <p:cxnSp>
        <p:nvCxnSpPr>
          <p:cNvPr id="76" name="Straight Arrow Connector 75"/>
          <p:cNvCxnSpPr/>
          <p:nvPr/>
        </p:nvCxnSpPr>
        <p:spPr bwMode="auto">
          <a:xfrm flipV="1">
            <a:off x="9955611" y="2709950"/>
            <a:ext cx="353721" cy="366501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/>
          </a:ln>
        </p:spPr>
      </p:cxnSp>
      <p:sp>
        <p:nvSpPr>
          <p:cNvPr id="79" name="TextBox 78"/>
          <p:cNvSpPr txBox="1"/>
          <p:nvPr/>
        </p:nvSpPr>
        <p:spPr>
          <a:xfrm>
            <a:off x="7864292" y="2438400"/>
            <a:ext cx="470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2"/>
                </a:solidFill>
              </a:rPr>
              <a:t>75</a:t>
            </a:r>
            <a:endParaRPr lang="en-GB" dirty="0">
              <a:solidFill>
                <a:schemeClr val="accent2"/>
              </a:solidFill>
            </a:endParaRPr>
          </a:p>
        </p:txBody>
      </p:sp>
      <p:graphicFrame>
        <p:nvGraphicFramePr>
          <p:cNvPr id="83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4426753"/>
              </p:ext>
            </p:extLst>
          </p:nvPr>
        </p:nvGraphicFramePr>
        <p:xfrm>
          <a:off x="10561972" y="1284512"/>
          <a:ext cx="624147" cy="849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6" name="Visio" r:id="rId14" imgW="695592" imgH="947636" progId="Visio.Drawing.11">
                  <p:embed/>
                </p:oleObj>
              </mc:Choice>
              <mc:Fallback>
                <p:oleObj name="Visio" r:id="rId14" imgW="695592" imgH="94763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61972" y="1284512"/>
                        <a:ext cx="624147" cy="8499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4" name="Gerader Verbinder 23"/>
          <p:cNvCxnSpPr/>
          <p:nvPr/>
        </p:nvCxnSpPr>
        <p:spPr bwMode="auto">
          <a:xfrm flipV="1">
            <a:off x="10502950" y="2083955"/>
            <a:ext cx="164920" cy="2053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Straight Arrow Connector 90"/>
          <p:cNvCxnSpPr/>
          <p:nvPr/>
        </p:nvCxnSpPr>
        <p:spPr bwMode="auto">
          <a:xfrm>
            <a:off x="10714365" y="2566747"/>
            <a:ext cx="548818" cy="1126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/>
          </a:ln>
        </p:spPr>
      </p:cxnSp>
      <p:cxnSp>
        <p:nvCxnSpPr>
          <p:cNvPr id="94" name="Straight Arrow Connector 93"/>
          <p:cNvCxnSpPr/>
          <p:nvPr/>
        </p:nvCxnSpPr>
        <p:spPr bwMode="auto">
          <a:xfrm flipV="1">
            <a:off x="7360595" y="3288397"/>
            <a:ext cx="425978" cy="246424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/>
          </a:ln>
        </p:spPr>
      </p:cxnSp>
      <p:cxnSp>
        <p:nvCxnSpPr>
          <p:cNvPr id="96" name="Straight Arrow Connector 95"/>
          <p:cNvCxnSpPr/>
          <p:nvPr/>
        </p:nvCxnSpPr>
        <p:spPr bwMode="auto">
          <a:xfrm>
            <a:off x="8367037" y="3477332"/>
            <a:ext cx="1079578" cy="16829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/>
          </a:ln>
        </p:spPr>
      </p:cxnSp>
      <p:cxnSp>
        <p:nvCxnSpPr>
          <p:cNvPr id="102" name="Straight Arrow Connector 101"/>
          <p:cNvCxnSpPr/>
          <p:nvPr/>
        </p:nvCxnSpPr>
        <p:spPr bwMode="auto">
          <a:xfrm flipV="1">
            <a:off x="10027056" y="2776593"/>
            <a:ext cx="378815" cy="392039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/>
          </a:ln>
        </p:spPr>
      </p:cxnSp>
      <p:cxnSp>
        <p:nvCxnSpPr>
          <p:cNvPr id="104" name="Straight Arrow Connector 103"/>
          <p:cNvCxnSpPr/>
          <p:nvPr/>
        </p:nvCxnSpPr>
        <p:spPr bwMode="auto">
          <a:xfrm flipV="1">
            <a:off x="10589315" y="2088167"/>
            <a:ext cx="189609" cy="246399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/>
          </a:ln>
        </p:spPr>
      </p:cxnSp>
      <p:sp>
        <p:nvSpPr>
          <p:cNvPr id="106" name="TextBox 105"/>
          <p:cNvSpPr txBox="1"/>
          <p:nvPr/>
        </p:nvSpPr>
        <p:spPr>
          <a:xfrm>
            <a:off x="7473266" y="3373386"/>
            <a:ext cx="470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50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8249494" y="3516868"/>
            <a:ext cx="139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2"/>
                </a:solidFill>
              </a:rPr>
              <a:t>75</a:t>
            </a:r>
            <a:r>
              <a:rPr lang="en-GB" dirty="0" smtClean="0"/>
              <a:t>+</a:t>
            </a:r>
            <a:r>
              <a:rPr lang="en-GB" dirty="0" smtClean="0">
                <a:solidFill>
                  <a:schemeClr val="tx2"/>
                </a:solidFill>
              </a:rPr>
              <a:t>50</a:t>
            </a:r>
            <a:r>
              <a:rPr lang="en-GB" dirty="0" smtClean="0"/>
              <a:t>=125</a:t>
            </a:r>
            <a:endParaRPr lang="en-GB" dirty="0"/>
          </a:p>
        </p:txBody>
      </p:sp>
      <p:sp>
        <p:nvSpPr>
          <p:cNvPr id="109" name="TextBox 108"/>
          <p:cNvSpPr txBox="1"/>
          <p:nvPr/>
        </p:nvSpPr>
        <p:spPr>
          <a:xfrm>
            <a:off x="7943536" y="3974068"/>
            <a:ext cx="208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MSTL</a:t>
            </a:r>
            <a:r>
              <a:rPr lang="en-GB" dirty="0" smtClean="0"/>
              <a:t> = 125 bytes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513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Problem Statement – Routing of Time-triggered Flows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686" y="1066800"/>
            <a:ext cx="10711543" cy="4441371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Number of hops </a:t>
            </a:r>
            <a:r>
              <a:rPr lang="en-GB" dirty="0" smtClean="0"/>
              <a:t>used as the metric</a:t>
            </a:r>
          </a:p>
          <a:p>
            <a:pPr lvl="1"/>
            <a:r>
              <a:rPr lang="en-GB" dirty="0" smtClean="0"/>
              <a:t>Shortest path routing, Equal-cost Multi Pathing etc.</a:t>
            </a:r>
          </a:p>
          <a:p>
            <a:pPr lvl="1"/>
            <a:r>
              <a:rPr lang="en-GB" dirty="0" smtClean="0"/>
              <a:t>Agnostic to the underlying scheduling problem </a:t>
            </a:r>
            <a:br>
              <a:rPr lang="en-GB" dirty="0" smtClean="0"/>
            </a:br>
            <a:r>
              <a:rPr lang="en-GB" dirty="0" smtClean="0"/>
              <a:t>of time-triggered flows</a:t>
            </a:r>
          </a:p>
          <a:p>
            <a:pPr lvl="1"/>
            <a:r>
              <a:rPr lang="en-GB" dirty="0" smtClean="0"/>
              <a:t>Leads to </a:t>
            </a:r>
            <a:r>
              <a:rPr lang="en-GB" dirty="0" smtClean="0">
                <a:solidFill>
                  <a:schemeClr val="tx2"/>
                </a:solidFill>
              </a:rPr>
              <a:t>bottleneck links </a:t>
            </a:r>
            <a:r>
              <a:rPr lang="en-GB" dirty="0" smtClean="0"/>
              <a:t>→ Infeasible schedules</a:t>
            </a:r>
            <a:br>
              <a:rPr lang="en-GB" dirty="0" smtClean="0"/>
            </a:br>
            <a:r>
              <a:rPr lang="en-GB" dirty="0" smtClean="0"/>
              <a:t>i.e. </a:t>
            </a:r>
            <a:r>
              <a:rPr lang="en-GB" dirty="0" err="1" smtClean="0"/>
              <a:t>Flowspan</a:t>
            </a:r>
            <a:r>
              <a:rPr lang="en-GB" dirty="0" smtClean="0"/>
              <a:t> &gt; </a:t>
            </a:r>
            <a:r>
              <a:rPr lang="en-GB" dirty="0" err="1" smtClean="0"/>
              <a:t>T</a:t>
            </a:r>
            <a:r>
              <a:rPr lang="en-GB" baseline="-25000" dirty="0" err="1" smtClean="0"/>
              <a:t>Cycle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sz="800" dirty="0"/>
          </a:p>
          <a:p>
            <a:r>
              <a:rPr lang="en-GB" b="1" dirty="0" smtClean="0">
                <a:solidFill>
                  <a:schemeClr val="tx2"/>
                </a:solidFill>
              </a:rPr>
              <a:t>Goal</a:t>
            </a:r>
            <a:r>
              <a:rPr lang="en-GB" dirty="0" smtClean="0"/>
              <a:t>: Reduce bottlenecks &amp; improve </a:t>
            </a:r>
            <a:r>
              <a:rPr lang="en-GB" dirty="0" err="1" smtClean="0"/>
              <a:t>schedulability</a:t>
            </a:r>
            <a:endParaRPr lang="en-GB" dirty="0" smtClean="0"/>
          </a:p>
          <a:p>
            <a:pPr lvl="1"/>
            <a:r>
              <a:rPr lang="en-GB" dirty="0" smtClean="0"/>
              <a:t>Minimize </a:t>
            </a:r>
            <a:r>
              <a:rPr lang="en-GB" dirty="0" err="1"/>
              <a:t>flowspan</a:t>
            </a:r>
            <a:r>
              <a:rPr lang="en-GB" dirty="0"/>
              <a:t> &amp; </a:t>
            </a:r>
            <a:r>
              <a:rPr lang="en-GB" dirty="0" smtClean="0"/>
              <a:t>improve </a:t>
            </a:r>
            <a:r>
              <a:rPr lang="en-GB" dirty="0"/>
              <a:t>schedule </a:t>
            </a:r>
            <a:r>
              <a:rPr lang="en-GB" dirty="0" smtClean="0"/>
              <a:t>slack</a:t>
            </a:r>
            <a:endParaRPr lang="en-GB" dirty="0" smtClean="0">
              <a:solidFill>
                <a:schemeClr val="tx2"/>
              </a:solidFill>
            </a:endParaRPr>
          </a:p>
          <a:p>
            <a:pPr lvl="1"/>
            <a:r>
              <a:rPr lang="en-GB" dirty="0" smtClean="0">
                <a:solidFill>
                  <a:schemeClr val="tx2"/>
                </a:solidFill>
              </a:rPr>
              <a:t>Maximum Scheduled Traffic Load (MSTL) </a:t>
            </a:r>
            <a:r>
              <a:rPr lang="en-GB" dirty="0" smtClean="0"/>
              <a:t>as metric</a:t>
            </a:r>
          </a:p>
          <a:p>
            <a:pPr lvl="2"/>
            <a:r>
              <a:rPr lang="en-GB" dirty="0" smtClean="0"/>
              <a:t>Maximum </a:t>
            </a:r>
            <a:r>
              <a:rPr lang="en-GB" dirty="0" smtClean="0">
                <a:solidFill>
                  <a:schemeClr val="tx2"/>
                </a:solidFill>
              </a:rPr>
              <a:t>amount of scheduled traffic </a:t>
            </a:r>
            <a:r>
              <a:rPr lang="en-GB" dirty="0" smtClean="0"/>
              <a:t>sent out</a:t>
            </a:r>
            <a:br>
              <a:rPr lang="en-GB" dirty="0" smtClean="0"/>
            </a:br>
            <a:r>
              <a:rPr lang="en-GB" dirty="0" smtClean="0"/>
              <a:t>over any of the port per </a:t>
            </a:r>
            <a:r>
              <a:rPr lang="en-GB" dirty="0" smtClean="0">
                <a:solidFill>
                  <a:schemeClr val="tx2"/>
                </a:solidFill>
              </a:rPr>
              <a:t>scheduling cycle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862384-2FDA-447A-9A2A-85DF5FE19A94}" type="slidenum">
              <a:rPr lang="en-US" smtClean="0">
                <a:solidFill>
                  <a:srgbClr val="0066CC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0066CC"/>
              </a:solidFill>
            </a:endParaRPr>
          </a:p>
        </p:txBody>
      </p:sp>
      <p:graphicFrame>
        <p:nvGraphicFramePr>
          <p:cNvPr id="23" name="Objekt 4"/>
          <p:cNvGraphicFramePr>
            <a:graphicFrameLocks noChangeAspect="1"/>
          </p:cNvGraphicFramePr>
          <p:nvPr>
            <p:extLst/>
          </p:nvPr>
        </p:nvGraphicFramePr>
        <p:xfrm>
          <a:off x="7739249" y="2915740"/>
          <a:ext cx="595313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0" name="Visio" r:id="rId3" imgW="479756" imgH="407751" progId="Visio.Drawing.11">
                  <p:embed/>
                </p:oleObj>
              </mc:Choice>
              <mc:Fallback>
                <p:oleObj name="Visio" r:id="rId3" imgW="479756" imgH="40775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9249" y="2915740"/>
                        <a:ext cx="595313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kt 5"/>
          <p:cNvGraphicFramePr>
            <a:graphicFrameLocks noChangeAspect="1"/>
          </p:cNvGraphicFramePr>
          <p:nvPr>
            <p:extLst/>
          </p:nvPr>
        </p:nvGraphicFramePr>
        <p:xfrm>
          <a:off x="9446615" y="2987748"/>
          <a:ext cx="595313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1" name="Visio" r:id="rId5" imgW="479756" imgH="407751" progId="Visio.Drawing.11">
                  <p:embed/>
                </p:oleObj>
              </mc:Choice>
              <mc:Fallback>
                <p:oleObj name="Visio" r:id="rId5" imgW="479756" imgH="40775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6615" y="2987748"/>
                        <a:ext cx="595313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kt 6"/>
          <p:cNvGraphicFramePr>
            <a:graphicFrameLocks noChangeAspect="1"/>
          </p:cNvGraphicFramePr>
          <p:nvPr>
            <p:extLst/>
          </p:nvPr>
        </p:nvGraphicFramePr>
        <p:xfrm>
          <a:off x="8576335" y="2041324"/>
          <a:ext cx="595313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2" name="Visio" r:id="rId6" imgW="479756" imgH="407751" progId="Visio.Drawing.11">
                  <p:embed/>
                </p:oleObj>
              </mc:Choice>
              <mc:Fallback>
                <p:oleObj name="Visio" r:id="rId6" imgW="479756" imgH="40775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6335" y="2041324"/>
                        <a:ext cx="595313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kt 7"/>
          <p:cNvGraphicFramePr>
            <a:graphicFrameLocks noChangeAspect="1"/>
          </p:cNvGraphicFramePr>
          <p:nvPr>
            <p:extLst/>
          </p:nvPr>
        </p:nvGraphicFramePr>
        <p:xfrm>
          <a:off x="10115513" y="2195660"/>
          <a:ext cx="595313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3" name="Visio" r:id="rId7" imgW="479756" imgH="407751" progId="Visio.Drawing.11">
                  <p:embed/>
                </p:oleObj>
              </mc:Choice>
              <mc:Fallback>
                <p:oleObj name="Visio" r:id="rId7" imgW="479756" imgH="40775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15513" y="2195660"/>
                        <a:ext cx="595313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kt 8"/>
          <p:cNvGraphicFramePr>
            <a:graphicFrameLocks noChangeAspect="1"/>
          </p:cNvGraphicFramePr>
          <p:nvPr>
            <p:extLst/>
          </p:nvPr>
        </p:nvGraphicFramePr>
        <p:xfrm>
          <a:off x="6705600" y="3059756"/>
          <a:ext cx="624147" cy="849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4" name="Visio" r:id="rId8" imgW="695592" imgH="947636" progId="Visio.Drawing.11">
                  <p:embed/>
                </p:oleObj>
              </mc:Choice>
              <mc:Fallback>
                <p:oleObj name="Visio" r:id="rId8" imgW="695592" imgH="94763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059756"/>
                        <a:ext cx="624147" cy="8499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kt 9"/>
          <p:cNvGraphicFramePr>
            <a:graphicFrameLocks noChangeAspect="1"/>
          </p:cNvGraphicFramePr>
          <p:nvPr>
            <p:extLst/>
          </p:nvPr>
        </p:nvGraphicFramePr>
        <p:xfrm>
          <a:off x="11263183" y="2041324"/>
          <a:ext cx="624147" cy="849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5" name="Visio" r:id="rId10" imgW="695592" imgH="947636" progId="Visio.Drawing.11">
                  <p:embed/>
                </p:oleObj>
              </mc:Choice>
              <mc:Fallback>
                <p:oleObj name="Visio" r:id="rId10" imgW="695592" imgH="94763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63183" y="2041324"/>
                        <a:ext cx="624147" cy="8499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Inhaltsplatzhalter 10"/>
          <p:cNvGraphicFramePr>
            <a:graphicFrameLocks noChangeAspect="1"/>
          </p:cNvGraphicFramePr>
          <p:nvPr>
            <p:extLst/>
          </p:nvPr>
        </p:nvGraphicFramePr>
        <p:xfrm>
          <a:off x="10607927" y="3181110"/>
          <a:ext cx="695325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6" name="Visio" r:id="rId11" imgW="695592" imgH="947636" progId="Visio.Drawing.11">
                  <p:embed/>
                </p:oleObj>
              </mc:Choice>
              <mc:Fallback>
                <p:oleObj name="Visio" r:id="rId11" imgW="695592" imgH="94763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7927" y="3181110"/>
                        <a:ext cx="695325" cy="94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Gerader Verbinder 13"/>
          <p:cNvCxnSpPr/>
          <p:nvPr/>
        </p:nvCxnSpPr>
        <p:spPr bwMode="auto">
          <a:xfrm flipV="1">
            <a:off x="7315330" y="3168947"/>
            <a:ext cx="423919" cy="25320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Gerader Verbinder 14"/>
          <p:cNvCxnSpPr/>
          <p:nvPr/>
        </p:nvCxnSpPr>
        <p:spPr bwMode="auto">
          <a:xfrm flipV="1">
            <a:off x="8099289" y="2448866"/>
            <a:ext cx="576064" cy="53888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Gerader Verbinder 16"/>
          <p:cNvCxnSpPr/>
          <p:nvPr/>
        </p:nvCxnSpPr>
        <p:spPr bwMode="auto">
          <a:xfrm>
            <a:off x="8334562" y="3240954"/>
            <a:ext cx="1112053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Gerader Verbinder 18"/>
          <p:cNvCxnSpPr/>
          <p:nvPr/>
        </p:nvCxnSpPr>
        <p:spPr bwMode="auto">
          <a:xfrm>
            <a:off x="9105824" y="2466302"/>
            <a:ext cx="433625" cy="52144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Gerader Verbinder 21"/>
          <p:cNvCxnSpPr/>
          <p:nvPr/>
        </p:nvCxnSpPr>
        <p:spPr bwMode="auto">
          <a:xfrm flipV="1">
            <a:off x="9827481" y="2627708"/>
            <a:ext cx="415415" cy="4320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Gerader Verbinder 23"/>
          <p:cNvCxnSpPr>
            <a:stCxn id="26" idx="3"/>
            <a:endCxn id="28" idx="1"/>
          </p:cNvCxnSpPr>
          <p:nvPr/>
        </p:nvCxnSpPr>
        <p:spPr bwMode="auto">
          <a:xfrm>
            <a:off x="10710826" y="2448866"/>
            <a:ext cx="552357" cy="1743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Gerader Verbinder 25"/>
          <p:cNvCxnSpPr/>
          <p:nvPr/>
        </p:nvCxnSpPr>
        <p:spPr bwMode="auto">
          <a:xfrm>
            <a:off x="10035188" y="3422153"/>
            <a:ext cx="523480" cy="23381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37" name="Objekt 8"/>
          <p:cNvGraphicFramePr>
            <a:graphicFrameLocks noChangeAspect="1"/>
          </p:cNvGraphicFramePr>
          <p:nvPr>
            <p:extLst/>
          </p:nvPr>
        </p:nvGraphicFramePr>
        <p:xfrm>
          <a:off x="7162426" y="1981200"/>
          <a:ext cx="624147" cy="849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7" name="Visio" r:id="rId12" imgW="695592" imgH="947636" progId="Visio.Drawing.11">
                  <p:embed/>
                </p:oleObj>
              </mc:Choice>
              <mc:Fallback>
                <p:oleObj name="Visio" r:id="rId12" imgW="695592" imgH="94763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426" y="1981200"/>
                        <a:ext cx="624147" cy="8499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" name="Gerader Verbinder 14"/>
          <p:cNvCxnSpPr>
            <a:endCxn id="25" idx="1"/>
          </p:cNvCxnSpPr>
          <p:nvPr/>
        </p:nvCxnSpPr>
        <p:spPr bwMode="auto">
          <a:xfrm flipV="1">
            <a:off x="7772530" y="2294530"/>
            <a:ext cx="803805" cy="5095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8679009" y="1754211"/>
            <a:ext cx="132097" cy="248711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triangle"/>
          </a:ln>
        </p:spPr>
      </p:cxnSp>
      <p:graphicFrame>
        <p:nvGraphicFramePr>
          <p:cNvPr id="45" name="Objekt 8"/>
          <p:cNvGraphicFramePr>
            <a:graphicFrameLocks noChangeAspect="1"/>
          </p:cNvGraphicFramePr>
          <p:nvPr>
            <p:extLst/>
          </p:nvPr>
        </p:nvGraphicFramePr>
        <p:xfrm>
          <a:off x="8099419" y="1034702"/>
          <a:ext cx="624147" cy="849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8" name="Visio" r:id="rId13" imgW="695592" imgH="947636" progId="Visio.Drawing.11">
                  <p:embed/>
                </p:oleObj>
              </mc:Choice>
              <mc:Fallback>
                <p:oleObj name="Visio" r:id="rId13" imgW="695592" imgH="94763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9419" y="1034702"/>
                        <a:ext cx="624147" cy="8499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6" name="Gerader Verbinder 14"/>
          <p:cNvCxnSpPr/>
          <p:nvPr/>
        </p:nvCxnSpPr>
        <p:spPr bwMode="auto">
          <a:xfrm flipH="1" flipV="1">
            <a:off x="8534400" y="1773085"/>
            <a:ext cx="165233" cy="28491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 flipV="1">
            <a:off x="7807540" y="2406178"/>
            <a:ext cx="768795" cy="48741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/>
          </a:ln>
        </p:spPr>
      </p:cxnSp>
      <p:cxnSp>
        <p:nvCxnSpPr>
          <p:cNvPr id="56" name="Straight Arrow Connector 55"/>
          <p:cNvCxnSpPr/>
          <p:nvPr/>
        </p:nvCxnSpPr>
        <p:spPr bwMode="auto">
          <a:xfrm>
            <a:off x="9178015" y="2427091"/>
            <a:ext cx="394652" cy="472328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triangle"/>
          </a:ln>
        </p:spPr>
      </p:cxnSp>
      <p:sp>
        <p:nvSpPr>
          <p:cNvPr id="58" name="TextBox 57"/>
          <p:cNvSpPr txBox="1"/>
          <p:nvPr/>
        </p:nvSpPr>
        <p:spPr>
          <a:xfrm>
            <a:off x="8627989" y="1543086"/>
            <a:ext cx="694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100</a:t>
            </a:r>
            <a:endParaRPr lang="en-GB" dirty="0">
              <a:solidFill>
                <a:srgbClr val="00B050"/>
              </a:solidFill>
            </a:endParaRPr>
          </a:p>
        </p:txBody>
      </p:sp>
      <p:cxnSp>
        <p:nvCxnSpPr>
          <p:cNvPr id="61" name="Straight Arrow Connector 60"/>
          <p:cNvCxnSpPr/>
          <p:nvPr/>
        </p:nvCxnSpPr>
        <p:spPr bwMode="auto">
          <a:xfrm>
            <a:off x="10115513" y="3342357"/>
            <a:ext cx="467963" cy="208002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triangle"/>
          </a:ln>
        </p:spPr>
      </p:cxnSp>
      <p:cxnSp>
        <p:nvCxnSpPr>
          <p:cNvPr id="70" name="Straight Arrow Connector 69"/>
          <p:cNvCxnSpPr/>
          <p:nvPr/>
        </p:nvCxnSpPr>
        <p:spPr bwMode="auto">
          <a:xfrm>
            <a:off x="9043383" y="2522107"/>
            <a:ext cx="384266" cy="480689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/>
          </a:ln>
        </p:spPr>
      </p:cxnSp>
      <p:cxnSp>
        <p:nvCxnSpPr>
          <p:cNvPr id="76" name="Straight Arrow Connector 75"/>
          <p:cNvCxnSpPr/>
          <p:nvPr/>
        </p:nvCxnSpPr>
        <p:spPr bwMode="auto">
          <a:xfrm flipV="1">
            <a:off x="9955611" y="2709950"/>
            <a:ext cx="353721" cy="366501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/>
          </a:ln>
        </p:spPr>
      </p:cxnSp>
      <p:sp>
        <p:nvSpPr>
          <p:cNvPr id="79" name="TextBox 78"/>
          <p:cNvSpPr txBox="1"/>
          <p:nvPr/>
        </p:nvSpPr>
        <p:spPr>
          <a:xfrm>
            <a:off x="7864292" y="2438400"/>
            <a:ext cx="470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2"/>
                </a:solidFill>
              </a:rPr>
              <a:t>75</a:t>
            </a:r>
            <a:endParaRPr lang="en-GB" dirty="0">
              <a:solidFill>
                <a:schemeClr val="accent2"/>
              </a:solidFill>
            </a:endParaRPr>
          </a:p>
        </p:txBody>
      </p:sp>
      <p:graphicFrame>
        <p:nvGraphicFramePr>
          <p:cNvPr id="83" name="Objekt 9"/>
          <p:cNvGraphicFramePr>
            <a:graphicFrameLocks noChangeAspect="1"/>
          </p:cNvGraphicFramePr>
          <p:nvPr>
            <p:extLst/>
          </p:nvPr>
        </p:nvGraphicFramePr>
        <p:xfrm>
          <a:off x="10561972" y="1284512"/>
          <a:ext cx="624147" cy="849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9" name="Visio" r:id="rId14" imgW="695592" imgH="947636" progId="Visio.Drawing.11">
                  <p:embed/>
                </p:oleObj>
              </mc:Choice>
              <mc:Fallback>
                <p:oleObj name="Visio" r:id="rId14" imgW="695592" imgH="94763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61972" y="1284512"/>
                        <a:ext cx="624147" cy="8499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4" name="Gerader Verbinder 23"/>
          <p:cNvCxnSpPr/>
          <p:nvPr/>
        </p:nvCxnSpPr>
        <p:spPr bwMode="auto">
          <a:xfrm flipV="1">
            <a:off x="10502950" y="2083955"/>
            <a:ext cx="164920" cy="2053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Straight Arrow Connector 90"/>
          <p:cNvCxnSpPr/>
          <p:nvPr/>
        </p:nvCxnSpPr>
        <p:spPr bwMode="auto">
          <a:xfrm>
            <a:off x="10714365" y="2566747"/>
            <a:ext cx="548818" cy="1126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/>
          </a:ln>
        </p:spPr>
      </p:cxnSp>
      <p:cxnSp>
        <p:nvCxnSpPr>
          <p:cNvPr id="94" name="Straight Arrow Connector 93"/>
          <p:cNvCxnSpPr/>
          <p:nvPr/>
        </p:nvCxnSpPr>
        <p:spPr bwMode="auto">
          <a:xfrm flipV="1">
            <a:off x="7360595" y="3288397"/>
            <a:ext cx="425978" cy="246424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/>
          </a:ln>
        </p:spPr>
      </p:cxnSp>
      <p:cxnSp>
        <p:nvCxnSpPr>
          <p:cNvPr id="96" name="Straight Arrow Connector 95"/>
          <p:cNvCxnSpPr/>
          <p:nvPr/>
        </p:nvCxnSpPr>
        <p:spPr bwMode="auto">
          <a:xfrm>
            <a:off x="8367037" y="3335971"/>
            <a:ext cx="1079578" cy="16829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/>
          </a:ln>
        </p:spPr>
      </p:cxnSp>
      <p:cxnSp>
        <p:nvCxnSpPr>
          <p:cNvPr id="102" name="Straight Arrow Connector 101"/>
          <p:cNvCxnSpPr/>
          <p:nvPr/>
        </p:nvCxnSpPr>
        <p:spPr bwMode="auto">
          <a:xfrm flipV="1">
            <a:off x="10027056" y="2776593"/>
            <a:ext cx="378815" cy="392039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/>
          </a:ln>
        </p:spPr>
      </p:cxnSp>
      <p:cxnSp>
        <p:nvCxnSpPr>
          <p:cNvPr id="104" name="Straight Arrow Connector 103"/>
          <p:cNvCxnSpPr/>
          <p:nvPr/>
        </p:nvCxnSpPr>
        <p:spPr bwMode="auto">
          <a:xfrm flipV="1">
            <a:off x="10589315" y="2088167"/>
            <a:ext cx="189609" cy="246399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/>
          </a:ln>
        </p:spPr>
      </p:cxnSp>
      <p:sp>
        <p:nvSpPr>
          <p:cNvPr id="106" name="TextBox 105"/>
          <p:cNvSpPr txBox="1"/>
          <p:nvPr/>
        </p:nvSpPr>
        <p:spPr>
          <a:xfrm>
            <a:off x="7473266" y="3373386"/>
            <a:ext cx="470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50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943536" y="3974068"/>
            <a:ext cx="208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MSTL</a:t>
            </a:r>
            <a:r>
              <a:rPr lang="en-GB" dirty="0" smtClean="0"/>
              <a:t> = </a:t>
            </a:r>
            <a:r>
              <a:rPr lang="en-GB" b="1" dirty="0" smtClean="0"/>
              <a:t>175</a:t>
            </a:r>
            <a:r>
              <a:rPr lang="en-GB" dirty="0" smtClean="0"/>
              <a:t> bytes</a:t>
            </a:r>
            <a:endParaRPr lang="en-GB" dirty="0"/>
          </a:p>
        </p:txBody>
      </p:sp>
      <p:sp>
        <p:nvSpPr>
          <p:cNvPr id="44" name="TextBox 43"/>
          <p:cNvSpPr txBox="1"/>
          <p:nvPr/>
        </p:nvSpPr>
        <p:spPr>
          <a:xfrm>
            <a:off x="9144000" y="2209800"/>
            <a:ext cx="970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100</a:t>
            </a:r>
            <a:r>
              <a:rPr lang="en-GB" dirty="0" smtClean="0"/>
              <a:t>+</a:t>
            </a:r>
            <a:r>
              <a:rPr lang="en-GB" dirty="0" smtClean="0">
                <a:solidFill>
                  <a:schemeClr val="accent2"/>
                </a:solidFill>
              </a:rPr>
              <a:t>75</a:t>
            </a:r>
            <a:endParaRPr lang="en-GB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95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Relation between </a:t>
            </a:r>
            <a:r>
              <a:rPr lang="en-GB" dirty="0" err="1" smtClean="0"/>
              <a:t>Flowspan</a:t>
            </a:r>
            <a:r>
              <a:rPr lang="en-GB" dirty="0" smtClean="0"/>
              <a:t> &amp; MSTL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862384-2FDA-447A-9A2A-85DF5FE19A94}" type="slidenum">
              <a:rPr lang="en-US" smtClean="0">
                <a:solidFill>
                  <a:srgbClr val="0066CC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0066CC"/>
              </a:solidFill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>
          <a:xfrm>
            <a:off x="696686" y="1121229"/>
            <a:ext cx="10711543" cy="4441371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	</a:t>
            </a:r>
            <a:r>
              <a:rPr lang="en-GB" dirty="0" smtClean="0">
                <a:solidFill>
                  <a:schemeClr val="tx2"/>
                </a:solidFill>
              </a:rPr>
              <a:t>Evaluation Scenario</a:t>
            </a:r>
          </a:p>
          <a:p>
            <a:r>
              <a:rPr lang="en-GB" dirty="0" err="1" smtClean="0"/>
              <a:t>Erdős</a:t>
            </a:r>
            <a:r>
              <a:rPr lang="en-GB" dirty="0" err="1"/>
              <a:t>-</a:t>
            </a:r>
            <a:r>
              <a:rPr lang="en-GB" dirty="0" err="1" smtClean="0"/>
              <a:t>Rényi</a:t>
            </a:r>
            <a:r>
              <a:rPr lang="en-GB" dirty="0" smtClean="0"/>
              <a:t> Topology </a:t>
            </a:r>
          </a:p>
          <a:p>
            <a:pPr lvl="1"/>
            <a:r>
              <a:rPr lang="en-GB" dirty="0" smtClean="0"/>
              <a:t>10 Switches</a:t>
            </a:r>
          </a:p>
          <a:p>
            <a:pPr lvl="1"/>
            <a:r>
              <a:rPr lang="en-GB" dirty="0" smtClean="0"/>
              <a:t>50 Hosts</a:t>
            </a:r>
          </a:p>
          <a:p>
            <a:pPr lvl="1"/>
            <a:endParaRPr lang="en-GB" dirty="0"/>
          </a:p>
          <a:p>
            <a:r>
              <a:rPr lang="en-GB" dirty="0" smtClean="0"/>
              <a:t>Time-triggered flows</a:t>
            </a:r>
          </a:p>
          <a:p>
            <a:pPr lvl="1"/>
            <a:r>
              <a:rPr lang="en-GB" dirty="0" smtClean="0"/>
              <a:t>Hosts and destination is selected</a:t>
            </a:r>
            <a:br>
              <a:rPr lang="en-GB" dirty="0" smtClean="0"/>
            </a:br>
            <a:r>
              <a:rPr lang="en-GB" dirty="0" smtClean="0"/>
              <a:t>with uniform distribution</a:t>
            </a:r>
          </a:p>
          <a:p>
            <a:pPr lvl="1"/>
            <a:r>
              <a:rPr lang="en-GB" dirty="0" smtClean="0"/>
              <a:t>Size of flow uniformly distributed </a:t>
            </a:r>
            <a:br>
              <a:rPr lang="en-GB" dirty="0" smtClean="0"/>
            </a:br>
            <a:r>
              <a:rPr lang="en-GB" dirty="0" smtClean="0"/>
              <a:t>between 300-1500 Bytes	</a:t>
            </a:r>
          </a:p>
          <a:p>
            <a:pPr lvl="1"/>
            <a:endParaRPr lang="en-GB" dirty="0"/>
          </a:p>
        </p:txBody>
      </p:sp>
      <p:pic>
        <p:nvPicPr>
          <p:cNvPr id="2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6341" y="1219200"/>
            <a:ext cx="5321888" cy="371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7151914" y="5107262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 smtClean="0">
                <a:solidFill>
                  <a:schemeClr val="tx2"/>
                </a:solidFill>
              </a:rPr>
              <a:t>Flowspan</a:t>
            </a:r>
            <a:r>
              <a:rPr lang="en-GB" sz="2000" b="1" dirty="0" smtClean="0">
                <a:solidFill>
                  <a:schemeClr val="tx2"/>
                </a:solidFill>
              </a:rPr>
              <a:t> increases with an increase in the </a:t>
            </a:r>
            <a:r>
              <a:rPr lang="en-GB" sz="2000" b="1" i="1" dirty="0" smtClean="0">
                <a:solidFill>
                  <a:schemeClr val="tx2"/>
                </a:solidFill>
              </a:rPr>
              <a:t>MSTL</a:t>
            </a:r>
            <a:endParaRPr lang="en-GB" sz="20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41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Algorithm 1: MSTL-Based Routing – Terminologies &amp; Objective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066800"/>
                <a:ext cx="6248400" cy="4441371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GB" b="1" dirty="0" smtClean="0">
                    <a:solidFill>
                      <a:schemeClr val="tx2"/>
                    </a:solidFill>
                  </a:rPr>
                  <a:t>ILP Inputs</a:t>
                </a:r>
              </a:p>
              <a:p>
                <a:r>
                  <a:rPr lang="en-GB" dirty="0" smtClean="0"/>
                  <a:t>Network Topology,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endParaRPr lang="de-DE" b="0" dirty="0" smtClean="0"/>
              </a:p>
              <a:p>
                <a:r>
                  <a:rPr lang="en-GB" dirty="0" smtClean="0"/>
                  <a:t>Time-triggered flows,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begChr m:val="{"/>
                        <m:endChr m:val="}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de-DE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 …, 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𝑓𝑛</m:t>
                        </m:r>
                      </m:e>
                    </m:d>
                  </m:oMath>
                </a14:m>
                <a:r>
                  <a:rPr lang="de-DE" b="0" dirty="0" smtClean="0"/>
                  <a:t/>
                </a:r>
                <a:br>
                  <a:rPr lang="de-DE" b="0" dirty="0" smtClean="0"/>
                </a:b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b="0" i="1" baseline="-2500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≡{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𝑠𝑟𝑐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𝑑𝑠𝑡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𝑠𝑖𝑧𝑒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𝑝𝑒𝑟𝑖𝑜𝑑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GB" dirty="0" smtClean="0"/>
              </a:p>
              <a:p>
                <a:pPr lvl="2"/>
                <a:endParaRPr lang="en-GB" dirty="0" smtClean="0"/>
              </a:p>
              <a:p>
                <a:pPr lvl="2"/>
                <a:endParaRPr lang="en-GB" dirty="0"/>
              </a:p>
              <a:p>
                <a:pPr marL="0" indent="0" algn="ctr">
                  <a:buNone/>
                </a:pPr>
                <a:r>
                  <a:rPr lang="en-GB" b="1" dirty="0" smtClean="0">
                    <a:solidFill>
                      <a:schemeClr val="tx2"/>
                    </a:solidFill>
                  </a:rPr>
                  <a:t>ILP Variables</a:t>
                </a:r>
              </a:p>
              <a:p>
                <a:r>
                  <a:rPr lang="en-GB" dirty="0" smtClean="0"/>
                  <a:t>Routes,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begChr m:val="{"/>
                        <m:endChr m:val="}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de-DE" b="0" i="1" baseline="-25000" smtClean="0">
                            <a:latin typeface="Cambria Math" panose="02040503050406030204" pitchFamily="18" charset="0"/>
                          </a:rPr>
                          <m:t>𝑖𝑗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, ∀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, ∀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GB" dirty="0" smtClean="0"/>
              </a:p>
              <a:p>
                <a:r>
                  <a:rPr lang="en-GB" dirty="0" smtClean="0"/>
                  <a:t>Max. Scheduled Traffic Load, </a:t>
                </a:r>
                <a:r>
                  <a:rPr lang="en-GB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MSTL</a:t>
                </a:r>
              </a:p>
              <a:p>
                <a:r>
                  <a:rPr lang="en-GB" dirty="0" smtClean="0"/>
                  <a:t>Auxiliary Variables,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𝐷𝐶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begChr m:val="{"/>
                        <m:endChr m:val="}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𝑑𝑐</m:t>
                        </m:r>
                        <m:r>
                          <a:rPr lang="de-DE" b="0" i="1" baseline="-25000" smtClean="0">
                            <a:latin typeface="Cambria Math" panose="02040503050406030204" pitchFamily="18" charset="0"/>
                          </a:rPr>
                          <m:t>𝑖𝑗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, ∀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, ∀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GB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GB" dirty="0" smtClean="0"/>
                  <a:t>To handle Multicasts</a:t>
                </a:r>
                <a:endParaRPr lang="en-GB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066800"/>
                <a:ext cx="6248400" cy="4441371"/>
              </a:xfrm>
              <a:blipFill rotWithShape="0">
                <a:blip r:embed="rId2"/>
                <a:stretch>
                  <a:fillRect l="-1561" t="-823" b="-64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862384-2FDA-447A-9A2A-85DF5FE19A94}" type="slidenum">
              <a:rPr lang="en-US" smtClean="0">
                <a:solidFill>
                  <a:srgbClr val="0066CC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0066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10400" y="2758618"/>
            <a:ext cx="3733800" cy="8679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100" b="1" dirty="0" smtClean="0">
                <a:solidFill>
                  <a:schemeClr val="tx2"/>
                </a:solidFill>
              </a:rPr>
              <a:t>ILP Objective</a:t>
            </a:r>
            <a:endParaRPr lang="en-GB" dirty="0"/>
          </a:p>
          <a:p>
            <a:pPr defTabSz="914256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20000"/>
            </a:pPr>
            <a:r>
              <a:rPr kumimoji="1" lang="en-GB" sz="2100" b="1" dirty="0">
                <a:solidFill>
                  <a:schemeClr val="tx2"/>
                </a:solidFill>
              </a:rPr>
              <a:t>Minimize</a:t>
            </a:r>
            <a:r>
              <a:rPr kumimoji="1" lang="en-GB" sz="2100" dirty="0"/>
              <a:t>: </a:t>
            </a:r>
            <a:r>
              <a:rPr kumimoji="1" lang="en-GB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MSTL</a:t>
            </a:r>
          </a:p>
        </p:txBody>
      </p:sp>
    </p:spTree>
    <p:extLst>
      <p:ext uri="{BB962C8B-B14F-4D97-AF65-F5344CB8AC3E}">
        <p14:creationId xmlns:p14="http://schemas.microsoft.com/office/powerpoint/2010/main" val="292390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MSTL-Based </a:t>
            </a:r>
            <a:r>
              <a:rPr lang="en-GB" dirty="0" smtClean="0"/>
              <a:t>Routing – Constraints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458" y="1045029"/>
            <a:ext cx="10689772" cy="4441371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chemeClr val="tx2"/>
                </a:solidFill>
              </a:rPr>
              <a:t>Routing Constraints </a:t>
            </a:r>
            <a:r>
              <a:rPr lang="en-GB" dirty="0" smtClean="0"/>
              <a:t>(For all flows </a:t>
            </a:r>
            <a:r>
              <a:rPr lang="en-GB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dirty="0" smtClean="0"/>
              <a:t>)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805417" lvl="2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tx2"/>
                </a:solidFill>
              </a:rPr>
              <a:t>Load Constraints </a:t>
            </a:r>
            <a:r>
              <a:rPr lang="en-GB" dirty="0" smtClean="0"/>
              <a:t>(For all links </a:t>
            </a: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GB" dirty="0" smtClean="0"/>
              <a:t>)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862384-2FDA-447A-9A2A-85DF5FE19A94}" type="slidenum">
              <a:rPr lang="en-US" smtClean="0">
                <a:solidFill>
                  <a:srgbClr val="0066CC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0066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66800" y="1371600"/>
                <a:ext cx="2057400" cy="814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∀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 ∈ </m:t>
                          </m:r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𝑠𝑟𝑐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𝑑𝑐</m:t>
                          </m:r>
                          <m:r>
                            <a:rPr lang="de-DE" b="0" i="1" baseline="-25000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e>
                      </m:nary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371600"/>
                <a:ext cx="2057400" cy="81471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52800" y="1371600"/>
                <a:ext cx="259080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∀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 ∈</m:t>
                          </m:r>
                          <m:r>
                            <a:rPr lang="de-DE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out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𝑠𝑟𝑐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𝑑𝑐</m:t>
                          </m:r>
                          <m:r>
                            <a:rPr lang="de-DE" b="0" i="1" baseline="-25000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e>
                      </m:nary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0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𝑑𝑠𝑡</m:t>
                      </m:r>
                      <m:r>
                        <a:rPr lang="de-DE" b="0" i="1" baseline="-2500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de-DE" b="0" i="0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1371600"/>
                <a:ext cx="2590800" cy="80021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66800" y="2209800"/>
                <a:ext cx="2057400" cy="795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∀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 ∈ </m:t>
                          </m:r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𝑑𝑐</m:t>
                          </m:r>
                          <m:r>
                            <a:rPr lang="de-DE" b="0" i="1" baseline="-25000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e>
                      </m:nary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209800"/>
                <a:ext cx="2057400" cy="79585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895600" y="2209800"/>
                <a:ext cx="304800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∀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 ∈</m:t>
                          </m:r>
                          <m:r>
                            <a:rPr lang="de-DE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out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𝑑𝑐</m:t>
                          </m:r>
                          <m:r>
                            <a:rPr lang="de-DE" b="0" i="1" baseline="-25000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e>
                      </m:nary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2209800"/>
                <a:ext cx="3048000" cy="80021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181600" y="2362200"/>
                <a:ext cx="2209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∀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𝑑𝑠𝑡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GB" baseline="-25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2362200"/>
                <a:ext cx="2209800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66800" y="3200400"/>
                <a:ext cx="327660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∀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 ∈ </m:t>
                          </m:r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𝑑𝑐</m:t>
                          </m:r>
                          <m:r>
                            <a:rPr lang="de-DE" b="0" i="1" baseline="-25000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e>
                      </m:nary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∀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 ∈ </m:t>
                          </m:r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out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𝑑𝑐</m:t>
                          </m:r>
                          <m:r>
                            <a:rPr lang="de-DE" b="0" i="1" baseline="-25000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200400"/>
                <a:ext cx="3276600" cy="80021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419600" y="3352800"/>
                <a:ext cx="2895600" cy="3633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∀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∖(</m:t>
                      </m:r>
                      <m:d>
                        <m:dPr>
                          <m:begChr m:val="{"/>
                          <m:endChr m:val="}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𝑠𝑟𝑐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∪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𝑑𝑠𝑡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aseline="-25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3352800"/>
                <a:ext cx="2895600" cy="363305"/>
              </a:xfrm>
              <a:prstGeom prst="rect">
                <a:avLst/>
              </a:prstGeom>
              <a:blipFill rotWithShape="0">
                <a:blip r:embed="rId8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66800" y="5015025"/>
                <a:ext cx="3995057" cy="7761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∀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 ∈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/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de-DE" b="0" i="1" baseline="-25000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e>
                      </m:nary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𝑠𝑖𝑧𝑒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𝐶𝑦𝑐𝑙𝑒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𝑝𝑒𝑟𝑖𝑜𝑑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𝑀𝑆𝑇𝐿</m:t>
                      </m:r>
                    </m:oMath>
                  </m:oMathPara>
                </a14:m>
                <a:endParaRPr lang="en-GB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5015025"/>
                <a:ext cx="3995057" cy="77617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6019800" y="4522762"/>
            <a:ext cx="5562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 smtClean="0">
                <a:solidFill>
                  <a:schemeClr val="tx2"/>
                </a:solidFill>
              </a:rPr>
              <a:t>Auxiliary Constraints </a:t>
            </a:r>
            <a:r>
              <a:rPr lang="en-GB" sz="2100" dirty="0" smtClean="0"/>
              <a:t>(For all flows </a:t>
            </a:r>
            <a:r>
              <a:rPr lang="en-GB" sz="21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100" dirty="0" smtClean="0"/>
              <a:t> &amp; links </a:t>
            </a:r>
            <a:r>
              <a:rPr lang="en-GB" sz="2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GB" sz="2100" dirty="0" smtClean="0"/>
              <a:t>)</a:t>
            </a:r>
            <a:endParaRPr lang="en-GB" sz="2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310396" y="5110887"/>
                <a:ext cx="1757404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|"/>
                          <m:endChr m:val="|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𝑑𝑠𝑡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≥ 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𝑑𝑐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396" y="5110887"/>
                <a:ext cx="1757404" cy="299313"/>
              </a:xfrm>
              <a:prstGeom prst="rect">
                <a:avLst/>
              </a:prstGeom>
              <a:blipFill rotWithShape="0">
                <a:blip r:embed="rId10"/>
                <a:stretch>
                  <a:fillRect l="-1038" r="-1384" b="-2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636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 </a:t>
            </a:r>
            <a:r>
              <a:rPr lang="en-GB" dirty="0" smtClean="0"/>
              <a:t>2: MSTL-Based + Hops based Routing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686" y="914400"/>
            <a:ext cx="10711543" cy="4441371"/>
          </a:xfrm>
        </p:spPr>
        <p:txBody>
          <a:bodyPr/>
          <a:lstStyle/>
          <a:p>
            <a:r>
              <a:rPr lang="en-GB" dirty="0" smtClean="0"/>
              <a:t>MSTL-based routing considers only the scheduled traffic</a:t>
            </a:r>
          </a:p>
          <a:p>
            <a:endParaRPr lang="en-GB" dirty="0" smtClean="0"/>
          </a:p>
          <a:p>
            <a:r>
              <a:rPr lang="en-GB" dirty="0" smtClean="0"/>
              <a:t>May route flows over longer paths </a:t>
            </a:r>
          </a:p>
          <a:p>
            <a:pPr lvl="1"/>
            <a:r>
              <a:rPr lang="en-GB" dirty="0" smtClean="0"/>
              <a:t>Acceptable, if it indeed reduces the </a:t>
            </a:r>
            <a:r>
              <a:rPr lang="en-GB" i="1" dirty="0" smtClean="0"/>
              <a:t>MSTL</a:t>
            </a:r>
            <a:r>
              <a:rPr lang="en-GB" dirty="0" smtClean="0"/>
              <a:t> </a:t>
            </a:r>
          </a:p>
          <a:p>
            <a:pPr lvl="1"/>
            <a:r>
              <a:rPr lang="en-GB" dirty="0" smtClean="0"/>
              <a:t>Undesirable, if it has no impact on </a:t>
            </a:r>
            <a:r>
              <a:rPr lang="en-GB" i="1" dirty="0" smtClean="0"/>
              <a:t>MSTL</a:t>
            </a:r>
          </a:p>
          <a:p>
            <a:pPr lvl="1"/>
            <a:endParaRPr lang="en-GB" i="1" dirty="0"/>
          </a:p>
          <a:p>
            <a:r>
              <a:rPr lang="en-GB" dirty="0" smtClean="0">
                <a:solidFill>
                  <a:schemeClr val="tx2"/>
                </a:solidFill>
              </a:rPr>
              <a:t>Extend </a:t>
            </a:r>
            <a:r>
              <a:rPr lang="en-GB" dirty="0" smtClean="0"/>
              <a:t>MSTL-based routing to also incorporate </a:t>
            </a:r>
            <a:r>
              <a:rPr lang="en-GB" dirty="0" smtClean="0">
                <a:solidFill>
                  <a:schemeClr val="tx2"/>
                </a:solidFill>
              </a:rPr>
              <a:t>length of allocated route</a:t>
            </a:r>
          </a:p>
          <a:p>
            <a:pPr lvl="1"/>
            <a:r>
              <a:rPr lang="en-GB" dirty="0" smtClean="0"/>
              <a:t>Modified objective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862384-2FDA-447A-9A2A-85DF5FE19A94}" type="slidenum">
              <a:rPr lang="en-US" smtClean="0">
                <a:solidFill>
                  <a:srgbClr val="0066CC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0066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19200" y="4786080"/>
                <a:ext cx="8382000" cy="760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𝑀𝑆𝑇𝐿</m:t>
                          </m:r>
                        </m:num>
                        <m:den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1+ 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𝑠𝑖𝑧𝑒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de-DE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0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de-DE" sz="2000" b="0" i="1" smtClean="0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num>
                        <m:den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1+ (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⋅|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|)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786080"/>
                <a:ext cx="8382000" cy="76008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438400" y="49530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tx2"/>
                </a:solidFill>
              </a:rPr>
              <a:t>Minimize</a:t>
            </a:r>
            <a:endParaRPr lang="en-GB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80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Evaluation Setup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686" y="1121229"/>
            <a:ext cx="10711543" cy="4441371"/>
          </a:xfrm>
        </p:spPr>
        <p:txBody>
          <a:bodyPr/>
          <a:lstStyle/>
          <a:p>
            <a:r>
              <a:rPr lang="en-GB" dirty="0" smtClean="0"/>
              <a:t>Commodity hardware for network controller</a:t>
            </a:r>
          </a:p>
          <a:p>
            <a:pPr lvl="1"/>
            <a:r>
              <a:rPr lang="en-GB" dirty="0" smtClean="0"/>
              <a:t>Intel Xeon E5-1650 (2 x 6 processor cores)</a:t>
            </a:r>
          </a:p>
          <a:p>
            <a:pPr lvl="1"/>
            <a:r>
              <a:rPr lang="en-GB" dirty="0" smtClean="0"/>
              <a:t>16GB RAM</a:t>
            </a:r>
          </a:p>
          <a:p>
            <a:pPr lvl="1"/>
            <a:endParaRPr lang="en-GB" dirty="0"/>
          </a:p>
          <a:p>
            <a:r>
              <a:rPr lang="en-GB" dirty="0" smtClean="0"/>
              <a:t>Evaluation over randomized graph models &amp; randomized traffic patterns</a:t>
            </a:r>
          </a:p>
          <a:p>
            <a:pPr lvl="1"/>
            <a:r>
              <a:rPr lang="en-GB" dirty="0" err="1" smtClean="0"/>
              <a:t>Erdős</a:t>
            </a:r>
            <a:r>
              <a:rPr lang="en-GB" dirty="0" err="1"/>
              <a:t>-</a:t>
            </a:r>
            <a:r>
              <a:rPr lang="en-GB" dirty="0" err="1" smtClean="0"/>
              <a:t>Rényi</a:t>
            </a:r>
            <a:r>
              <a:rPr lang="en-GB" dirty="0" smtClean="0"/>
              <a:t> Model &amp; </a:t>
            </a:r>
            <a:r>
              <a:rPr lang="en-GB" dirty="0" err="1" smtClean="0"/>
              <a:t>Barab</a:t>
            </a:r>
            <a:r>
              <a:rPr lang="de-DE" dirty="0" smtClean="0"/>
              <a:t>á</a:t>
            </a:r>
            <a:r>
              <a:rPr lang="en-GB" dirty="0" err="1" smtClean="0"/>
              <a:t>si</a:t>
            </a:r>
            <a:r>
              <a:rPr lang="en-GB" dirty="0" smtClean="0"/>
              <a:t>-Albert Model </a:t>
            </a:r>
            <a:endParaRPr lang="en-GB" dirty="0"/>
          </a:p>
          <a:p>
            <a:pPr lvl="2"/>
            <a:r>
              <a:rPr lang="en-GB" dirty="0" smtClean="0"/>
              <a:t>50-100 hosts and 10-20 switches</a:t>
            </a:r>
          </a:p>
          <a:p>
            <a:pPr lvl="1"/>
            <a:r>
              <a:rPr lang="en-GB" dirty="0" smtClean="0"/>
              <a:t>Varying number of flows (200-1000)</a:t>
            </a:r>
          </a:p>
          <a:p>
            <a:pPr lvl="2"/>
            <a:r>
              <a:rPr lang="en-GB" dirty="0" smtClean="0"/>
              <a:t>Source and destinations chosen using uniform distribution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862384-2FDA-447A-9A2A-85DF5FE19A94}" type="slidenum">
              <a:rPr lang="en-US" smtClean="0">
                <a:solidFill>
                  <a:srgbClr val="0066CC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53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Evaluations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862384-2FDA-447A-9A2A-85DF5FE19A94}" type="slidenum">
              <a:rPr lang="en-US" smtClean="0">
                <a:solidFill>
                  <a:srgbClr val="0066CC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0066CC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96687" y="1045029"/>
            <a:ext cx="5551714" cy="3755571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>
                <a:solidFill>
                  <a:schemeClr val="tx2"/>
                </a:solidFill>
              </a:rPr>
              <a:t>Evaluation Scenario</a:t>
            </a:r>
          </a:p>
          <a:p>
            <a:r>
              <a:rPr lang="en-GB" dirty="0" err="1" smtClean="0"/>
              <a:t>Erdős</a:t>
            </a:r>
            <a:r>
              <a:rPr lang="en-GB" dirty="0" err="1"/>
              <a:t>-</a:t>
            </a:r>
            <a:r>
              <a:rPr lang="en-GB" dirty="0" err="1" smtClean="0"/>
              <a:t>Rényi</a:t>
            </a:r>
            <a:r>
              <a:rPr lang="en-GB" dirty="0" smtClean="0"/>
              <a:t> Topology</a:t>
            </a:r>
          </a:p>
          <a:p>
            <a:pPr lvl="1"/>
            <a:r>
              <a:rPr lang="en-GB" dirty="0" smtClean="0"/>
              <a:t>10 switches &amp; 50 hosts</a:t>
            </a:r>
          </a:p>
          <a:p>
            <a:pPr marL="409510" lvl="1" indent="0">
              <a:buNone/>
            </a:pPr>
            <a:endParaRPr lang="en-GB" dirty="0"/>
          </a:p>
          <a:p>
            <a:r>
              <a:rPr lang="en-GB" dirty="0" smtClean="0"/>
              <a:t>Routing using benchmark algorithms and proposed algorithms</a:t>
            </a:r>
          </a:p>
          <a:p>
            <a:pPr lvl="1"/>
            <a:endParaRPr lang="en-GB" dirty="0"/>
          </a:p>
          <a:p>
            <a:r>
              <a:rPr lang="en-GB" dirty="0" smtClean="0"/>
              <a:t>Subsequent schedule computation using No-wait Job-shop Scheduling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6830" y="1066800"/>
            <a:ext cx="507139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96686" y="5221069"/>
            <a:ext cx="8066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chemeClr val="tx2"/>
                </a:solidFill>
              </a:rPr>
              <a:t>Flowspan</a:t>
            </a:r>
            <a:r>
              <a:rPr lang="en-GB" b="1" dirty="0" smtClean="0">
                <a:solidFill>
                  <a:schemeClr val="tx2"/>
                </a:solidFill>
              </a:rPr>
              <a:t> reduction of </a:t>
            </a:r>
            <a:r>
              <a:rPr lang="en-GB" b="1" dirty="0" err="1" smtClean="0">
                <a:solidFill>
                  <a:schemeClr val="tx2"/>
                </a:solidFill>
              </a:rPr>
              <a:t>MSTL+Hops</a:t>
            </a:r>
            <a:r>
              <a:rPr lang="en-GB" dirty="0" smtClean="0"/>
              <a:t>:  </a:t>
            </a:r>
            <a:r>
              <a:rPr lang="en-GB" sz="500" dirty="0" smtClean="0"/>
              <a:t> </a:t>
            </a:r>
            <a:r>
              <a:rPr lang="en-GB" dirty="0" smtClean="0">
                <a:solidFill>
                  <a:schemeClr val="tx2"/>
                </a:solidFill>
              </a:rPr>
              <a:t>Max. 60% (Avg. 38%) against SP </a:t>
            </a:r>
            <a:br>
              <a:rPr lang="en-GB" dirty="0" smtClean="0">
                <a:solidFill>
                  <a:schemeClr val="tx2"/>
                </a:solidFill>
              </a:rPr>
            </a:br>
            <a:r>
              <a:rPr lang="en-GB" dirty="0" smtClean="0">
                <a:solidFill>
                  <a:schemeClr val="tx2"/>
                </a:solidFill>
              </a:rPr>
              <a:t>				      Max</a:t>
            </a:r>
            <a:r>
              <a:rPr lang="en-GB" dirty="0">
                <a:solidFill>
                  <a:schemeClr val="tx2"/>
                </a:solidFill>
              </a:rPr>
              <a:t>. </a:t>
            </a:r>
            <a:r>
              <a:rPr lang="en-GB" dirty="0" smtClean="0">
                <a:solidFill>
                  <a:schemeClr val="tx2"/>
                </a:solidFill>
              </a:rPr>
              <a:t>30</a:t>
            </a:r>
            <a:r>
              <a:rPr lang="en-GB" dirty="0">
                <a:solidFill>
                  <a:schemeClr val="tx2"/>
                </a:solidFill>
              </a:rPr>
              <a:t>% (Avg. </a:t>
            </a:r>
            <a:r>
              <a:rPr lang="en-GB" dirty="0" smtClean="0">
                <a:solidFill>
                  <a:schemeClr val="tx2"/>
                </a:solidFill>
              </a:rPr>
              <a:t>20%) </a:t>
            </a:r>
            <a:r>
              <a:rPr lang="en-GB" dirty="0">
                <a:solidFill>
                  <a:schemeClr val="tx2"/>
                </a:solidFill>
              </a:rPr>
              <a:t>against </a:t>
            </a:r>
            <a:r>
              <a:rPr lang="en-GB" dirty="0" smtClean="0">
                <a:solidFill>
                  <a:schemeClr val="tx2"/>
                </a:solidFill>
              </a:rPr>
              <a:t>ECMP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                                                             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263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Evaluations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523999"/>
            <a:ext cx="5037909" cy="380581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862384-2FDA-447A-9A2A-85DF5FE19A94}" type="slidenum">
              <a:rPr lang="en-US" smtClean="0">
                <a:solidFill>
                  <a:srgbClr val="0066CC"/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0066CC"/>
              </a:solidFill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 bwMode="auto">
          <a:xfrm>
            <a:off x="696687" y="1045029"/>
            <a:ext cx="5551714" cy="3755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 marL="246251" indent="-246251" algn="l" defTabSz="914256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kumimoji="1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2156" indent="-232646" algn="l" defTabSz="914256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Tahoma" pitchFamily="34" charset="0"/>
              <a:buChar char="◦"/>
              <a:defRPr kumimoji="1" sz="1900">
                <a:solidFill>
                  <a:schemeClr val="tx1"/>
                </a:solidFill>
                <a:latin typeface="+mn-lt"/>
              </a:defRPr>
            </a:lvl2pPr>
            <a:lvl3pPr marL="974119" indent="-168702" algn="l" defTabSz="914256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Tahoma" pitchFamily="34" charset="0"/>
              <a:buChar char="▪"/>
              <a:defRPr kumimoji="1" sz="1700">
                <a:solidFill>
                  <a:schemeClr val="tx1"/>
                </a:solidFill>
                <a:latin typeface="+mn-lt"/>
              </a:defRPr>
            </a:lvl3pPr>
            <a:lvl4pPr marL="1306080" indent="-168702" algn="l" defTabSz="914256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30000"/>
              <a:buFont typeface="Tahoma" pitchFamily="34" charset="0"/>
              <a:buChar char="▫"/>
              <a:defRPr kumimoji="1">
                <a:solidFill>
                  <a:schemeClr val="tx1"/>
                </a:solidFill>
                <a:latin typeface="+mn-lt"/>
              </a:defRPr>
            </a:lvl4pPr>
            <a:lvl5pPr marL="1632601" indent="-163260" algn="l" defTabSz="914256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Courier New" pitchFamily="49" charset="0"/>
              <a:buChar char="–"/>
              <a:defRPr kumimoji="1">
                <a:solidFill>
                  <a:schemeClr val="tx1"/>
                </a:solidFill>
                <a:latin typeface="+mn-lt"/>
              </a:defRPr>
            </a:lvl5pPr>
            <a:lvl6pPr marL="2024425" indent="-163260" algn="l" defTabSz="914256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Courier New" pitchFamily="49" charset="0"/>
              <a:buChar char="–"/>
              <a:defRPr kumimoji="1">
                <a:solidFill>
                  <a:schemeClr val="tx1"/>
                </a:solidFill>
                <a:latin typeface="+mn-lt"/>
              </a:defRPr>
            </a:lvl6pPr>
            <a:lvl7pPr marL="2416249" indent="-163260" algn="l" defTabSz="914256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Courier New" pitchFamily="49" charset="0"/>
              <a:buChar char="–"/>
              <a:defRPr kumimoji="1">
                <a:solidFill>
                  <a:schemeClr val="tx1"/>
                </a:solidFill>
                <a:latin typeface="+mn-lt"/>
              </a:defRPr>
            </a:lvl7pPr>
            <a:lvl8pPr marL="2808073" indent="-163260" algn="l" defTabSz="914256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Courier New" pitchFamily="49" charset="0"/>
              <a:buChar char="–"/>
              <a:defRPr kumimoji="1">
                <a:solidFill>
                  <a:schemeClr val="tx1"/>
                </a:solidFill>
                <a:latin typeface="+mn-lt"/>
              </a:defRPr>
            </a:lvl8pPr>
            <a:lvl9pPr marL="3199897" indent="-163260" algn="l" defTabSz="914256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Courier New" pitchFamily="49" charset="0"/>
              <a:buChar char="–"/>
              <a:defRPr kumimoji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GB" kern="0" dirty="0" smtClean="0">
                <a:solidFill>
                  <a:schemeClr val="tx2"/>
                </a:solidFill>
              </a:rPr>
              <a:t>Evaluation Scenario</a:t>
            </a:r>
          </a:p>
          <a:p>
            <a:r>
              <a:rPr lang="en-GB" kern="0" dirty="0" err="1" smtClean="0"/>
              <a:t>Erdős</a:t>
            </a:r>
            <a:r>
              <a:rPr lang="en-GB" kern="0" dirty="0" err="1"/>
              <a:t>-</a:t>
            </a:r>
            <a:r>
              <a:rPr lang="en-GB" kern="0" dirty="0" err="1" smtClean="0"/>
              <a:t>Rényi</a:t>
            </a:r>
            <a:r>
              <a:rPr lang="en-GB" kern="0" dirty="0" smtClean="0"/>
              <a:t> Topology</a:t>
            </a:r>
          </a:p>
          <a:p>
            <a:pPr lvl="1"/>
            <a:r>
              <a:rPr lang="en-GB" kern="0" dirty="0" smtClean="0"/>
              <a:t>10 switches &amp; 50 hosts</a:t>
            </a:r>
          </a:p>
          <a:p>
            <a:pPr marL="409510" lvl="1" indent="0">
              <a:buFont typeface="Tahoma" pitchFamily="34" charset="0"/>
              <a:buNone/>
            </a:pPr>
            <a:endParaRPr lang="en-GB" kern="0" dirty="0" smtClean="0"/>
          </a:p>
          <a:p>
            <a:r>
              <a:rPr lang="en-GB" kern="0" dirty="0" smtClean="0"/>
              <a:t>Varying number of flows (200-1000)</a:t>
            </a:r>
          </a:p>
          <a:p>
            <a:pPr lvl="1"/>
            <a:endParaRPr lang="en-GB" kern="0" dirty="0" smtClean="0"/>
          </a:p>
          <a:p>
            <a:pPr lvl="1"/>
            <a:endParaRPr lang="en-GB" kern="0" dirty="0" smtClean="0"/>
          </a:p>
          <a:p>
            <a:endParaRPr lang="en-GB" kern="0" dirty="0"/>
          </a:p>
        </p:txBody>
      </p:sp>
      <p:sp>
        <p:nvSpPr>
          <p:cNvPr id="7" name="TextBox 6"/>
          <p:cNvSpPr txBox="1"/>
          <p:nvPr/>
        </p:nvSpPr>
        <p:spPr>
          <a:xfrm>
            <a:off x="696686" y="5221069"/>
            <a:ext cx="8066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tx2"/>
                </a:solidFill>
              </a:rPr>
              <a:t>Runtime evaluations</a:t>
            </a:r>
            <a:r>
              <a:rPr lang="en-GB" dirty="0" smtClean="0"/>
              <a:t>: </a:t>
            </a:r>
            <a:r>
              <a:rPr lang="en-GB" dirty="0" smtClean="0">
                <a:solidFill>
                  <a:schemeClr val="tx2"/>
                </a:solidFill>
              </a:rPr>
              <a:t>MSTL-based algorithm scales linearly compared to the exponential increase in the </a:t>
            </a:r>
            <a:r>
              <a:rPr lang="en-GB" dirty="0" err="1" smtClean="0">
                <a:solidFill>
                  <a:schemeClr val="tx2"/>
                </a:solidFill>
              </a:rPr>
              <a:t>MSTL+Hops</a:t>
            </a:r>
            <a:r>
              <a:rPr lang="en-GB" dirty="0" smtClean="0">
                <a:solidFill>
                  <a:schemeClr val="tx2"/>
                </a:solidFill>
              </a:rPr>
              <a:t> based algorithm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47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winkelte Verbindung 4"/>
          <p:cNvCxnSpPr>
            <a:stCxn id="10" idx="2"/>
            <a:endCxn id="9" idx="1"/>
          </p:cNvCxnSpPr>
          <p:nvPr/>
        </p:nvCxnSpPr>
        <p:spPr>
          <a:xfrm rot="16200000" flipH="1">
            <a:off x="2031519" y="4763530"/>
            <a:ext cx="1092446" cy="439264"/>
          </a:xfrm>
          <a:prstGeom prst="bentConnector2">
            <a:avLst/>
          </a:prstGeom>
          <a:noFill/>
          <a:ln w="38100" cap="flat" cmpd="sng" algn="ctr">
            <a:solidFill>
              <a:schemeClr val="tx2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8" name="Gewinkelte Verbindung 5"/>
          <p:cNvCxnSpPr>
            <a:stCxn id="9" idx="3"/>
            <a:endCxn id="11" idx="0"/>
          </p:cNvCxnSpPr>
          <p:nvPr/>
        </p:nvCxnSpPr>
        <p:spPr>
          <a:xfrm flipH="1" flipV="1">
            <a:off x="2357574" y="1456518"/>
            <a:ext cx="1553499" cy="4072867"/>
          </a:xfrm>
          <a:prstGeom prst="bentConnector4">
            <a:avLst>
              <a:gd name="adj1" fmla="val -14715"/>
              <a:gd name="adj2" fmla="val 105613"/>
            </a:avLst>
          </a:prstGeom>
          <a:noFill/>
          <a:ln w="38100" cap="flat" cmpd="sng" algn="ctr">
            <a:solidFill>
              <a:schemeClr val="tx2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13" name="Wolke 13"/>
          <p:cNvSpPr/>
          <p:nvPr/>
        </p:nvSpPr>
        <p:spPr>
          <a:xfrm>
            <a:off x="2073473" y="4487308"/>
            <a:ext cx="2362200" cy="683031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latin typeface="Calibri" panose="020F0502020204030204"/>
              </a:rPr>
              <a:t>Network</a:t>
            </a:r>
            <a:endParaRPr kumimoji="0" lang="en-US" sz="1600" b="0" i="0" u="none" strike="noStrike" kern="0" cap="none" spc="0" normalizeH="0" baseline="0" dirty="0" smtClean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Communication in Networked Control Systems (NCS)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200" y="1045031"/>
            <a:ext cx="4876801" cy="1469570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>
                <a:solidFill>
                  <a:schemeClr val="tx2"/>
                </a:solidFill>
              </a:rPr>
              <a:t>Networked Control Systems</a:t>
            </a:r>
          </a:p>
          <a:p>
            <a:r>
              <a:rPr lang="en-GB" dirty="0" smtClean="0"/>
              <a:t>Sensors, </a:t>
            </a:r>
            <a:r>
              <a:rPr lang="en-GB" dirty="0"/>
              <a:t>A</a:t>
            </a:r>
            <a:r>
              <a:rPr lang="en-GB" dirty="0" smtClean="0"/>
              <a:t>ctuators &amp; NCS-Controller</a:t>
            </a:r>
          </a:p>
          <a:p>
            <a:r>
              <a:rPr lang="en-GB" dirty="0" smtClean="0"/>
              <a:t>Communication network</a:t>
            </a:r>
          </a:p>
          <a:p>
            <a:pPr marL="409510" lvl="1" indent="0"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862384-2FDA-447A-9A2A-85DF5FE19A94}" type="slidenum">
              <a:rPr lang="en-US" smtClean="0">
                <a:solidFill>
                  <a:srgbClr val="0066CC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0066CC"/>
              </a:solidFill>
            </a:endParaRPr>
          </a:p>
        </p:txBody>
      </p:sp>
      <p:pic>
        <p:nvPicPr>
          <p:cNvPr id="6" name="Picture 2" descr="U:\documents\stuff\Ringvorlesung\robotic_assembly_lin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7" b="3783"/>
          <a:stretch/>
        </p:blipFill>
        <p:spPr bwMode="auto">
          <a:xfrm>
            <a:off x="750860" y="1846218"/>
            <a:ext cx="3213429" cy="2209800"/>
          </a:xfrm>
          <a:prstGeom prst="rect">
            <a:avLst/>
          </a:prstGeom>
          <a:noFill/>
          <a:ln w="1905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eck 6"/>
          <p:cNvSpPr/>
          <p:nvPr/>
        </p:nvSpPr>
        <p:spPr>
          <a:xfrm>
            <a:off x="2797374" y="5270920"/>
            <a:ext cx="1113699" cy="5169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solidFill>
              <a:schemeClr val="tx2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de-DE" sz="1600" kern="0" dirty="0" smtClean="0"/>
              <a:t>NCS</a:t>
            </a:r>
            <a:r>
              <a:rPr lang="de-DE" sz="1600" kern="0" dirty="0"/>
              <a:t/>
            </a:r>
            <a:br>
              <a:rPr lang="de-DE" sz="1600" kern="0" dirty="0"/>
            </a:br>
            <a:r>
              <a:rPr lang="de-DE" sz="1600" kern="0" dirty="0"/>
              <a:t>Controller</a:t>
            </a:r>
            <a:endParaRPr lang="en-GB" sz="1600" kern="0" dirty="0"/>
          </a:p>
        </p:txBody>
      </p:sp>
      <p:sp>
        <p:nvSpPr>
          <p:cNvPr id="10" name="Rechteck 6"/>
          <p:cNvSpPr/>
          <p:nvPr/>
        </p:nvSpPr>
        <p:spPr>
          <a:xfrm>
            <a:off x="1801260" y="4156898"/>
            <a:ext cx="1113699" cy="2800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solidFill>
              <a:schemeClr val="tx2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de-DE" sz="1600" kern="0" dirty="0"/>
              <a:t>Sensor</a:t>
            </a:r>
            <a:endParaRPr lang="en-GB" sz="1600" kern="0" dirty="0"/>
          </a:p>
        </p:txBody>
      </p:sp>
      <p:sp>
        <p:nvSpPr>
          <p:cNvPr id="11" name="Rechteck 6"/>
          <p:cNvSpPr/>
          <p:nvPr/>
        </p:nvSpPr>
        <p:spPr>
          <a:xfrm>
            <a:off x="1800724" y="1456518"/>
            <a:ext cx="1113699" cy="2800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solidFill>
              <a:schemeClr val="tx2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GB" sz="1600" kern="0" dirty="0"/>
              <a:t>Actuator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6553200" y="2590800"/>
            <a:ext cx="4876801" cy="1469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 marL="246251" indent="-246251" algn="l" defTabSz="914256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kumimoji="1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2156" indent="-232646" algn="l" defTabSz="914256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Tahoma" pitchFamily="34" charset="0"/>
              <a:buChar char="◦"/>
              <a:defRPr kumimoji="1" sz="1900">
                <a:solidFill>
                  <a:schemeClr val="tx1"/>
                </a:solidFill>
                <a:latin typeface="+mn-lt"/>
              </a:defRPr>
            </a:lvl2pPr>
            <a:lvl3pPr marL="974119" indent="-168702" algn="l" defTabSz="914256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Tahoma" pitchFamily="34" charset="0"/>
              <a:buChar char="▪"/>
              <a:defRPr kumimoji="1" sz="1700">
                <a:solidFill>
                  <a:schemeClr val="tx1"/>
                </a:solidFill>
                <a:latin typeface="+mn-lt"/>
              </a:defRPr>
            </a:lvl3pPr>
            <a:lvl4pPr marL="1306080" indent="-168702" algn="l" defTabSz="914256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30000"/>
              <a:buFont typeface="Tahoma" pitchFamily="34" charset="0"/>
              <a:buChar char="▫"/>
              <a:defRPr kumimoji="1">
                <a:solidFill>
                  <a:schemeClr val="tx1"/>
                </a:solidFill>
                <a:latin typeface="+mn-lt"/>
              </a:defRPr>
            </a:lvl4pPr>
            <a:lvl5pPr marL="1632601" indent="-163260" algn="l" defTabSz="914256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Courier New" pitchFamily="49" charset="0"/>
              <a:buChar char="–"/>
              <a:defRPr kumimoji="1">
                <a:solidFill>
                  <a:schemeClr val="tx1"/>
                </a:solidFill>
                <a:latin typeface="+mn-lt"/>
              </a:defRPr>
            </a:lvl5pPr>
            <a:lvl6pPr marL="2024425" indent="-163260" algn="l" defTabSz="914256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Courier New" pitchFamily="49" charset="0"/>
              <a:buChar char="–"/>
              <a:defRPr kumimoji="1">
                <a:solidFill>
                  <a:schemeClr val="tx1"/>
                </a:solidFill>
                <a:latin typeface="+mn-lt"/>
              </a:defRPr>
            </a:lvl6pPr>
            <a:lvl7pPr marL="2416249" indent="-163260" algn="l" defTabSz="914256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Courier New" pitchFamily="49" charset="0"/>
              <a:buChar char="–"/>
              <a:defRPr kumimoji="1">
                <a:solidFill>
                  <a:schemeClr val="tx1"/>
                </a:solidFill>
                <a:latin typeface="+mn-lt"/>
              </a:defRPr>
            </a:lvl7pPr>
            <a:lvl8pPr marL="2808073" indent="-163260" algn="l" defTabSz="914256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Courier New" pitchFamily="49" charset="0"/>
              <a:buChar char="–"/>
              <a:defRPr kumimoji="1">
                <a:solidFill>
                  <a:schemeClr val="tx1"/>
                </a:solidFill>
                <a:latin typeface="+mn-lt"/>
              </a:defRPr>
            </a:lvl8pPr>
            <a:lvl9pPr marL="3199897" indent="-163260" algn="l" defTabSz="914256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Courier New" pitchFamily="49" charset="0"/>
              <a:buChar char="–"/>
              <a:defRPr kumimoji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GB" kern="0" dirty="0" smtClean="0">
                <a:solidFill>
                  <a:schemeClr val="tx2"/>
                </a:solidFill>
              </a:rPr>
              <a:t>Application Domains</a:t>
            </a:r>
          </a:p>
          <a:p>
            <a:r>
              <a:rPr lang="en-GB" kern="0" dirty="0" smtClean="0"/>
              <a:t>Industrial automation</a:t>
            </a:r>
          </a:p>
          <a:p>
            <a:r>
              <a:rPr lang="en-GB" kern="0" dirty="0" smtClean="0"/>
              <a:t>Automotive etc.</a:t>
            </a:r>
          </a:p>
        </p:txBody>
      </p:sp>
      <p:pic>
        <p:nvPicPr>
          <p:cNvPr id="3076" name="Picture 4" descr="Image result for can BUS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937" y="4487521"/>
            <a:ext cx="802338" cy="43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Flexr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150" y="5159355"/>
            <a:ext cx="1091148" cy="61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mage result for sercos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437" y="3178233"/>
            <a:ext cx="1330476" cy="51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Image result for profine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844" y="3909817"/>
            <a:ext cx="1564257" cy="58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Image result for ethercat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84" y="5216952"/>
            <a:ext cx="2025605" cy="62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6553200" y="4093028"/>
            <a:ext cx="4876801" cy="1469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 marL="246251" indent="-246251" algn="l" defTabSz="914256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kumimoji="1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2156" indent="-232646" algn="l" defTabSz="914256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Tahoma" pitchFamily="34" charset="0"/>
              <a:buChar char="◦"/>
              <a:defRPr kumimoji="1" sz="1900">
                <a:solidFill>
                  <a:schemeClr val="tx1"/>
                </a:solidFill>
                <a:latin typeface="+mn-lt"/>
              </a:defRPr>
            </a:lvl2pPr>
            <a:lvl3pPr marL="974119" indent="-168702" algn="l" defTabSz="914256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Tahoma" pitchFamily="34" charset="0"/>
              <a:buChar char="▪"/>
              <a:defRPr kumimoji="1" sz="1700">
                <a:solidFill>
                  <a:schemeClr val="tx1"/>
                </a:solidFill>
                <a:latin typeface="+mn-lt"/>
              </a:defRPr>
            </a:lvl3pPr>
            <a:lvl4pPr marL="1306080" indent="-168702" algn="l" defTabSz="914256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30000"/>
              <a:buFont typeface="Tahoma" pitchFamily="34" charset="0"/>
              <a:buChar char="▫"/>
              <a:defRPr kumimoji="1">
                <a:solidFill>
                  <a:schemeClr val="tx1"/>
                </a:solidFill>
                <a:latin typeface="+mn-lt"/>
              </a:defRPr>
            </a:lvl4pPr>
            <a:lvl5pPr marL="1632601" indent="-163260" algn="l" defTabSz="914256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Courier New" pitchFamily="49" charset="0"/>
              <a:buChar char="–"/>
              <a:defRPr kumimoji="1">
                <a:solidFill>
                  <a:schemeClr val="tx1"/>
                </a:solidFill>
                <a:latin typeface="+mn-lt"/>
              </a:defRPr>
            </a:lvl5pPr>
            <a:lvl6pPr marL="2024425" indent="-163260" algn="l" defTabSz="914256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Courier New" pitchFamily="49" charset="0"/>
              <a:buChar char="–"/>
              <a:defRPr kumimoji="1">
                <a:solidFill>
                  <a:schemeClr val="tx1"/>
                </a:solidFill>
                <a:latin typeface="+mn-lt"/>
              </a:defRPr>
            </a:lvl6pPr>
            <a:lvl7pPr marL="2416249" indent="-163260" algn="l" defTabSz="914256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Courier New" pitchFamily="49" charset="0"/>
              <a:buChar char="–"/>
              <a:defRPr kumimoji="1">
                <a:solidFill>
                  <a:schemeClr val="tx1"/>
                </a:solidFill>
                <a:latin typeface="+mn-lt"/>
              </a:defRPr>
            </a:lvl7pPr>
            <a:lvl8pPr marL="2808073" indent="-163260" algn="l" defTabSz="914256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Courier New" pitchFamily="49" charset="0"/>
              <a:buChar char="–"/>
              <a:defRPr kumimoji="1">
                <a:solidFill>
                  <a:schemeClr val="tx1"/>
                </a:solidFill>
                <a:latin typeface="+mn-lt"/>
              </a:defRPr>
            </a:lvl8pPr>
            <a:lvl9pPr marL="3199897" indent="-163260" algn="l" defTabSz="914256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Courier New" pitchFamily="49" charset="0"/>
              <a:buChar char="–"/>
              <a:defRPr kumimoji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GB" kern="0" dirty="0" smtClean="0">
                <a:solidFill>
                  <a:schemeClr val="tx2"/>
                </a:solidFill>
              </a:rPr>
              <a:t>Real-time communication requirements</a:t>
            </a:r>
          </a:p>
          <a:p>
            <a:r>
              <a:rPr lang="en-GB" kern="0" dirty="0" smtClean="0"/>
              <a:t>Upper bounds on latencies and jitter</a:t>
            </a:r>
          </a:p>
          <a:p>
            <a:r>
              <a:rPr lang="en-GB" kern="0" dirty="0" smtClean="0"/>
              <a:t>Motion controlled systems</a:t>
            </a:r>
          </a:p>
          <a:p>
            <a:pPr lvl="1"/>
            <a:r>
              <a:rPr lang="en-GB" kern="0" dirty="0" smtClean="0"/>
              <a:t>Latency &lt; 65µs, Jitter &lt; 1µs</a:t>
            </a:r>
          </a:p>
        </p:txBody>
      </p:sp>
      <p:sp>
        <p:nvSpPr>
          <p:cNvPr id="28" name="Wolke 13"/>
          <p:cNvSpPr/>
          <p:nvPr/>
        </p:nvSpPr>
        <p:spPr>
          <a:xfrm>
            <a:off x="2073473" y="4488154"/>
            <a:ext cx="2362200" cy="683031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latin typeface="Calibri" panose="020F0502020204030204"/>
              </a:rPr>
              <a:t>Real-time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latin typeface="Calibri" panose="020F0502020204030204"/>
              </a:rPr>
              <a:t>Network</a:t>
            </a:r>
            <a:endParaRPr kumimoji="0" lang="en-US" sz="1600" b="0" i="0" u="none" strike="noStrike" kern="0" cap="none" spc="0" normalizeH="0" baseline="0" dirty="0" smtClean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090" name="Picture 18" descr="Image result for modbus 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174" y="2033364"/>
            <a:ext cx="1720434" cy="54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16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Related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686" y="1121229"/>
            <a:ext cx="10711543" cy="4441371"/>
          </a:xfrm>
        </p:spPr>
        <p:txBody>
          <a:bodyPr/>
          <a:lstStyle/>
          <a:p>
            <a:r>
              <a:rPr lang="en-GB" dirty="0" smtClean="0"/>
              <a:t>IEEE 802.1Q &amp; IEEE 802.1qa</a:t>
            </a:r>
          </a:p>
          <a:p>
            <a:pPr lvl="1"/>
            <a:r>
              <a:rPr lang="en-GB" dirty="0" smtClean="0"/>
              <a:t>Rapid-spanning tree protocol</a:t>
            </a:r>
          </a:p>
          <a:p>
            <a:pPr lvl="1"/>
            <a:r>
              <a:rPr lang="en-GB" dirty="0" smtClean="0"/>
              <a:t>Multiple-spanning tree protocol</a:t>
            </a:r>
          </a:p>
          <a:p>
            <a:pPr lvl="1"/>
            <a:r>
              <a:rPr lang="en-GB" dirty="0" smtClean="0"/>
              <a:t>Shortest-path bridging</a:t>
            </a:r>
          </a:p>
          <a:p>
            <a:pPr lvl="1"/>
            <a:endParaRPr lang="en-GB" dirty="0"/>
          </a:p>
          <a:p>
            <a:r>
              <a:rPr lang="en-GB" dirty="0" err="1" smtClean="0"/>
              <a:t>Laursen</a:t>
            </a:r>
            <a:r>
              <a:rPr lang="en-GB" dirty="0" smtClean="0"/>
              <a:t> et al. – Routing Optimization </a:t>
            </a:r>
            <a:r>
              <a:rPr lang="en-US" dirty="0" smtClean="0"/>
              <a:t>of </a:t>
            </a:r>
            <a:r>
              <a:rPr lang="en-US" dirty="0"/>
              <a:t>AVB Streams in TSN </a:t>
            </a:r>
            <a:r>
              <a:rPr lang="en-US" dirty="0" smtClean="0"/>
              <a:t>Networks [RTN-2016]</a:t>
            </a:r>
          </a:p>
          <a:p>
            <a:pPr lvl="1"/>
            <a:r>
              <a:rPr lang="en-GB" dirty="0" smtClean="0"/>
              <a:t>Routing optimization of AVB Streams to meet the timing constraints</a:t>
            </a:r>
          </a:p>
          <a:p>
            <a:pPr lvl="1"/>
            <a:endParaRPr lang="en-GB" dirty="0"/>
          </a:p>
          <a:p>
            <a:r>
              <a:rPr lang="en-GB" dirty="0" err="1" smtClean="0"/>
              <a:t>Nayak</a:t>
            </a:r>
            <a:r>
              <a:rPr lang="en-GB" dirty="0" smtClean="0"/>
              <a:t> et al. – TSSDN [RTNS-2016]</a:t>
            </a:r>
          </a:p>
          <a:p>
            <a:pPr lvl="1"/>
            <a:r>
              <a:rPr lang="en-GB" dirty="0" smtClean="0"/>
              <a:t>Combined solution of routing &amp; scheduling problem</a:t>
            </a:r>
          </a:p>
          <a:p>
            <a:pPr lvl="1"/>
            <a:r>
              <a:rPr lang="en-GB" dirty="0" smtClean="0"/>
              <a:t>Coarse grained schedules instead of link-based schedules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862384-2FDA-447A-9A2A-85DF5FE19A94}" type="slidenum">
              <a:rPr lang="en-US" smtClean="0">
                <a:solidFill>
                  <a:srgbClr val="0066CC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56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 &amp; Future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686" y="1066800"/>
            <a:ext cx="10711543" cy="4441371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chemeClr val="tx2"/>
                </a:solidFill>
              </a:rPr>
              <a:t>Conclusion</a:t>
            </a:r>
          </a:p>
          <a:p>
            <a:r>
              <a:rPr lang="en-GB" dirty="0" smtClean="0"/>
              <a:t>Explored the relation between routes of time-triggered flows and their </a:t>
            </a:r>
            <a:r>
              <a:rPr lang="en-GB" dirty="0" err="1" smtClean="0"/>
              <a:t>schedulability</a:t>
            </a:r>
            <a:endParaRPr lang="en-GB" dirty="0" smtClean="0"/>
          </a:p>
          <a:p>
            <a:r>
              <a:rPr lang="en-GB" dirty="0" smtClean="0"/>
              <a:t>Motivated the need for metrics (in addition to number of hops) to incorporate awareness to scheduled traffic in the routing algorithms</a:t>
            </a:r>
          </a:p>
          <a:p>
            <a:r>
              <a:rPr lang="en-GB" dirty="0" smtClean="0"/>
              <a:t>Presented two ILP-based routing algorithms yielding up to 30-60% improvement in the </a:t>
            </a:r>
            <a:r>
              <a:rPr lang="en-GB" dirty="0" err="1" smtClean="0"/>
              <a:t>schedulability</a:t>
            </a:r>
            <a:r>
              <a:rPr lang="en-GB" dirty="0" smtClean="0"/>
              <a:t> compared to standard routing algorithms</a:t>
            </a:r>
            <a:br>
              <a:rPr lang="en-GB" dirty="0" smtClean="0"/>
            </a:br>
            <a:endParaRPr lang="en-GB" dirty="0" smtClean="0"/>
          </a:p>
          <a:p>
            <a:pPr marL="0" indent="0">
              <a:buNone/>
            </a:pPr>
            <a:r>
              <a:rPr lang="en-GB" b="1" dirty="0" smtClean="0">
                <a:solidFill>
                  <a:schemeClr val="tx2"/>
                </a:solidFill>
              </a:rPr>
              <a:t>Future Work</a:t>
            </a:r>
            <a:endParaRPr lang="en-GB" b="1" dirty="0">
              <a:solidFill>
                <a:schemeClr val="tx2"/>
              </a:solidFill>
            </a:endParaRPr>
          </a:p>
          <a:p>
            <a:r>
              <a:rPr lang="en-GB" dirty="0" smtClean="0"/>
              <a:t>Develop heuristics for improving runtimes of the routing algorithms</a:t>
            </a:r>
            <a:endParaRPr lang="en-GB" dirty="0"/>
          </a:p>
          <a:p>
            <a:r>
              <a:rPr lang="en-GB" dirty="0" smtClean="0"/>
              <a:t>Extend the algorithms to handle routing of dynamic flows</a:t>
            </a:r>
          </a:p>
          <a:p>
            <a:r>
              <a:rPr lang="en-GB" dirty="0" smtClean="0"/>
              <a:t>Generalize the algorithms to be applicable for other scheduling approaches as 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862384-2FDA-447A-9A2A-85DF5FE19A94}" type="slidenum">
              <a:rPr lang="en-US" smtClean="0">
                <a:solidFill>
                  <a:srgbClr val="0066CC"/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28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6248400" y="3191691"/>
            <a:ext cx="55626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Transition to IEEE 802.3 (Ethernet) Networks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45029"/>
            <a:ext cx="5410199" cy="4441371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>
                <a:solidFill>
                  <a:schemeClr val="tx2"/>
                </a:solidFill>
              </a:rPr>
              <a:t>Emergence of many field-bus systems</a:t>
            </a:r>
          </a:p>
          <a:p>
            <a:r>
              <a:rPr lang="en-GB" dirty="0" smtClean="0"/>
              <a:t>Incompatibilities between field-buses</a:t>
            </a:r>
          </a:p>
          <a:p>
            <a:r>
              <a:rPr lang="en-GB" dirty="0" smtClean="0"/>
              <a:t>Loss of real-time guarantees when interoperated</a:t>
            </a:r>
          </a:p>
          <a:p>
            <a:r>
              <a:rPr lang="en-GB" dirty="0" smtClean="0"/>
              <a:t>Dedicated solution, expensive</a:t>
            </a:r>
          </a:p>
          <a:p>
            <a:pPr lvl="2"/>
            <a:endParaRPr lang="en-GB" dirty="0"/>
          </a:p>
          <a:p>
            <a:pPr marL="0" indent="0" algn="ctr">
              <a:buNone/>
            </a:pPr>
            <a:r>
              <a:rPr lang="en-GB" dirty="0" smtClean="0">
                <a:solidFill>
                  <a:schemeClr val="tx2"/>
                </a:solidFill>
              </a:rPr>
              <a:t>Transition to IEEE 802.3 (Ethernet) n/w</a:t>
            </a:r>
          </a:p>
          <a:p>
            <a:r>
              <a:rPr lang="en-GB" dirty="0" smtClean="0"/>
              <a:t>High performance, low cost</a:t>
            </a:r>
          </a:p>
          <a:p>
            <a:r>
              <a:rPr lang="en-GB" dirty="0" smtClean="0"/>
              <a:t>Ubiquitous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tx2"/>
                </a:solidFill>
                <a:sym typeface="Wingdings" panose="05000000000000000000" pitchFamily="2" charset="2"/>
              </a:rPr>
              <a:t> </a:t>
            </a:r>
            <a:r>
              <a:rPr lang="en-GB" sz="2000" dirty="0" smtClean="0">
                <a:sym typeface="Wingdings" panose="05000000000000000000" pitchFamily="2" charset="2"/>
              </a:rPr>
              <a:t>But designed only for </a:t>
            </a:r>
            <a:r>
              <a:rPr lang="en-GB" sz="20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best effort </a:t>
            </a:r>
            <a:r>
              <a:rPr lang="en-GB" sz="2000" dirty="0" smtClean="0">
                <a:sym typeface="Wingdings" panose="05000000000000000000" pitchFamily="2" charset="2"/>
              </a:rPr>
              <a:t>service</a:t>
            </a:r>
            <a:endParaRPr lang="en-GB" sz="2000" dirty="0"/>
          </a:p>
          <a:p>
            <a:pPr marL="409510" lvl="1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862384-2FDA-447A-9A2A-85DF5FE19A94}" type="slidenum">
              <a:rPr lang="en-US" smtClean="0">
                <a:solidFill>
                  <a:srgbClr val="0066CC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0066CC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867400" y="1045029"/>
            <a:ext cx="5943600" cy="4441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 marL="246251" indent="-246251" algn="l" defTabSz="914256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kumimoji="1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2156" indent="-232646" algn="l" defTabSz="914256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Tahoma" pitchFamily="34" charset="0"/>
              <a:buChar char="◦"/>
              <a:defRPr kumimoji="1" sz="1900">
                <a:solidFill>
                  <a:schemeClr val="tx1"/>
                </a:solidFill>
                <a:latin typeface="+mn-lt"/>
              </a:defRPr>
            </a:lvl2pPr>
            <a:lvl3pPr marL="974119" indent="-168702" algn="l" defTabSz="914256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Tahoma" pitchFamily="34" charset="0"/>
              <a:buChar char="▪"/>
              <a:defRPr kumimoji="1" sz="1700">
                <a:solidFill>
                  <a:schemeClr val="tx1"/>
                </a:solidFill>
                <a:latin typeface="+mn-lt"/>
              </a:defRPr>
            </a:lvl3pPr>
            <a:lvl4pPr marL="1306080" indent="-168702" algn="l" defTabSz="914256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30000"/>
              <a:buFont typeface="Tahoma" pitchFamily="34" charset="0"/>
              <a:buChar char="▫"/>
              <a:defRPr kumimoji="1">
                <a:solidFill>
                  <a:schemeClr val="tx1"/>
                </a:solidFill>
                <a:latin typeface="+mn-lt"/>
              </a:defRPr>
            </a:lvl4pPr>
            <a:lvl5pPr marL="1632601" indent="-163260" algn="l" defTabSz="914256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Courier New" pitchFamily="49" charset="0"/>
              <a:buChar char="–"/>
              <a:defRPr kumimoji="1">
                <a:solidFill>
                  <a:schemeClr val="tx1"/>
                </a:solidFill>
                <a:latin typeface="+mn-lt"/>
              </a:defRPr>
            </a:lvl5pPr>
            <a:lvl6pPr marL="2024425" indent="-163260" algn="l" defTabSz="914256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Courier New" pitchFamily="49" charset="0"/>
              <a:buChar char="–"/>
              <a:defRPr kumimoji="1">
                <a:solidFill>
                  <a:schemeClr val="tx1"/>
                </a:solidFill>
                <a:latin typeface="+mn-lt"/>
              </a:defRPr>
            </a:lvl6pPr>
            <a:lvl7pPr marL="2416249" indent="-163260" algn="l" defTabSz="914256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Courier New" pitchFamily="49" charset="0"/>
              <a:buChar char="–"/>
              <a:defRPr kumimoji="1">
                <a:solidFill>
                  <a:schemeClr val="tx1"/>
                </a:solidFill>
                <a:latin typeface="+mn-lt"/>
              </a:defRPr>
            </a:lvl7pPr>
            <a:lvl8pPr marL="2808073" indent="-163260" algn="l" defTabSz="914256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Courier New" pitchFamily="49" charset="0"/>
              <a:buChar char="–"/>
              <a:defRPr kumimoji="1">
                <a:solidFill>
                  <a:schemeClr val="tx1"/>
                </a:solidFill>
                <a:latin typeface="+mn-lt"/>
              </a:defRPr>
            </a:lvl8pPr>
            <a:lvl9pPr marL="3199897" indent="-163260" algn="l" defTabSz="914256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Courier New" pitchFamily="49" charset="0"/>
              <a:buChar char="–"/>
              <a:defRPr kumimoji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GB" kern="0" dirty="0">
                <a:solidFill>
                  <a:schemeClr val="tx2"/>
                </a:solidFill>
              </a:rPr>
              <a:t>I</a:t>
            </a:r>
            <a:r>
              <a:rPr lang="en-GB" kern="0" dirty="0" smtClean="0">
                <a:solidFill>
                  <a:schemeClr val="tx2"/>
                </a:solidFill>
              </a:rPr>
              <a:t>nitiatives for real-time capabilities for Ethernet</a:t>
            </a:r>
          </a:p>
          <a:p>
            <a:r>
              <a:rPr lang="en-GB" kern="0" dirty="0" smtClean="0"/>
              <a:t>IEEE </a:t>
            </a:r>
            <a:r>
              <a:rPr lang="en-GB" kern="0" dirty="0"/>
              <a:t>– Time-sensitive Networking Task Group </a:t>
            </a:r>
          </a:p>
          <a:p>
            <a:pPr lvl="1"/>
            <a:r>
              <a:rPr lang="en-GB" kern="0" dirty="0" smtClean="0"/>
              <a:t>IEEE 802.1AS </a:t>
            </a:r>
            <a:r>
              <a:rPr lang="en-GB" kern="0" dirty="0"/>
              <a:t> </a:t>
            </a:r>
            <a:r>
              <a:rPr lang="en-GB" kern="0" dirty="0" smtClean="0"/>
              <a:t> – Clock Synchronization</a:t>
            </a:r>
          </a:p>
          <a:p>
            <a:pPr lvl="1"/>
            <a:r>
              <a:rPr lang="en-GB" kern="0" dirty="0" smtClean="0"/>
              <a:t>IEEE 802.1Qat  – Stream Reservation Protocol</a:t>
            </a:r>
          </a:p>
          <a:p>
            <a:pPr lvl="1"/>
            <a:r>
              <a:rPr lang="en-GB" kern="0" dirty="0" smtClean="0"/>
              <a:t>IEEE 802.1Qbu – Frame Pre-emption</a:t>
            </a:r>
          </a:p>
          <a:p>
            <a:pPr lvl="1"/>
            <a:r>
              <a:rPr lang="en-GB" kern="0" dirty="0" smtClean="0"/>
              <a:t>IEEE 802.1Qbv – Enhancements for scheduled                              		           </a:t>
            </a:r>
            <a:r>
              <a:rPr lang="en-GB" sz="700" kern="0" dirty="0" smtClean="0"/>
              <a:t> </a:t>
            </a:r>
            <a:r>
              <a:rPr lang="en-GB" kern="0" dirty="0" smtClean="0"/>
              <a:t>traffic</a:t>
            </a:r>
          </a:p>
          <a:p>
            <a:pPr lvl="1"/>
            <a:r>
              <a:rPr lang="en-GB" kern="0" dirty="0" smtClean="0"/>
              <a:t>among others</a:t>
            </a:r>
          </a:p>
          <a:p>
            <a:r>
              <a:rPr lang="en-GB" kern="0" dirty="0" smtClean="0"/>
              <a:t>IETF – </a:t>
            </a:r>
            <a:r>
              <a:rPr lang="en-GB" kern="0" dirty="0" err="1" smtClean="0"/>
              <a:t>DetNets</a:t>
            </a:r>
            <a:r>
              <a:rPr lang="en-GB" kern="0" dirty="0" smtClean="0"/>
              <a:t> Working Group</a:t>
            </a:r>
          </a:p>
          <a:p>
            <a:pPr lvl="1"/>
            <a:r>
              <a:rPr lang="en-GB" kern="0" dirty="0" smtClean="0"/>
              <a:t>Real-time properties over WAN</a:t>
            </a:r>
          </a:p>
          <a:p>
            <a:pPr lvl="2"/>
            <a:endParaRPr lang="en-GB" kern="0" dirty="0" smtClean="0"/>
          </a:p>
        </p:txBody>
      </p:sp>
    </p:spTree>
    <p:extLst>
      <p:ext uri="{BB962C8B-B14F-4D97-AF65-F5344CB8AC3E}">
        <p14:creationId xmlns:p14="http://schemas.microsoft.com/office/powerpoint/2010/main" val="255391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IEEE 802.1Qbv – Enhancements for scheduled traffic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862384-2FDA-447A-9A2A-85DF5FE19A94}" type="slidenum">
              <a:rPr lang="en-US" smtClean="0">
                <a:solidFill>
                  <a:srgbClr val="0066CC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66CC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551199" y="1415296"/>
            <a:ext cx="1371600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551199" y="2405896"/>
            <a:ext cx="1371600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551199" y="3053596"/>
            <a:ext cx="1371600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551199" y="3701296"/>
            <a:ext cx="1371600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51199" y="1415296"/>
            <a:ext cx="1371600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Traffic class 0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551199" y="2402919"/>
            <a:ext cx="1371600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Traffic class 5</a:t>
            </a:r>
            <a:endParaRPr lang="en-GB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551199" y="3053596"/>
            <a:ext cx="1371600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Traffic class 6</a:t>
            </a:r>
            <a:endParaRPr lang="en-GB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551199" y="3698319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Traffic class 7</a:t>
            </a:r>
            <a:endParaRPr lang="en-GB" sz="1400" dirty="0"/>
          </a:p>
        </p:txBody>
      </p:sp>
      <p:sp>
        <p:nvSpPr>
          <p:cNvPr id="13" name="Left Brace 12"/>
          <p:cNvSpPr/>
          <p:nvPr/>
        </p:nvSpPr>
        <p:spPr bwMode="auto">
          <a:xfrm>
            <a:off x="4246399" y="1415296"/>
            <a:ext cx="152400" cy="1943100"/>
          </a:xfrm>
          <a:prstGeom prst="leftBrac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048000" y="1818636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Queues for best-effort (BE) traffic</a:t>
            </a:r>
            <a:endParaRPr lang="en-GB" sz="1600" dirty="0"/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5160799" y="1941076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</p:cxnSp>
      <p:sp>
        <p:nvSpPr>
          <p:cNvPr id="16" name="TextBox 15"/>
          <p:cNvSpPr txBox="1"/>
          <p:nvPr/>
        </p:nvSpPr>
        <p:spPr>
          <a:xfrm>
            <a:off x="3352800" y="3500497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Queue for scheduled traffic (ST)</a:t>
            </a:r>
            <a:endParaRPr lang="en-GB" sz="1600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4551199" y="4248755"/>
            <a:ext cx="1371600" cy="37140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51199" y="4224737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Gate Driver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6379999" y="1412319"/>
            <a:ext cx="68580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79999" y="1412319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Gate</a:t>
            </a:r>
            <a:endParaRPr lang="en-GB" sz="1400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6379999" y="2402919"/>
            <a:ext cx="68580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79999" y="2402919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Gate</a:t>
            </a:r>
            <a:endParaRPr lang="en-GB" sz="1400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6379999" y="3050619"/>
            <a:ext cx="68580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79999" y="3050619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Gate</a:t>
            </a:r>
            <a:endParaRPr lang="en-GB" sz="1400" dirty="0"/>
          </a:p>
        </p:txBody>
      </p:sp>
      <p:sp>
        <p:nvSpPr>
          <p:cNvPr id="25" name="Rectangle 24"/>
          <p:cNvSpPr/>
          <p:nvPr/>
        </p:nvSpPr>
        <p:spPr bwMode="auto">
          <a:xfrm>
            <a:off x="6379999" y="3698319"/>
            <a:ext cx="685800" cy="307777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79999" y="3698319"/>
            <a:ext cx="685800" cy="307777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Gate</a:t>
            </a:r>
            <a:endParaRPr lang="en-GB" sz="1400" dirty="0"/>
          </a:p>
        </p:txBody>
      </p:sp>
      <p:cxnSp>
        <p:nvCxnSpPr>
          <p:cNvPr id="27" name="Straight Connector 26"/>
          <p:cNvCxnSpPr>
            <a:stCxn id="5" idx="3"/>
            <a:endCxn id="19" idx="1"/>
          </p:cNvCxnSpPr>
          <p:nvPr/>
        </p:nvCxnSpPr>
        <p:spPr bwMode="auto">
          <a:xfrm flipV="1">
            <a:off x="5922799" y="1566208"/>
            <a:ext cx="457200" cy="1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8" name="Straight Connector 27"/>
          <p:cNvCxnSpPr>
            <a:stCxn id="6" idx="3"/>
            <a:endCxn id="22" idx="1"/>
          </p:cNvCxnSpPr>
          <p:nvPr/>
        </p:nvCxnSpPr>
        <p:spPr bwMode="auto">
          <a:xfrm flipV="1">
            <a:off x="5922799" y="2556808"/>
            <a:ext cx="457200" cy="1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" name="Straight Connector 28"/>
          <p:cNvCxnSpPr>
            <a:stCxn id="11" idx="3"/>
            <a:endCxn id="24" idx="1"/>
          </p:cNvCxnSpPr>
          <p:nvPr/>
        </p:nvCxnSpPr>
        <p:spPr bwMode="auto">
          <a:xfrm flipV="1">
            <a:off x="5922799" y="3204508"/>
            <a:ext cx="457200" cy="297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" name="Straight Connector 29"/>
          <p:cNvCxnSpPr>
            <a:stCxn id="8" idx="3"/>
            <a:endCxn id="26" idx="1"/>
          </p:cNvCxnSpPr>
          <p:nvPr/>
        </p:nvCxnSpPr>
        <p:spPr bwMode="auto">
          <a:xfrm flipV="1">
            <a:off x="5922799" y="3852208"/>
            <a:ext cx="457200" cy="1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1" name="Snip Same Side Corner Rectangle 30"/>
          <p:cNvSpPr/>
          <p:nvPr/>
        </p:nvSpPr>
        <p:spPr bwMode="auto">
          <a:xfrm rot="5400000">
            <a:off x="6957919" y="2517219"/>
            <a:ext cx="2593777" cy="383977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6200000">
            <a:off x="6961143" y="2519243"/>
            <a:ext cx="2583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Output selector</a:t>
            </a:r>
            <a:endParaRPr lang="en-GB" dirty="0"/>
          </a:p>
        </p:txBody>
      </p:sp>
      <p:cxnSp>
        <p:nvCxnSpPr>
          <p:cNvPr id="33" name="Straight Arrow Connector 32"/>
          <p:cNvCxnSpPr>
            <a:stCxn id="31" idx="3"/>
          </p:cNvCxnSpPr>
          <p:nvPr/>
        </p:nvCxnSpPr>
        <p:spPr bwMode="auto">
          <a:xfrm>
            <a:off x="8446796" y="2709208"/>
            <a:ext cx="752603" cy="14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/>
          </a:ln>
        </p:spPr>
      </p:cxnSp>
      <p:cxnSp>
        <p:nvCxnSpPr>
          <p:cNvPr id="34" name="Straight Connector 33"/>
          <p:cNvCxnSpPr/>
          <p:nvPr/>
        </p:nvCxnSpPr>
        <p:spPr bwMode="auto">
          <a:xfrm>
            <a:off x="5922799" y="4391561"/>
            <a:ext cx="1415143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</p:cxnSp>
      <p:cxnSp>
        <p:nvCxnSpPr>
          <p:cNvPr id="35" name="Straight Connector 34"/>
          <p:cNvCxnSpPr/>
          <p:nvPr/>
        </p:nvCxnSpPr>
        <p:spPr bwMode="auto">
          <a:xfrm flipH="1" flipV="1">
            <a:off x="7294400" y="1720096"/>
            <a:ext cx="43542" cy="268536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</p:cxnSp>
      <p:cxnSp>
        <p:nvCxnSpPr>
          <p:cNvPr id="36" name="Straight Arrow Connector 35"/>
          <p:cNvCxnSpPr>
            <a:stCxn id="25" idx="3"/>
          </p:cNvCxnSpPr>
          <p:nvPr/>
        </p:nvCxnSpPr>
        <p:spPr bwMode="auto">
          <a:xfrm>
            <a:off x="7065799" y="3852208"/>
            <a:ext cx="272143" cy="143291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 type="none" w="med" len="med"/>
          </a:ln>
        </p:spPr>
      </p:cxnSp>
      <p:cxnSp>
        <p:nvCxnSpPr>
          <p:cNvPr id="37" name="Straight Arrow Connector 36"/>
          <p:cNvCxnSpPr>
            <a:stCxn id="24" idx="3"/>
          </p:cNvCxnSpPr>
          <p:nvPr/>
        </p:nvCxnSpPr>
        <p:spPr bwMode="auto">
          <a:xfrm>
            <a:off x="7065799" y="3204508"/>
            <a:ext cx="272143" cy="153888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 type="none" w="med" len="med"/>
          </a:ln>
        </p:spPr>
      </p:cxnSp>
      <p:cxnSp>
        <p:nvCxnSpPr>
          <p:cNvPr id="38" name="Straight Arrow Connector 37"/>
          <p:cNvCxnSpPr>
            <a:stCxn id="21" idx="3"/>
          </p:cNvCxnSpPr>
          <p:nvPr/>
        </p:nvCxnSpPr>
        <p:spPr bwMode="auto">
          <a:xfrm>
            <a:off x="7065799" y="2556808"/>
            <a:ext cx="272143" cy="15240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 type="none" w="med" len="med"/>
          </a:ln>
        </p:spPr>
      </p:cxnSp>
      <p:cxnSp>
        <p:nvCxnSpPr>
          <p:cNvPr id="39" name="Straight Arrow Connector 38"/>
          <p:cNvCxnSpPr>
            <a:stCxn id="20" idx="3"/>
          </p:cNvCxnSpPr>
          <p:nvPr/>
        </p:nvCxnSpPr>
        <p:spPr bwMode="auto">
          <a:xfrm>
            <a:off x="7065799" y="1566208"/>
            <a:ext cx="244417" cy="153888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 type="none" w="med" len="med"/>
          </a:ln>
        </p:spPr>
      </p:cxnSp>
      <p:cxnSp>
        <p:nvCxnSpPr>
          <p:cNvPr id="40" name="Straight Arrow Connector 39"/>
          <p:cNvCxnSpPr>
            <a:stCxn id="19" idx="3"/>
          </p:cNvCxnSpPr>
          <p:nvPr/>
        </p:nvCxnSpPr>
        <p:spPr bwMode="auto">
          <a:xfrm>
            <a:off x="7065799" y="1566208"/>
            <a:ext cx="99702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/>
          </a:ln>
        </p:spPr>
      </p:cxnSp>
      <p:cxnSp>
        <p:nvCxnSpPr>
          <p:cNvPr id="41" name="Straight Arrow Connector 40"/>
          <p:cNvCxnSpPr>
            <a:stCxn id="21" idx="3"/>
          </p:cNvCxnSpPr>
          <p:nvPr/>
        </p:nvCxnSpPr>
        <p:spPr bwMode="auto">
          <a:xfrm>
            <a:off x="7065799" y="2556808"/>
            <a:ext cx="99702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/>
          </a:ln>
        </p:spPr>
      </p:cxnSp>
      <p:cxnSp>
        <p:nvCxnSpPr>
          <p:cNvPr id="42" name="Straight Arrow Connector 41"/>
          <p:cNvCxnSpPr>
            <a:stCxn id="23" idx="3"/>
          </p:cNvCxnSpPr>
          <p:nvPr/>
        </p:nvCxnSpPr>
        <p:spPr bwMode="auto">
          <a:xfrm>
            <a:off x="7065799" y="3204508"/>
            <a:ext cx="99702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/>
          </a:ln>
        </p:spPr>
      </p:cxnSp>
      <p:cxnSp>
        <p:nvCxnSpPr>
          <p:cNvPr id="43" name="Straight Arrow Connector 42"/>
          <p:cNvCxnSpPr>
            <a:stCxn id="25" idx="3"/>
          </p:cNvCxnSpPr>
          <p:nvPr/>
        </p:nvCxnSpPr>
        <p:spPr bwMode="auto">
          <a:xfrm>
            <a:off x="7065799" y="3852208"/>
            <a:ext cx="99702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/>
          </a:ln>
        </p:spPr>
      </p:cxnSp>
      <p:sp>
        <p:nvSpPr>
          <p:cNvPr id="44" name="TextBox 43"/>
          <p:cNvSpPr txBox="1"/>
          <p:nvPr/>
        </p:nvSpPr>
        <p:spPr>
          <a:xfrm>
            <a:off x="5572391" y="890773"/>
            <a:ext cx="16043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tx2"/>
                </a:solidFill>
              </a:rPr>
              <a:t>Switch port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10134600" y="2021012"/>
            <a:ext cx="1371600" cy="53033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124857" y="2017944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Scheduled Traffic</a:t>
            </a:r>
            <a:endParaRPr lang="en-GB" sz="1600" dirty="0"/>
          </a:p>
        </p:txBody>
      </p:sp>
      <p:sp>
        <p:nvSpPr>
          <p:cNvPr id="49" name="TextBox 48"/>
          <p:cNvSpPr txBox="1"/>
          <p:nvPr/>
        </p:nvSpPr>
        <p:spPr>
          <a:xfrm>
            <a:off x="6380487" y="3048315"/>
            <a:ext cx="685800" cy="307777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Gate</a:t>
            </a:r>
            <a:endParaRPr lang="en-GB" sz="1400" dirty="0"/>
          </a:p>
        </p:txBody>
      </p:sp>
      <p:sp>
        <p:nvSpPr>
          <p:cNvPr id="50" name="TextBox 49"/>
          <p:cNvSpPr txBox="1"/>
          <p:nvPr/>
        </p:nvSpPr>
        <p:spPr>
          <a:xfrm>
            <a:off x="6380487" y="2400615"/>
            <a:ext cx="685800" cy="307777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Gate</a:t>
            </a:r>
            <a:endParaRPr lang="en-GB" sz="1400" dirty="0"/>
          </a:p>
        </p:txBody>
      </p:sp>
      <p:sp>
        <p:nvSpPr>
          <p:cNvPr id="51" name="TextBox 50"/>
          <p:cNvSpPr txBox="1"/>
          <p:nvPr/>
        </p:nvSpPr>
        <p:spPr>
          <a:xfrm>
            <a:off x="6380487" y="1410015"/>
            <a:ext cx="685800" cy="307777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Gate</a:t>
            </a:r>
            <a:endParaRPr lang="en-GB" sz="1400" dirty="0"/>
          </a:p>
        </p:txBody>
      </p:sp>
      <p:sp>
        <p:nvSpPr>
          <p:cNvPr id="52" name="TextBox 51"/>
          <p:cNvSpPr txBox="1"/>
          <p:nvPr/>
        </p:nvSpPr>
        <p:spPr>
          <a:xfrm>
            <a:off x="6380487" y="3696015"/>
            <a:ext cx="685800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Gate</a:t>
            </a:r>
            <a:endParaRPr lang="en-GB" sz="1400" dirty="0"/>
          </a:p>
        </p:txBody>
      </p:sp>
      <p:sp>
        <p:nvSpPr>
          <p:cNvPr id="53" name="Rectangle 52"/>
          <p:cNvSpPr/>
          <p:nvPr/>
        </p:nvSpPr>
        <p:spPr bwMode="auto">
          <a:xfrm>
            <a:off x="8763000" y="2021012"/>
            <a:ext cx="1371600" cy="530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763000" y="2021918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Best-effort Traffic</a:t>
            </a:r>
            <a:endParaRPr lang="en-GB" sz="1600" dirty="0"/>
          </a:p>
        </p:txBody>
      </p:sp>
      <p:sp>
        <p:nvSpPr>
          <p:cNvPr id="56" name="TextBox 55"/>
          <p:cNvSpPr txBox="1"/>
          <p:nvPr/>
        </p:nvSpPr>
        <p:spPr>
          <a:xfrm>
            <a:off x="7848600" y="4391561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tx2"/>
                </a:solidFill>
              </a:rPr>
              <a:t>How to handle scheduled traffic using this mechanism?</a:t>
            </a:r>
            <a:endParaRPr lang="en-GB" sz="2000" b="1" dirty="0">
              <a:solidFill>
                <a:schemeClr val="tx2"/>
              </a:solidFill>
            </a:endParaRPr>
          </a:p>
        </p:txBody>
      </p:sp>
      <p:sp>
        <p:nvSpPr>
          <p:cNvPr id="57" name="Textfeld 11"/>
          <p:cNvSpPr txBox="1"/>
          <p:nvPr/>
        </p:nvSpPr>
        <p:spPr>
          <a:xfrm>
            <a:off x="3840671" y="4524362"/>
            <a:ext cx="2712529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defTabSz="361950"/>
            <a:r>
              <a:rPr lang="en-US" sz="1600" dirty="0"/>
              <a:t>t</a:t>
            </a:r>
            <a:r>
              <a:rPr lang="en-US" sz="1600" dirty="0" smtClean="0"/>
              <a:t>1	close BE Gates</a:t>
            </a:r>
          </a:p>
          <a:p>
            <a:pPr defTabSz="361950"/>
            <a:r>
              <a:rPr lang="en-US" sz="1600" dirty="0"/>
              <a:t>t</a:t>
            </a:r>
            <a:r>
              <a:rPr lang="en-US" sz="1600" dirty="0" smtClean="0"/>
              <a:t>2</a:t>
            </a:r>
            <a:r>
              <a:rPr lang="en-US" sz="1600" dirty="0"/>
              <a:t>	open </a:t>
            </a:r>
            <a:r>
              <a:rPr lang="en-US" sz="1600" dirty="0" smtClean="0"/>
              <a:t>ST Gate</a:t>
            </a:r>
          </a:p>
          <a:p>
            <a:pPr defTabSz="361950"/>
            <a:r>
              <a:rPr lang="en-US" sz="1600" dirty="0" smtClean="0"/>
              <a:t>...	…</a:t>
            </a:r>
          </a:p>
          <a:p>
            <a:pPr defTabSz="361950"/>
            <a:r>
              <a:rPr lang="en-US" sz="1600" dirty="0" err="1" smtClean="0"/>
              <a:t>t</a:t>
            </a:r>
            <a:r>
              <a:rPr lang="en-US" sz="1600" baseline="-25000" dirty="0" err="1" smtClean="0"/>
              <a:t>n</a:t>
            </a:r>
            <a:r>
              <a:rPr lang="en-US" sz="1600" baseline="-25000" dirty="0" smtClean="0"/>
              <a:t>	</a:t>
            </a:r>
            <a:r>
              <a:rPr lang="en-US" sz="1600" dirty="0" smtClean="0"/>
              <a:t>…</a:t>
            </a:r>
          </a:p>
          <a:p>
            <a:r>
              <a:rPr lang="en-US" sz="1600" dirty="0" smtClean="0"/>
              <a:t>repeat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85800" y="2086885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Reserved queue(s) for scheduled traffic and best-effort traffic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676400" y="4649884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Time-based gating program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76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 animBg="1"/>
      <p:bldP spid="47" grpId="0" animBg="1"/>
      <p:bldP spid="48" grpId="0"/>
      <p:bldP spid="49" grpId="0" animBg="1"/>
      <p:bldP spid="50" grpId="0" animBg="1"/>
      <p:bldP spid="51" grpId="0" animBg="1"/>
      <p:bldP spid="52" grpId="0" animBg="1"/>
      <p:bldP spid="53" grpId="0" animBg="1"/>
      <p:bldP spid="54" grpId="0"/>
      <p:bldP spid="56" grpId="0"/>
      <p:bldP spid="55" grpId="0"/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Routing &amp; Scheduling Problem in IEEE 802.1Qbv networks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686" y="990600"/>
            <a:ext cx="6149642" cy="4441371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Isolate time-triggered flows </a:t>
            </a:r>
            <a:r>
              <a:rPr lang="en-GB" dirty="0" smtClean="0"/>
              <a:t>to bound </a:t>
            </a:r>
            <a:br>
              <a:rPr lang="en-GB" dirty="0" smtClean="0"/>
            </a:br>
            <a:r>
              <a:rPr lang="en-GB" dirty="0" smtClean="0"/>
              <a:t>queuing delays</a:t>
            </a:r>
          </a:p>
          <a:p>
            <a:pPr lvl="1"/>
            <a:r>
              <a:rPr lang="en-GB" dirty="0" smtClean="0"/>
              <a:t>Spatial domain (Routing)</a:t>
            </a:r>
          </a:p>
          <a:p>
            <a:pPr lvl="1"/>
            <a:r>
              <a:rPr lang="en-GB" dirty="0" smtClean="0"/>
              <a:t>Temporal domain (Scheduling) </a:t>
            </a:r>
          </a:p>
          <a:p>
            <a:pPr lvl="2"/>
            <a:endParaRPr lang="en-GB" dirty="0"/>
          </a:p>
          <a:p>
            <a:r>
              <a:rPr lang="en-GB" dirty="0" smtClean="0"/>
              <a:t>Flows routed using </a:t>
            </a:r>
            <a:r>
              <a:rPr lang="en-GB" dirty="0" smtClean="0">
                <a:solidFill>
                  <a:schemeClr val="tx2"/>
                </a:solidFill>
              </a:rPr>
              <a:t>off-the-shelf</a:t>
            </a:r>
            <a:br>
              <a:rPr lang="en-GB" dirty="0" smtClean="0">
                <a:solidFill>
                  <a:schemeClr val="tx2"/>
                </a:solidFill>
              </a:rPr>
            </a:br>
            <a:r>
              <a:rPr lang="en-GB" dirty="0" smtClean="0">
                <a:solidFill>
                  <a:schemeClr val="tx2"/>
                </a:solidFill>
              </a:rPr>
              <a:t>routing algorithms</a:t>
            </a:r>
          </a:p>
          <a:p>
            <a:endParaRPr lang="en-GB" dirty="0"/>
          </a:p>
          <a:p>
            <a:r>
              <a:rPr lang="en-GB" dirty="0" smtClean="0"/>
              <a:t>Subsequently </a:t>
            </a:r>
            <a:r>
              <a:rPr lang="en-GB" dirty="0" smtClean="0">
                <a:solidFill>
                  <a:schemeClr val="tx2"/>
                </a:solidFill>
              </a:rPr>
              <a:t>scheduling over</a:t>
            </a:r>
            <a:br>
              <a:rPr lang="en-GB" dirty="0" smtClean="0">
                <a:solidFill>
                  <a:schemeClr val="tx2"/>
                </a:solidFill>
              </a:rPr>
            </a:br>
            <a:r>
              <a:rPr lang="en-GB" dirty="0" smtClean="0">
                <a:solidFill>
                  <a:schemeClr val="tx2"/>
                </a:solidFill>
              </a:rPr>
              <a:t>every link</a:t>
            </a:r>
            <a:r>
              <a:rPr lang="en-GB" dirty="0" smtClean="0"/>
              <a:t> traversed by the flow</a:t>
            </a:r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061857" y="6498771"/>
            <a:ext cx="2090057" cy="206829"/>
          </a:xfrm>
        </p:spPr>
        <p:txBody>
          <a:bodyPr/>
          <a:lstStyle/>
          <a:p>
            <a:pPr>
              <a:defRPr/>
            </a:pPr>
            <a:fld id="{71862384-2FDA-447A-9A2A-85DF5FE19A94}" type="slidenum">
              <a:rPr lang="en-US" smtClean="0">
                <a:solidFill>
                  <a:srgbClr val="0066CC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66C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1846" y="3744978"/>
            <a:ext cx="1040888" cy="7994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9175" y="2678178"/>
            <a:ext cx="1040888" cy="7994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5646" y="3744978"/>
            <a:ext cx="1040888" cy="79947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 bwMode="auto">
          <a:xfrm flipV="1">
            <a:off x="7347011" y="3211578"/>
            <a:ext cx="1136035" cy="76351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3046" y="4959968"/>
            <a:ext cx="1040888" cy="79947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 bwMode="auto">
          <a:xfrm>
            <a:off x="7542734" y="4508497"/>
            <a:ext cx="940312" cy="45147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" name="Straight Connector 13"/>
          <p:cNvCxnSpPr/>
          <p:nvPr/>
        </p:nvCxnSpPr>
        <p:spPr bwMode="auto">
          <a:xfrm>
            <a:off x="9092646" y="3496383"/>
            <a:ext cx="76200" cy="169639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9422590" y="4278378"/>
            <a:ext cx="1168144" cy="93617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" name="Straight Connector 15"/>
          <p:cNvCxnSpPr/>
          <p:nvPr/>
        </p:nvCxnSpPr>
        <p:spPr bwMode="auto">
          <a:xfrm>
            <a:off x="9328211" y="3374821"/>
            <a:ext cx="907435" cy="44635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8636" y="4062263"/>
            <a:ext cx="713845" cy="9643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3355" y="4395333"/>
            <a:ext cx="713845" cy="96437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996" y="4796110"/>
            <a:ext cx="713845" cy="96437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7011" y="2362200"/>
            <a:ext cx="713845" cy="964370"/>
          </a:xfrm>
          <a:prstGeom prst="rect">
            <a:avLst/>
          </a:prstGeom>
        </p:spPr>
      </p:pic>
      <p:cxnSp>
        <p:nvCxnSpPr>
          <p:cNvPr id="21" name="Straight Connector 20"/>
          <p:cNvCxnSpPr>
            <a:stCxn id="17" idx="3"/>
          </p:cNvCxnSpPr>
          <p:nvPr/>
        </p:nvCxnSpPr>
        <p:spPr bwMode="auto">
          <a:xfrm flipV="1">
            <a:off x="6342481" y="4270023"/>
            <a:ext cx="390791" cy="274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6959046" y="4407235"/>
            <a:ext cx="63244" cy="4702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" name="Straight Connector 22"/>
          <p:cNvCxnSpPr>
            <a:endCxn id="9" idx="1"/>
          </p:cNvCxnSpPr>
          <p:nvPr/>
        </p:nvCxnSpPr>
        <p:spPr bwMode="auto">
          <a:xfrm>
            <a:off x="8060856" y="3077913"/>
            <a:ext cx="22831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Straight Connector 23"/>
          <p:cNvCxnSpPr/>
          <p:nvPr/>
        </p:nvCxnSpPr>
        <p:spPr bwMode="auto">
          <a:xfrm>
            <a:off x="10899676" y="4544448"/>
            <a:ext cx="174170" cy="18978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26" name="TextBox 25"/>
          <p:cNvSpPr txBox="1"/>
          <p:nvPr/>
        </p:nvSpPr>
        <p:spPr>
          <a:xfrm>
            <a:off x="6878279" y="5413457"/>
            <a:ext cx="105166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Hosts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393989" y="5481354"/>
            <a:ext cx="119674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Switches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037702" y="3986207"/>
            <a:ext cx="970121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Src</a:t>
            </a:r>
            <a:r>
              <a:rPr lang="en-GB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for F</a:t>
            </a:r>
            <a:r>
              <a:rPr lang="en-GB" sz="1200" b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cxnSp>
        <p:nvCxnSpPr>
          <p:cNvPr id="40" name="Straight Arrow Connector 39"/>
          <p:cNvCxnSpPr/>
          <p:nvPr/>
        </p:nvCxnSpPr>
        <p:spPr bwMode="auto">
          <a:xfrm flipV="1">
            <a:off x="6348124" y="4170095"/>
            <a:ext cx="306419" cy="225459"/>
          </a:xfrm>
          <a:prstGeom prst="straightConnector1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/>
          </a:ln>
        </p:spPr>
      </p:cxnSp>
      <p:cxnSp>
        <p:nvCxnSpPr>
          <p:cNvPr id="42" name="Straight Arrow Connector 41"/>
          <p:cNvCxnSpPr/>
          <p:nvPr/>
        </p:nvCxnSpPr>
        <p:spPr bwMode="auto">
          <a:xfrm flipV="1">
            <a:off x="7241127" y="3197744"/>
            <a:ext cx="1114663" cy="736164"/>
          </a:xfrm>
          <a:prstGeom prst="straightConnector1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/>
          </a:ln>
        </p:spPr>
      </p:cxnSp>
      <p:cxnSp>
        <p:nvCxnSpPr>
          <p:cNvPr id="44" name="Straight Arrow Connector 43"/>
          <p:cNvCxnSpPr/>
          <p:nvPr/>
        </p:nvCxnSpPr>
        <p:spPr bwMode="auto">
          <a:xfrm flipH="1">
            <a:off x="8022654" y="2958083"/>
            <a:ext cx="262398" cy="13284"/>
          </a:xfrm>
          <a:prstGeom prst="straightConnector1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/>
          </a:ln>
        </p:spPr>
      </p:cxnSp>
      <p:cxnSp>
        <p:nvCxnSpPr>
          <p:cNvPr id="49" name="Straight Arrow Connector 48"/>
          <p:cNvCxnSpPr/>
          <p:nvPr/>
        </p:nvCxnSpPr>
        <p:spPr bwMode="auto">
          <a:xfrm>
            <a:off x="9334186" y="3454613"/>
            <a:ext cx="804529" cy="414816"/>
          </a:xfrm>
          <a:prstGeom prst="straightConnector1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/>
          </a:ln>
        </p:spPr>
      </p:cxnSp>
      <p:cxnSp>
        <p:nvCxnSpPr>
          <p:cNvPr id="51" name="Straight Arrow Connector 50"/>
          <p:cNvCxnSpPr/>
          <p:nvPr/>
        </p:nvCxnSpPr>
        <p:spPr bwMode="auto">
          <a:xfrm>
            <a:off x="10828066" y="4546186"/>
            <a:ext cx="256330" cy="321397"/>
          </a:xfrm>
          <a:prstGeom prst="straightConnector1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/>
          </a:ln>
        </p:spPr>
      </p:cxnSp>
      <p:sp>
        <p:nvSpPr>
          <p:cNvPr id="53" name="TextBox 52"/>
          <p:cNvSpPr txBox="1"/>
          <p:nvPr/>
        </p:nvSpPr>
        <p:spPr>
          <a:xfrm>
            <a:off x="6442951" y="3053814"/>
            <a:ext cx="1001838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Dst</a:t>
            </a:r>
            <a:r>
              <a:rPr lang="en-GB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for F</a:t>
            </a:r>
            <a:r>
              <a:rPr lang="en-GB" sz="1200" b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0230531" y="5050802"/>
            <a:ext cx="104600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Dst</a:t>
            </a:r>
            <a:r>
              <a:rPr lang="en-GB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for F</a:t>
            </a:r>
            <a:r>
              <a:rPr lang="en-GB" sz="1200" b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503484" y="5060363"/>
            <a:ext cx="970121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err="1" smtClean="0">
                <a:solidFill>
                  <a:srgbClr val="00B050"/>
                </a:solidFill>
              </a:rPr>
              <a:t>Src</a:t>
            </a:r>
            <a:r>
              <a:rPr lang="en-GB" sz="1200" b="1" dirty="0" smtClean="0">
                <a:solidFill>
                  <a:srgbClr val="00B050"/>
                </a:solidFill>
              </a:rPr>
              <a:t> for F</a:t>
            </a:r>
            <a:r>
              <a:rPr lang="en-GB" sz="1200" b="1" baseline="-25000" dirty="0" smtClean="0">
                <a:solidFill>
                  <a:srgbClr val="00B050"/>
                </a:solidFill>
              </a:rPr>
              <a:t>2</a:t>
            </a:r>
          </a:p>
        </p:txBody>
      </p:sp>
      <p:cxnSp>
        <p:nvCxnSpPr>
          <p:cNvPr id="56" name="Straight Arrow Connector 55"/>
          <p:cNvCxnSpPr/>
          <p:nvPr/>
        </p:nvCxnSpPr>
        <p:spPr bwMode="auto">
          <a:xfrm flipV="1">
            <a:off x="7038011" y="4442874"/>
            <a:ext cx="56826" cy="423721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/>
          </a:ln>
        </p:spPr>
      </p:cxnSp>
      <p:cxnSp>
        <p:nvCxnSpPr>
          <p:cNvPr id="59" name="Straight Arrow Connector 58"/>
          <p:cNvCxnSpPr/>
          <p:nvPr/>
        </p:nvCxnSpPr>
        <p:spPr bwMode="auto">
          <a:xfrm>
            <a:off x="7510567" y="4610099"/>
            <a:ext cx="896279" cy="450264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/>
          </a:ln>
        </p:spPr>
      </p:cxnSp>
      <p:cxnSp>
        <p:nvCxnSpPr>
          <p:cNvPr id="62" name="Straight Arrow Connector 61"/>
          <p:cNvCxnSpPr/>
          <p:nvPr/>
        </p:nvCxnSpPr>
        <p:spPr bwMode="auto">
          <a:xfrm flipH="1" flipV="1">
            <a:off x="8969939" y="3508257"/>
            <a:ext cx="57874" cy="1575804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/>
          </a:ln>
        </p:spPr>
      </p:cxnSp>
      <p:cxnSp>
        <p:nvCxnSpPr>
          <p:cNvPr id="68" name="Straight Arrow Connector 67"/>
          <p:cNvCxnSpPr/>
          <p:nvPr/>
        </p:nvCxnSpPr>
        <p:spPr bwMode="auto">
          <a:xfrm>
            <a:off x="10936519" y="4460526"/>
            <a:ext cx="256330" cy="321397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/>
          </a:ln>
        </p:spPr>
      </p:cxnSp>
      <p:sp>
        <p:nvSpPr>
          <p:cNvPr id="69" name="TextBox 68"/>
          <p:cNvSpPr txBox="1"/>
          <p:nvPr/>
        </p:nvSpPr>
        <p:spPr>
          <a:xfrm>
            <a:off x="10512076" y="5297852"/>
            <a:ext cx="104600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err="1" smtClean="0">
                <a:solidFill>
                  <a:srgbClr val="00B050"/>
                </a:solidFill>
              </a:rPr>
              <a:t>Dst</a:t>
            </a:r>
            <a:r>
              <a:rPr lang="en-GB" sz="1200" b="1" dirty="0" smtClean="0">
                <a:solidFill>
                  <a:srgbClr val="00B050"/>
                </a:solidFill>
              </a:rPr>
              <a:t> for F</a:t>
            </a:r>
            <a:r>
              <a:rPr lang="en-GB" sz="1200" b="1" baseline="-25000" dirty="0" smtClean="0">
                <a:solidFill>
                  <a:srgbClr val="00B050"/>
                </a:solidFill>
              </a:rPr>
              <a:t>2</a:t>
            </a:r>
          </a:p>
        </p:txBody>
      </p:sp>
      <p:cxnSp>
        <p:nvCxnSpPr>
          <p:cNvPr id="72" name="Straight Arrow Connector 71"/>
          <p:cNvCxnSpPr/>
          <p:nvPr/>
        </p:nvCxnSpPr>
        <p:spPr bwMode="auto">
          <a:xfrm>
            <a:off x="9393989" y="3326570"/>
            <a:ext cx="859339" cy="417883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/>
          </a:ln>
        </p:spPr>
      </p:cxnSp>
      <p:sp>
        <p:nvSpPr>
          <p:cNvPr id="77" name="Cloud Callout 76"/>
          <p:cNvSpPr/>
          <p:nvPr/>
        </p:nvSpPr>
        <p:spPr bwMode="auto">
          <a:xfrm>
            <a:off x="7151914" y="1098732"/>
            <a:ext cx="4506685" cy="1524000"/>
          </a:xfrm>
          <a:prstGeom prst="cloudCallout">
            <a:avLst>
              <a:gd name="adj1" fmla="val 8145"/>
              <a:gd name="adj2" fmla="val 11350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7848600" y="1676400"/>
            <a:ext cx="3051076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8060856" y="1676400"/>
            <a:ext cx="228319" cy="45720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8501431" y="1676400"/>
            <a:ext cx="228319" cy="45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9393989" y="1676400"/>
            <a:ext cx="228319" cy="45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b="1">
              <a:latin typeface="Times New Roman" pitchFamily="18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10084058" y="1676400"/>
            <a:ext cx="228319" cy="45720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b="1">
              <a:latin typeface="Times New Roman" pitchFamily="18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10312377" y="1676400"/>
            <a:ext cx="228319" cy="45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b="1"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151" y="1295400"/>
            <a:ext cx="3042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Link Transmission Schedule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842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696686" y="5049968"/>
            <a:ext cx="10711542" cy="8174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State-Of-The-Art Scheduling Approaches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686" y="990600"/>
            <a:ext cx="10711543" cy="4441371"/>
          </a:xfrm>
        </p:spPr>
        <p:txBody>
          <a:bodyPr/>
          <a:lstStyle/>
          <a:p>
            <a:r>
              <a:rPr lang="en-GB" dirty="0" smtClean="0"/>
              <a:t>Approaches based on </a:t>
            </a:r>
            <a:r>
              <a:rPr lang="en-GB" dirty="0">
                <a:solidFill>
                  <a:schemeClr val="tx2"/>
                </a:solidFill>
              </a:rPr>
              <a:t>Satisfiability Modulo </a:t>
            </a:r>
            <a:r>
              <a:rPr lang="en-GB" dirty="0" smtClean="0">
                <a:solidFill>
                  <a:schemeClr val="tx2"/>
                </a:solidFill>
              </a:rPr>
              <a:t>Theories</a:t>
            </a:r>
          </a:p>
          <a:p>
            <a:pPr lvl="1"/>
            <a:r>
              <a:rPr lang="en-GB" dirty="0" smtClean="0"/>
              <a:t>Steiner RTSS-2010, </a:t>
            </a:r>
            <a:r>
              <a:rPr lang="en-GB" dirty="0" err="1" smtClean="0"/>
              <a:t>Craciunas</a:t>
            </a:r>
            <a:r>
              <a:rPr lang="en-GB" dirty="0" smtClean="0"/>
              <a:t> et al. RTNS-2016</a:t>
            </a:r>
          </a:p>
          <a:p>
            <a:pPr lvl="1"/>
            <a:r>
              <a:rPr lang="en-GB" dirty="0" smtClean="0"/>
              <a:t>Model TSN scheduling problem using satisfiability constraints</a:t>
            </a:r>
          </a:p>
          <a:p>
            <a:pPr lvl="1"/>
            <a:r>
              <a:rPr lang="en-GB" dirty="0" smtClean="0"/>
              <a:t>Computes one feasible schedule</a:t>
            </a:r>
          </a:p>
          <a:p>
            <a:pPr lvl="2"/>
            <a:endParaRPr lang="en-GB" dirty="0"/>
          </a:p>
          <a:p>
            <a:r>
              <a:rPr lang="en-GB" dirty="0" smtClean="0"/>
              <a:t>Mapping TSN Scheduling Problem to other known scheduling problems</a:t>
            </a:r>
          </a:p>
          <a:p>
            <a:pPr lvl="1"/>
            <a:r>
              <a:rPr lang="en-GB" dirty="0" smtClean="0">
                <a:solidFill>
                  <a:schemeClr val="tx2"/>
                </a:solidFill>
              </a:rPr>
              <a:t>No-wait Job-shop Scheduling Problem </a:t>
            </a:r>
            <a:r>
              <a:rPr lang="en-GB" dirty="0" smtClean="0"/>
              <a:t>– Dürr et al. [RTNS-2016]</a:t>
            </a:r>
          </a:p>
          <a:p>
            <a:pPr lvl="1"/>
            <a:r>
              <a:rPr lang="en-GB" dirty="0" smtClean="0">
                <a:solidFill>
                  <a:schemeClr val="tx2"/>
                </a:solidFill>
              </a:rPr>
              <a:t>Resource Constrained Scheduling Problem </a:t>
            </a:r>
            <a:r>
              <a:rPr lang="en-GB" dirty="0" smtClean="0"/>
              <a:t>– </a:t>
            </a:r>
            <a:r>
              <a:rPr lang="en-GB" dirty="0" err="1" smtClean="0"/>
              <a:t>Hanzalek</a:t>
            </a:r>
            <a:r>
              <a:rPr lang="en-GB" dirty="0" smtClean="0"/>
              <a:t> et al. [IEEE TII. 2010]</a:t>
            </a:r>
          </a:p>
          <a:p>
            <a:pPr lvl="1"/>
            <a:r>
              <a:rPr lang="en-GB" dirty="0" smtClean="0"/>
              <a:t>Optimizes schedule length (</a:t>
            </a:r>
            <a:r>
              <a:rPr lang="en-GB" dirty="0" err="1" smtClean="0"/>
              <a:t>Makespan</a:t>
            </a:r>
            <a:r>
              <a:rPr lang="en-GB" dirty="0" smtClean="0"/>
              <a:t>)</a:t>
            </a:r>
          </a:p>
          <a:p>
            <a:pPr lvl="2"/>
            <a:endParaRPr lang="en-GB" dirty="0"/>
          </a:p>
          <a:p>
            <a:r>
              <a:rPr lang="en-GB" dirty="0" smtClean="0"/>
              <a:t>Relation between </a:t>
            </a:r>
            <a:r>
              <a:rPr lang="en-GB" dirty="0" smtClean="0">
                <a:solidFill>
                  <a:schemeClr val="tx2"/>
                </a:solidFill>
              </a:rPr>
              <a:t>routing algorithms </a:t>
            </a:r>
            <a:r>
              <a:rPr lang="en-GB" dirty="0" smtClean="0"/>
              <a:t>&amp; </a:t>
            </a:r>
            <a:r>
              <a:rPr lang="en-GB" dirty="0" smtClean="0">
                <a:solidFill>
                  <a:schemeClr val="tx2"/>
                </a:solidFill>
              </a:rPr>
              <a:t>scheduling algorithms </a:t>
            </a:r>
            <a:r>
              <a:rPr lang="en-GB" dirty="0" smtClean="0"/>
              <a:t>not yet studied with respect to </a:t>
            </a:r>
            <a:r>
              <a:rPr lang="en-GB" dirty="0" smtClean="0">
                <a:solidFill>
                  <a:schemeClr val="tx2"/>
                </a:solidFill>
              </a:rPr>
              <a:t>IEEE 802.1Qbv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862384-2FDA-447A-9A2A-85DF5FE19A94}" type="slidenum">
              <a:rPr lang="en-US" smtClean="0">
                <a:solidFill>
                  <a:srgbClr val="0066CC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7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Contributions in this paper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686" y="1197429"/>
            <a:ext cx="10711543" cy="4441371"/>
          </a:xfrm>
        </p:spPr>
        <p:txBody>
          <a:bodyPr/>
          <a:lstStyle/>
          <a:p>
            <a:r>
              <a:rPr lang="en-GB" dirty="0" smtClean="0"/>
              <a:t>Explore the </a:t>
            </a:r>
            <a:r>
              <a:rPr lang="en-GB" dirty="0" smtClean="0">
                <a:solidFill>
                  <a:schemeClr val="tx2"/>
                </a:solidFill>
              </a:rPr>
              <a:t>impact of routing time-triggered flows </a:t>
            </a:r>
            <a:r>
              <a:rPr lang="en-GB" dirty="0" smtClean="0"/>
              <a:t>on their </a:t>
            </a:r>
            <a:r>
              <a:rPr lang="en-GB" dirty="0" err="1" smtClean="0">
                <a:solidFill>
                  <a:schemeClr val="tx2"/>
                </a:solidFill>
              </a:rPr>
              <a:t>schedulability</a:t>
            </a:r>
            <a:endParaRPr lang="en-GB" dirty="0" smtClean="0">
              <a:solidFill>
                <a:schemeClr val="tx2"/>
              </a:solidFill>
            </a:endParaRPr>
          </a:p>
          <a:p>
            <a:pPr lvl="1"/>
            <a:r>
              <a:rPr lang="en-GB" sz="2100" dirty="0" smtClean="0"/>
              <a:t>Scope restricted to scheduling using the </a:t>
            </a:r>
            <a:r>
              <a:rPr lang="en-GB" sz="2100" i="1" dirty="0" smtClean="0"/>
              <a:t>No-wait Job-shop Scheduling Problem</a:t>
            </a:r>
          </a:p>
          <a:p>
            <a:endParaRPr lang="en-GB" dirty="0"/>
          </a:p>
          <a:p>
            <a:r>
              <a:rPr lang="en-GB" dirty="0" smtClean="0"/>
              <a:t>Identify </a:t>
            </a:r>
            <a:r>
              <a:rPr lang="en-GB" dirty="0" smtClean="0">
                <a:solidFill>
                  <a:schemeClr val="tx2"/>
                </a:solidFill>
              </a:rPr>
              <a:t>metric(s) for routing algorithms </a:t>
            </a:r>
            <a:r>
              <a:rPr lang="en-GB" dirty="0" smtClean="0"/>
              <a:t>that consider also the </a:t>
            </a:r>
            <a:r>
              <a:rPr lang="en-GB" dirty="0" err="1" smtClean="0"/>
              <a:t>schedulability</a:t>
            </a:r>
            <a:r>
              <a:rPr lang="en-GB" dirty="0" smtClean="0"/>
              <a:t> and propose tailored routing algorithms for IEEE802.1Qbv network</a:t>
            </a:r>
          </a:p>
          <a:p>
            <a:pPr lvl="1"/>
            <a:r>
              <a:rPr lang="en-GB" sz="2100" dirty="0"/>
              <a:t>Algorithm 1: </a:t>
            </a:r>
            <a:r>
              <a:rPr lang="en-GB" sz="2100" i="1" dirty="0" smtClean="0"/>
              <a:t>Maximum Scheduled Traffic Load (MSTL) Based Routing</a:t>
            </a:r>
          </a:p>
          <a:p>
            <a:pPr lvl="1"/>
            <a:r>
              <a:rPr lang="en-GB" sz="2100" dirty="0"/>
              <a:t>Algorithm </a:t>
            </a:r>
            <a:r>
              <a:rPr lang="en-GB" sz="2100" dirty="0" smtClean="0"/>
              <a:t>2: </a:t>
            </a:r>
            <a:r>
              <a:rPr lang="en-GB" sz="2100" i="1" dirty="0" smtClean="0"/>
              <a:t>Maximum </a:t>
            </a:r>
            <a:r>
              <a:rPr lang="en-GB" sz="2100" i="1" dirty="0"/>
              <a:t>Scheduled Traffic Load (MSTL) </a:t>
            </a:r>
            <a:r>
              <a:rPr lang="en-GB" sz="2100" i="1" dirty="0" smtClean="0"/>
              <a:t>+ Hops Based Routing</a:t>
            </a:r>
          </a:p>
          <a:p>
            <a:pPr lvl="1"/>
            <a:endParaRPr lang="en-GB" dirty="0"/>
          </a:p>
          <a:p>
            <a:r>
              <a:rPr lang="en-GB" dirty="0" smtClean="0"/>
              <a:t>Evaluations show </a:t>
            </a:r>
            <a:r>
              <a:rPr lang="en-GB" dirty="0" smtClean="0">
                <a:solidFill>
                  <a:schemeClr val="tx2"/>
                </a:solidFill>
              </a:rPr>
              <a:t>30-60% improvement in </a:t>
            </a:r>
            <a:r>
              <a:rPr lang="en-GB" dirty="0" err="1" smtClean="0">
                <a:solidFill>
                  <a:schemeClr val="tx2"/>
                </a:solidFill>
              </a:rPr>
              <a:t>schedulability</a:t>
            </a:r>
            <a:r>
              <a:rPr lang="en-GB" dirty="0" smtClean="0">
                <a:solidFill>
                  <a:schemeClr val="tx2"/>
                </a:solidFill>
              </a:rPr>
              <a:t> of time-triggered flows </a:t>
            </a:r>
            <a:r>
              <a:rPr lang="en-GB" dirty="0" smtClean="0"/>
              <a:t>using proposed algorithms compared to benchmark algorithms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862384-2FDA-447A-9A2A-85DF5FE19A94}" type="slidenum">
              <a:rPr lang="en-US" smtClean="0">
                <a:solidFill>
                  <a:srgbClr val="0066CC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28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System Model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862384-2FDA-447A-9A2A-85DF5FE19A94}" type="slidenum">
              <a:rPr lang="en-US" smtClean="0">
                <a:solidFill>
                  <a:srgbClr val="0066CC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0066CC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170385" y="2593496"/>
            <a:ext cx="5354946" cy="2161714"/>
            <a:chOff x="2096167" y="3659610"/>
            <a:chExt cx="5354946" cy="2161714"/>
          </a:xfrm>
        </p:grpSpPr>
        <p:graphicFrame>
          <p:nvGraphicFramePr>
            <p:cNvPr id="6" name="Objekt 4"/>
            <p:cNvGraphicFramePr>
              <a:graphicFrameLocks noChangeAspect="1"/>
            </p:cNvGraphicFramePr>
            <p:nvPr>
              <p:extLst/>
            </p:nvPr>
          </p:nvGraphicFramePr>
          <p:xfrm>
            <a:off x="3303032" y="4608216"/>
            <a:ext cx="595313" cy="506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90" name="Visio" r:id="rId3" imgW="479756" imgH="407751" progId="Visio.Drawing.11">
                    <p:embed/>
                  </p:oleObj>
                </mc:Choice>
                <mc:Fallback>
                  <p:oleObj name="Visio" r:id="rId3" imgW="479756" imgH="407751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3032" y="4608216"/>
                          <a:ext cx="595313" cy="5064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kt 5"/>
            <p:cNvGraphicFramePr>
              <a:graphicFrameLocks noChangeAspect="1"/>
            </p:cNvGraphicFramePr>
            <p:nvPr>
              <p:extLst/>
            </p:nvPr>
          </p:nvGraphicFramePr>
          <p:xfrm>
            <a:off x="5010398" y="4680224"/>
            <a:ext cx="595313" cy="506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91" name="Visio" r:id="rId5" imgW="479756" imgH="407751" progId="Visio.Drawing.11">
                    <p:embed/>
                  </p:oleObj>
                </mc:Choice>
                <mc:Fallback>
                  <p:oleObj name="Visio" r:id="rId5" imgW="479756" imgH="407751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10398" y="4680224"/>
                          <a:ext cx="595313" cy="5064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kt 6"/>
            <p:cNvGraphicFramePr>
              <a:graphicFrameLocks noChangeAspect="1"/>
            </p:cNvGraphicFramePr>
            <p:nvPr>
              <p:extLst/>
            </p:nvPr>
          </p:nvGraphicFramePr>
          <p:xfrm>
            <a:off x="4140118" y="3733800"/>
            <a:ext cx="595313" cy="506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92" name="Visio" r:id="rId6" imgW="479756" imgH="407751" progId="Visio.Drawing.11">
                    <p:embed/>
                  </p:oleObj>
                </mc:Choice>
                <mc:Fallback>
                  <p:oleObj name="Visio" r:id="rId6" imgW="479756" imgH="407751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40118" y="3733800"/>
                          <a:ext cx="595313" cy="5064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kt 7"/>
            <p:cNvGraphicFramePr>
              <a:graphicFrameLocks noChangeAspect="1"/>
            </p:cNvGraphicFramePr>
            <p:nvPr>
              <p:extLst/>
            </p:nvPr>
          </p:nvGraphicFramePr>
          <p:xfrm>
            <a:off x="5679296" y="3888136"/>
            <a:ext cx="595313" cy="506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93" name="Visio" r:id="rId7" imgW="479756" imgH="407751" progId="Visio.Drawing.11">
                    <p:embed/>
                  </p:oleObj>
                </mc:Choice>
                <mc:Fallback>
                  <p:oleObj name="Visio" r:id="rId7" imgW="479756" imgH="407751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79296" y="3888136"/>
                          <a:ext cx="595313" cy="5064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kt 8"/>
            <p:cNvGraphicFramePr>
              <a:graphicFrameLocks noChangeAspect="1"/>
            </p:cNvGraphicFramePr>
            <p:nvPr>
              <p:extLst/>
            </p:nvPr>
          </p:nvGraphicFramePr>
          <p:xfrm>
            <a:off x="2096167" y="4806558"/>
            <a:ext cx="624147" cy="8499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94" name="Visio" r:id="rId8" imgW="695592" imgH="947636" progId="Visio.Drawing.11">
                    <p:embed/>
                  </p:oleObj>
                </mc:Choice>
                <mc:Fallback>
                  <p:oleObj name="Visio" r:id="rId8" imgW="695592" imgH="947636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96167" y="4806558"/>
                          <a:ext cx="624147" cy="8499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kt 9"/>
            <p:cNvGraphicFramePr>
              <a:graphicFrameLocks noChangeAspect="1"/>
            </p:cNvGraphicFramePr>
            <p:nvPr>
              <p:extLst/>
            </p:nvPr>
          </p:nvGraphicFramePr>
          <p:xfrm>
            <a:off x="6826966" y="3733800"/>
            <a:ext cx="624147" cy="8499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95" name="Visio" r:id="rId10" imgW="695592" imgH="947636" progId="Visio.Drawing.11">
                    <p:embed/>
                  </p:oleObj>
                </mc:Choice>
                <mc:Fallback>
                  <p:oleObj name="Visio" r:id="rId10" imgW="695592" imgH="947636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26966" y="3733800"/>
                          <a:ext cx="624147" cy="8499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Inhaltsplatzhalter 10"/>
            <p:cNvGraphicFramePr>
              <a:graphicFrameLocks noChangeAspect="1"/>
            </p:cNvGraphicFramePr>
            <p:nvPr>
              <p:extLst/>
            </p:nvPr>
          </p:nvGraphicFramePr>
          <p:xfrm>
            <a:off x="6171710" y="4873586"/>
            <a:ext cx="695325" cy="947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96" name="Visio" r:id="rId11" imgW="695592" imgH="947636" progId="Visio.Drawing.11">
                    <p:embed/>
                  </p:oleObj>
                </mc:Choice>
                <mc:Fallback>
                  <p:oleObj name="Visio" r:id="rId11" imgW="695592" imgH="947636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71710" y="4873586"/>
                          <a:ext cx="695325" cy="9477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3" name="Gerader Verbinder 13"/>
            <p:cNvCxnSpPr/>
            <p:nvPr/>
          </p:nvCxnSpPr>
          <p:spPr bwMode="auto">
            <a:xfrm flipV="1">
              <a:off x="2720314" y="4861422"/>
              <a:ext cx="582718" cy="32521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Gerader Verbinder 14"/>
            <p:cNvCxnSpPr/>
            <p:nvPr/>
          </p:nvCxnSpPr>
          <p:spPr bwMode="auto">
            <a:xfrm flipV="1">
              <a:off x="3663072" y="4141342"/>
              <a:ext cx="576064" cy="53888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Gerader Verbinder 16"/>
            <p:cNvCxnSpPr/>
            <p:nvPr/>
          </p:nvCxnSpPr>
          <p:spPr bwMode="auto">
            <a:xfrm>
              <a:off x="3898345" y="4933430"/>
              <a:ext cx="1112053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Gerader Verbinder 18"/>
            <p:cNvCxnSpPr/>
            <p:nvPr/>
          </p:nvCxnSpPr>
          <p:spPr bwMode="auto">
            <a:xfrm>
              <a:off x="4669607" y="4158778"/>
              <a:ext cx="433625" cy="52144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Gerader Verbinder 21"/>
            <p:cNvCxnSpPr/>
            <p:nvPr/>
          </p:nvCxnSpPr>
          <p:spPr bwMode="auto">
            <a:xfrm flipV="1">
              <a:off x="5391264" y="4320184"/>
              <a:ext cx="415415" cy="43204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Gerader Verbinder 23"/>
            <p:cNvCxnSpPr>
              <a:stCxn id="9" idx="3"/>
              <a:endCxn id="11" idx="1"/>
            </p:cNvCxnSpPr>
            <p:nvPr/>
          </p:nvCxnSpPr>
          <p:spPr bwMode="auto">
            <a:xfrm>
              <a:off x="6274609" y="4141342"/>
              <a:ext cx="552357" cy="1743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Gerader Verbinder 25"/>
            <p:cNvCxnSpPr/>
            <p:nvPr/>
          </p:nvCxnSpPr>
          <p:spPr bwMode="auto">
            <a:xfrm>
              <a:off x="5598971" y="5114629"/>
              <a:ext cx="523480" cy="23381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20" name="Objekt 8"/>
            <p:cNvGraphicFramePr>
              <a:graphicFrameLocks noChangeAspect="1"/>
            </p:cNvGraphicFramePr>
            <p:nvPr>
              <p:extLst/>
            </p:nvPr>
          </p:nvGraphicFramePr>
          <p:xfrm>
            <a:off x="2329698" y="3659610"/>
            <a:ext cx="624147" cy="8499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97" name="Visio" r:id="rId12" imgW="695592" imgH="947636" progId="Visio.Drawing.11">
                    <p:embed/>
                  </p:oleObj>
                </mc:Choice>
                <mc:Fallback>
                  <p:oleObj name="Visio" r:id="rId12" imgW="695592" imgH="947636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29698" y="3659610"/>
                          <a:ext cx="624147" cy="8499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1" name="Gerader Verbinder 14"/>
            <p:cNvCxnSpPr>
              <a:stCxn id="20" idx="3"/>
              <a:endCxn id="8" idx="1"/>
            </p:cNvCxnSpPr>
            <p:nvPr/>
          </p:nvCxnSpPr>
          <p:spPr bwMode="auto">
            <a:xfrm flipV="1">
              <a:off x="2953845" y="3987006"/>
              <a:ext cx="1186273" cy="9758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2" name="Rectangle 24"/>
          <p:cNvSpPr/>
          <p:nvPr/>
        </p:nvSpPr>
        <p:spPr bwMode="auto">
          <a:xfrm>
            <a:off x="2726165" y="5118310"/>
            <a:ext cx="2871830" cy="58071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IEEE 802.1AS for precise</a:t>
            </a:r>
            <a:b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clock </a:t>
            </a:r>
            <a:r>
              <a:rPr lang="en-US" sz="1600" b="1" dirty="0" smtClean="0">
                <a:latin typeface="+mj-lt"/>
              </a:rPr>
              <a:t>s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ynchronization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23" name="Straight Arrow Connector 37"/>
          <p:cNvCxnSpPr>
            <a:stCxn id="22" idx="0"/>
          </p:cNvCxnSpPr>
          <p:nvPr/>
        </p:nvCxnSpPr>
        <p:spPr bwMode="auto">
          <a:xfrm flipV="1">
            <a:off x="4162080" y="4108739"/>
            <a:ext cx="1289925" cy="1009571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/>
          </a:ln>
        </p:spPr>
      </p:cxnSp>
      <p:sp>
        <p:nvSpPr>
          <p:cNvPr id="24" name="Rectangle 24"/>
          <p:cNvSpPr/>
          <p:nvPr/>
        </p:nvSpPr>
        <p:spPr bwMode="auto">
          <a:xfrm>
            <a:off x="5776575" y="4880789"/>
            <a:ext cx="2871830" cy="815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Real-time 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traffic scheduling</a:t>
            </a:r>
            <a:b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through time-triggered gates</a:t>
            </a:r>
            <a:b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(IEEE 802.1Qbv)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25" name="Straight Arrow Connector 35"/>
          <p:cNvCxnSpPr>
            <a:stCxn id="22" idx="0"/>
          </p:cNvCxnSpPr>
          <p:nvPr/>
        </p:nvCxnSpPr>
        <p:spPr bwMode="auto">
          <a:xfrm flipV="1">
            <a:off x="4162080" y="4650625"/>
            <a:ext cx="146925" cy="467685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/>
          </a:ln>
        </p:spPr>
      </p:cxnSp>
      <p:cxnSp>
        <p:nvCxnSpPr>
          <p:cNvPr id="26" name="Straight Arrow Connector 35"/>
          <p:cNvCxnSpPr>
            <a:stCxn id="24" idx="0"/>
          </p:cNvCxnSpPr>
          <p:nvPr/>
        </p:nvCxnSpPr>
        <p:spPr bwMode="auto">
          <a:xfrm flipH="1" flipV="1">
            <a:off x="5917510" y="4013817"/>
            <a:ext cx="1294980" cy="866972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/>
          </a:ln>
        </p:spPr>
      </p:cxnSp>
      <p:cxnSp>
        <p:nvCxnSpPr>
          <p:cNvPr id="27" name="Straight Arrow Connector 35"/>
          <p:cNvCxnSpPr>
            <a:stCxn id="24" idx="0"/>
            <a:endCxn id="7" idx="2"/>
          </p:cNvCxnSpPr>
          <p:nvPr/>
        </p:nvCxnSpPr>
        <p:spPr bwMode="auto">
          <a:xfrm flipV="1">
            <a:off x="7212490" y="4120523"/>
            <a:ext cx="169782" cy="760266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/>
          </a:ln>
        </p:spPr>
      </p:cxnSp>
      <p:sp>
        <p:nvSpPr>
          <p:cNvPr id="28" name="Rechteck 32"/>
          <p:cNvSpPr/>
          <p:nvPr/>
        </p:nvSpPr>
        <p:spPr bwMode="auto">
          <a:xfrm>
            <a:off x="5181725" y="1027514"/>
            <a:ext cx="3124200" cy="9090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Network Controller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Solves scheduling/routing  problem</a:t>
            </a:r>
          </a:p>
        </p:txBody>
      </p:sp>
      <p:cxnSp>
        <p:nvCxnSpPr>
          <p:cNvPr id="29" name="Gewinkelte Verbindung 43"/>
          <p:cNvCxnSpPr>
            <a:endCxn id="28" idx="1"/>
          </p:cNvCxnSpPr>
          <p:nvPr/>
        </p:nvCxnSpPr>
        <p:spPr bwMode="auto">
          <a:xfrm rot="5400000" flipH="1" flipV="1">
            <a:off x="4356034" y="1841999"/>
            <a:ext cx="1185647" cy="465735"/>
          </a:xfrm>
          <a:prstGeom prst="bentConnector2">
            <a:avLst/>
          </a:prstGeom>
          <a:noFill/>
          <a:ln w="19050">
            <a:solidFill>
              <a:schemeClr val="tx2"/>
            </a:solidFill>
            <a:round/>
            <a:headEnd/>
            <a:tailEnd type="triangle"/>
          </a:ln>
        </p:spPr>
      </p:cxnSp>
      <p:cxnSp>
        <p:nvCxnSpPr>
          <p:cNvPr id="30" name="Gerade Verbindung mit Pfeil 45"/>
          <p:cNvCxnSpPr>
            <a:stCxn id="28" idx="2"/>
            <a:endCxn id="8" idx="0"/>
          </p:cNvCxnSpPr>
          <p:nvPr/>
        </p:nvCxnSpPr>
        <p:spPr bwMode="auto">
          <a:xfrm flipH="1">
            <a:off x="6511992" y="1936570"/>
            <a:ext cx="231833" cy="731116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 type="triangle"/>
          </a:ln>
        </p:spPr>
      </p:cxnSp>
      <p:cxnSp>
        <p:nvCxnSpPr>
          <p:cNvPr id="31" name="Gerade Verbindung mit Pfeil 47"/>
          <p:cNvCxnSpPr>
            <a:stCxn id="28" idx="2"/>
          </p:cNvCxnSpPr>
          <p:nvPr/>
        </p:nvCxnSpPr>
        <p:spPr bwMode="auto">
          <a:xfrm>
            <a:off x="6743825" y="1936570"/>
            <a:ext cx="1009689" cy="885452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 type="triangle"/>
          </a:ln>
        </p:spPr>
      </p:cxnSp>
      <p:cxnSp>
        <p:nvCxnSpPr>
          <p:cNvPr id="32" name="Gerade Verbindung mit Pfeil 49"/>
          <p:cNvCxnSpPr>
            <a:stCxn id="28" idx="2"/>
          </p:cNvCxnSpPr>
          <p:nvPr/>
        </p:nvCxnSpPr>
        <p:spPr bwMode="auto">
          <a:xfrm>
            <a:off x="6743825" y="1936570"/>
            <a:ext cx="545285" cy="1605532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 type="triangle"/>
          </a:ln>
        </p:spPr>
      </p:cxnSp>
      <p:sp>
        <p:nvSpPr>
          <p:cNvPr id="33" name="Textfeld 53"/>
          <p:cNvSpPr txBox="1"/>
          <p:nvPr/>
        </p:nvSpPr>
        <p:spPr>
          <a:xfrm>
            <a:off x="8361366" y="1287587"/>
            <a:ext cx="2762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Global view onto</a:t>
            </a:r>
            <a:br>
              <a:rPr lang="en-US" dirty="0" smtClean="0"/>
            </a:br>
            <a:r>
              <a:rPr lang="en-US" dirty="0" smtClean="0"/>
              <a:t>network &amp; real-time flows</a:t>
            </a:r>
            <a:endParaRPr lang="en-US" dirty="0"/>
          </a:p>
        </p:txBody>
      </p:sp>
      <p:sp>
        <p:nvSpPr>
          <p:cNvPr id="34" name="Textfeld 54"/>
          <p:cNvSpPr txBox="1"/>
          <p:nvPr/>
        </p:nvSpPr>
        <p:spPr>
          <a:xfrm>
            <a:off x="2590800" y="1297687"/>
            <a:ext cx="2002471" cy="132343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Add/remove</a:t>
            </a:r>
            <a:br>
              <a:rPr lang="en-US" sz="1600" dirty="0" smtClean="0"/>
            </a:br>
            <a:r>
              <a:rPr lang="en-US" sz="1600" dirty="0" smtClean="0"/>
              <a:t>time-triggered </a:t>
            </a:r>
            <a:br>
              <a:rPr lang="en-US" sz="1600" dirty="0" smtClean="0"/>
            </a:br>
            <a:r>
              <a:rPr lang="en-US" sz="1600" dirty="0" smtClean="0"/>
              <a:t>real-time flows</a:t>
            </a:r>
          </a:p>
          <a:p>
            <a:pPr algn="r"/>
            <a:r>
              <a:rPr lang="en-US" sz="1600" dirty="0" smtClean="0"/>
              <a:t>(</a:t>
            </a:r>
            <a:r>
              <a:rPr lang="en-US" sz="1600" dirty="0" err="1" smtClean="0"/>
              <a:t>src</a:t>
            </a:r>
            <a:r>
              <a:rPr lang="en-US" sz="1600" dirty="0" smtClean="0"/>
              <a:t>, </a:t>
            </a:r>
            <a:r>
              <a:rPr lang="en-US" sz="1600" dirty="0" err="1" smtClean="0"/>
              <a:t>dst</a:t>
            </a:r>
            <a:r>
              <a:rPr lang="en-US" sz="1600" dirty="0" smtClean="0"/>
              <a:t>, cycle time,</a:t>
            </a:r>
            <a:br>
              <a:rPr lang="en-US" sz="1600" dirty="0" smtClean="0"/>
            </a:br>
            <a:r>
              <a:rPr lang="en-US" sz="1600" dirty="0" smtClean="0"/>
              <a:t>packet size)</a:t>
            </a:r>
            <a:endParaRPr lang="en-US" sz="1600" dirty="0"/>
          </a:p>
        </p:txBody>
      </p:sp>
      <p:cxnSp>
        <p:nvCxnSpPr>
          <p:cNvPr id="36" name="Gerade Verbindung mit Pfeil 57"/>
          <p:cNvCxnSpPr/>
          <p:nvPr/>
        </p:nvCxnSpPr>
        <p:spPr bwMode="auto">
          <a:xfrm flipV="1">
            <a:off x="5085891" y="3009418"/>
            <a:ext cx="1073721" cy="83246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/>
          </a:ln>
        </p:spPr>
      </p:cxnSp>
      <p:cxnSp>
        <p:nvCxnSpPr>
          <p:cNvPr id="37" name="Gerade Verbindung mit Pfeil 58"/>
          <p:cNvCxnSpPr/>
          <p:nvPr/>
        </p:nvCxnSpPr>
        <p:spPr bwMode="auto">
          <a:xfrm>
            <a:off x="6720238" y="3226125"/>
            <a:ext cx="326820" cy="40236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/>
          </a:ln>
        </p:spPr>
      </p:cxnSp>
      <p:cxnSp>
        <p:nvCxnSpPr>
          <p:cNvPr id="38" name="Gerade Verbindung mit Pfeil 51"/>
          <p:cNvCxnSpPr>
            <a:stCxn id="28" idx="2"/>
          </p:cNvCxnSpPr>
          <p:nvPr/>
        </p:nvCxnSpPr>
        <p:spPr bwMode="auto">
          <a:xfrm flipH="1">
            <a:off x="5606301" y="1936570"/>
            <a:ext cx="1137524" cy="1581073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 type="triangle"/>
          </a:ln>
        </p:spPr>
      </p:cxnSp>
      <p:cxnSp>
        <p:nvCxnSpPr>
          <p:cNvPr id="39" name="Gerade Verbindung mit Pfeil 62"/>
          <p:cNvCxnSpPr/>
          <p:nvPr/>
        </p:nvCxnSpPr>
        <p:spPr bwMode="auto">
          <a:xfrm>
            <a:off x="7637077" y="4160709"/>
            <a:ext cx="443932" cy="20294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/>
          </a:ln>
        </p:spPr>
      </p:cxnSp>
      <p:cxnSp>
        <p:nvCxnSpPr>
          <p:cNvPr id="42" name="Gerade Verbindung mit Pfeil 41"/>
          <p:cNvCxnSpPr>
            <a:stCxn id="28" idx="2"/>
          </p:cNvCxnSpPr>
          <p:nvPr/>
        </p:nvCxnSpPr>
        <p:spPr bwMode="auto">
          <a:xfrm flipH="1">
            <a:off x="5005225" y="1936570"/>
            <a:ext cx="1738600" cy="684556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 type="triangle"/>
          </a:ln>
        </p:spPr>
      </p:cxnSp>
      <p:sp>
        <p:nvSpPr>
          <p:cNvPr id="43" name="Textfeld 52"/>
          <p:cNvSpPr txBox="1"/>
          <p:nvPr/>
        </p:nvSpPr>
        <p:spPr>
          <a:xfrm>
            <a:off x="7045290" y="2178939"/>
            <a:ext cx="29290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Schedule and route </a:t>
            </a:r>
            <a:r>
              <a:rPr lang="en-US" dirty="0" err="1" smtClean="0"/>
              <a:t>config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8" name="Rectangle 24"/>
          <p:cNvSpPr/>
          <p:nvPr/>
        </p:nvSpPr>
        <p:spPr bwMode="auto">
          <a:xfrm>
            <a:off x="1295400" y="3255805"/>
            <a:ext cx="2233613" cy="102618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Explicit forwarding path control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+mj-lt"/>
              </a:rPr>
              <a:t>(IEEE 802.1Qca or </a:t>
            </a:r>
            <a:r>
              <a:rPr lang="en-US" sz="1600" dirty="0" err="1" smtClean="0">
                <a:latin typeface="+mj-lt"/>
              </a:rPr>
              <a:t>OpenFlow</a:t>
            </a:r>
            <a:r>
              <a:rPr lang="en-US" sz="1600" dirty="0" smtClean="0">
                <a:latin typeface="+mj-lt"/>
              </a:rPr>
              <a:t>)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49" name="Straight Arrow Connector 35"/>
          <p:cNvCxnSpPr>
            <a:stCxn id="48" idx="3"/>
          </p:cNvCxnSpPr>
          <p:nvPr/>
        </p:nvCxnSpPr>
        <p:spPr bwMode="auto">
          <a:xfrm flipV="1">
            <a:off x="3529013" y="3698220"/>
            <a:ext cx="1848237" cy="70678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/>
          </a:ln>
        </p:spPr>
      </p:cxnSp>
      <p:cxnSp>
        <p:nvCxnSpPr>
          <p:cNvPr id="52" name="Straight Arrow Connector 35"/>
          <p:cNvCxnSpPr>
            <a:stCxn id="48" idx="3"/>
          </p:cNvCxnSpPr>
          <p:nvPr/>
        </p:nvCxnSpPr>
        <p:spPr bwMode="auto">
          <a:xfrm flipV="1">
            <a:off x="3529013" y="3042934"/>
            <a:ext cx="2784341" cy="725964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/>
          </a:ln>
        </p:spPr>
      </p:cxnSp>
    </p:spTree>
    <p:extLst>
      <p:ext uri="{BB962C8B-B14F-4D97-AF65-F5344CB8AC3E}">
        <p14:creationId xmlns:p14="http://schemas.microsoft.com/office/powerpoint/2010/main" val="131976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No-wait Job-shop Scheduling Problem in Operations Research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686" y="914400"/>
            <a:ext cx="10711543" cy="4441371"/>
          </a:xfrm>
        </p:spPr>
        <p:txBody>
          <a:bodyPr/>
          <a:lstStyle/>
          <a:p>
            <a:r>
              <a:rPr lang="en-GB" dirty="0" smtClean="0"/>
              <a:t>Well-known problem in </a:t>
            </a:r>
            <a:r>
              <a:rPr lang="en-GB" dirty="0" smtClean="0">
                <a:solidFill>
                  <a:schemeClr val="tx2"/>
                </a:solidFill>
              </a:rPr>
              <a:t>operations research </a:t>
            </a:r>
            <a:r>
              <a:rPr lang="en-GB" dirty="0" smtClean="0"/>
              <a:t>– </a:t>
            </a:r>
            <a:r>
              <a:rPr lang="en-GB" dirty="0" smtClean="0">
                <a:solidFill>
                  <a:schemeClr val="tx2"/>
                </a:solidFill>
              </a:rPr>
              <a:t>NP-hard</a:t>
            </a:r>
          </a:p>
          <a:p>
            <a:r>
              <a:rPr lang="en-GB" dirty="0" smtClean="0"/>
              <a:t>Scheduling </a:t>
            </a:r>
            <a:r>
              <a:rPr lang="en-GB" dirty="0" smtClean="0">
                <a:solidFill>
                  <a:schemeClr val="tx2"/>
                </a:solidFill>
              </a:rPr>
              <a:t>set of jobs </a:t>
            </a:r>
            <a:r>
              <a:rPr lang="en-GB" dirty="0" smtClean="0"/>
              <a:t>(sequence of operations) on a </a:t>
            </a:r>
            <a:r>
              <a:rPr lang="en-GB" dirty="0" smtClean="0">
                <a:solidFill>
                  <a:schemeClr val="tx2"/>
                </a:solidFill>
              </a:rPr>
              <a:t>set of machines </a:t>
            </a:r>
            <a:r>
              <a:rPr lang="en-GB" dirty="0" smtClean="0"/>
              <a:t>in </a:t>
            </a:r>
            <a:r>
              <a:rPr lang="en-GB" dirty="0" err="1" smtClean="0"/>
              <a:t>shopfloor</a:t>
            </a:r>
            <a:endParaRPr lang="en-GB" dirty="0" smtClean="0"/>
          </a:p>
          <a:p>
            <a:pPr lvl="1"/>
            <a:r>
              <a:rPr lang="en-GB" dirty="0" smtClean="0"/>
              <a:t>Compute schedules of </a:t>
            </a:r>
            <a:r>
              <a:rPr lang="en-GB" dirty="0" smtClean="0">
                <a:solidFill>
                  <a:schemeClr val="tx2"/>
                </a:solidFill>
              </a:rPr>
              <a:t>minimal length </a:t>
            </a:r>
            <a:r>
              <a:rPr lang="en-GB" dirty="0" smtClean="0"/>
              <a:t>(</a:t>
            </a:r>
            <a:r>
              <a:rPr lang="en-GB" dirty="0" err="1" smtClean="0"/>
              <a:t>makespan</a:t>
            </a:r>
            <a:r>
              <a:rPr lang="en-GB" dirty="0" smtClean="0"/>
              <a:t>)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Example</a:t>
            </a:r>
            <a:r>
              <a:rPr lang="en-GB" dirty="0" smtClean="0"/>
              <a:t>: 2 machines (M</a:t>
            </a:r>
            <a:r>
              <a:rPr lang="en-GB" baseline="-25000" dirty="0" smtClean="0"/>
              <a:t>1</a:t>
            </a:r>
            <a:r>
              <a:rPr lang="en-GB" dirty="0" smtClean="0"/>
              <a:t>, M</a:t>
            </a:r>
            <a:r>
              <a:rPr lang="en-GB" baseline="-25000" dirty="0" smtClean="0"/>
              <a:t>2</a:t>
            </a:r>
            <a:r>
              <a:rPr lang="en-GB" dirty="0" smtClean="0"/>
              <a:t>) executing 3 jobs (J</a:t>
            </a:r>
            <a:r>
              <a:rPr lang="en-GB" baseline="-25000" dirty="0" smtClean="0"/>
              <a:t>1</a:t>
            </a:r>
            <a:r>
              <a:rPr lang="en-GB" dirty="0" smtClean="0"/>
              <a:t>, J</a:t>
            </a:r>
            <a:r>
              <a:rPr lang="en-GB" baseline="-25000" dirty="0" smtClean="0"/>
              <a:t>2</a:t>
            </a:r>
            <a:r>
              <a:rPr lang="en-GB" dirty="0" smtClean="0"/>
              <a:t>, J</a:t>
            </a:r>
            <a:r>
              <a:rPr lang="en-GB" baseline="-25000" dirty="0" smtClean="0"/>
              <a:t>3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Job J</a:t>
            </a:r>
            <a:r>
              <a:rPr lang="en-GB" baseline="-25000" dirty="0" smtClean="0"/>
              <a:t>1</a:t>
            </a:r>
            <a:r>
              <a:rPr lang="en-GB" dirty="0" smtClean="0"/>
              <a:t>: M</a:t>
            </a:r>
            <a:r>
              <a:rPr lang="en-GB" baseline="-25000" dirty="0" smtClean="0"/>
              <a:t>1 </a:t>
            </a:r>
            <a:r>
              <a:rPr lang="en-GB" dirty="0" smtClean="0"/>
              <a:t>(2 time units)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Job </a:t>
            </a:r>
            <a:r>
              <a:rPr lang="en-GB" dirty="0" smtClean="0"/>
              <a:t>J</a:t>
            </a:r>
            <a:r>
              <a:rPr lang="en-GB" baseline="-25000" dirty="0" smtClean="0"/>
              <a:t>2</a:t>
            </a:r>
            <a:r>
              <a:rPr lang="en-GB" dirty="0" smtClean="0"/>
              <a:t>: M</a:t>
            </a:r>
            <a:r>
              <a:rPr lang="en-GB" baseline="-25000" dirty="0" smtClean="0"/>
              <a:t>2 </a:t>
            </a:r>
            <a:r>
              <a:rPr lang="en-GB" dirty="0"/>
              <a:t>(2 time units</a:t>
            </a:r>
            <a:r>
              <a:rPr lang="en-GB" dirty="0" smtClean="0"/>
              <a:t>), M</a:t>
            </a:r>
            <a:r>
              <a:rPr lang="en-GB" baseline="-25000" dirty="0" smtClean="0"/>
              <a:t>1 </a:t>
            </a:r>
            <a:r>
              <a:rPr lang="en-GB" dirty="0" smtClean="0"/>
              <a:t>(1 time unit)</a:t>
            </a:r>
            <a:br>
              <a:rPr lang="en-GB" dirty="0" smtClean="0"/>
            </a:br>
            <a:r>
              <a:rPr lang="en-GB" dirty="0" smtClean="0"/>
              <a:t>Job J</a:t>
            </a:r>
            <a:r>
              <a:rPr lang="en-GB" baseline="-25000" dirty="0" smtClean="0"/>
              <a:t>3</a:t>
            </a:r>
            <a:r>
              <a:rPr lang="en-GB" dirty="0" smtClean="0"/>
              <a:t>: M</a:t>
            </a:r>
            <a:r>
              <a:rPr lang="en-GB" baseline="-25000" dirty="0" smtClean="0"/>
              <a:t>1 </a:t>
            </a:r>
            <a:r>
              <a:rPr lang="en-GB" dirty="0" smtClean="0"/>
              <a:t>(3 time units), M</a:t>
            </a:r>
            <a:r>
              <a:rPr lang="en-GB" baseline="-25000" dirty="0" smtClean="0"/>
              <a:t>2 </a:t>
            </a:r>
            <a:r>
              <a:rPr lang="en-GB" dirty="0" smtClean="0"/>
              <a:t>(1 time unit)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862384-2FDA-447A-9A2A-85DF5FE19A94}" type="slidenum">
              <a:rPr lang="en-US" smtClean="0">
                <a:solidFill>
                  <a:srgbClr val="0066CC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0066CC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752600" y="5232679"/>
            <a:ext cx="898974" cy="40612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</a:t>
            </a:r>
            <a:r>
              <a:rPr kumimoji="0" lang="en-GB" sz="200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752599" y="4675713"/>
            <a:ext cx="898975" cy="40612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</a:t>
            </a:r>
            <a:r>
              <a:rPr kumimoji="0" lang="en-GB" sz="200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2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651574" y="4089321"/>
            <a:ext cx="1381257" cy="41402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</a:t>
            </a:r>
            <a:r>
              <a:rPr kumimoji="0" lang="en-GB" sz="200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1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032831" y="4089322"/>
            <a:ext cx="497747" cy="41402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</a:t>
            </a:r>
            <a:r>
              <a:rPr kumimoji="0" lang="en-GB" sz="200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44526" y="5232679"/>
            <a:ext cx="492090" cy="393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J</a:t>
            </a:r>
            <a:r>
              <a:rPr lang="en-GB" baseline="-25000" dirty="0" smtClean="0"/>
              <a:t>1</a:t>
            </a:r>
            <a:endParaRPr lang="en-GB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1344526" y="4676547"/>
            <a:ext cx="492090" cy="393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J</a:t>
            </a:r>
            <a:r>
              <a:rPr lang="en-GB" baseline="-25000" dirty="0" smtClean="0"/>
              <a:t>2</a:t>
            </a:r>
            <a:endParaRPr lang="en-GB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1332523" y="4095540"/>
            <a:ext cx="492090" cy="393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J</a:t>
            </a:r>
            <a:r>
              <a:rPr lang="en-GB" baseline="-25000" dirty="0" smtClean="0"/>
              <a:t>3</a:t>
            </a:r>
            <a:endParaRPr lang="en-GB" baseline="-25000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1752599" y="5806495"/>
            <a:ext cx="2777979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3" name="TextBox 12"/>
          <p:cNvSpPr txBox="1"/>
          <p:nvPr/>
        </p:nvSpPr>
        <p:spPr>
          <a:xfrm>
            <a:off x="2238073" y="5651237"/>
            <a:ext cx="1807029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0" bIns="0" rtlCol="0">
            <a:spAutoFit/>
          </a:bodyPr>
          <a:lstStyle/>
          <a:p>
            <a:pPr algn="ctr"/>
            <a:r>
              <a:rPr lang="en-GB" dirty="0" err="1"/>
              <a:t>m</a:t>
            </a:r>
            <a:r>
              <a:rPr lang="en-GB" dirty="0" err="1" smtClean="0"/>
              <a:t>akespan</a:t>
            </a:r>
            <a:r>
              <a:rPr lang="en-GB" dirty="0" smtClean="0"/>
              <a:t> = 6</a:t>
            </a:r>
            <a:endParaRPr lang="en-GB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1752600" y="3933092"/>
            <a:ext cx="0" cy="170570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/>
          </a:ln>
        </p:spPr>
      </p:cxnSp>
      <p:sp>
        <p:nvSpPr>
          <p:cNvPr id="15" name="Rectangle 35"/>
          <p:cNvSpPr/>
          <p:nvPr/>
        </p:nvSpPr>
        <p:spPr bwMode="auto">
          <a:xfrm>
            <a:off x="4032831" y="4671044"/>
            <a:ext cx="497747" cy="41079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</a:t>
            </a:r>
            <a:r>
              <a:rPr kumimoji="0" lang="en-GB" sz="200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1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1752600" y="5638800"/>
            <a:ext cx="2856524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/>
          </a:ln>
        </p:spPr>
      </p:cxnSp>
      <p:sp>
        <p:nvSpPr>
          <p:cNvPr id="17" name="Right Arrow 16"/>
          <p:cNvSpPr/>
          <p:nvPr/>
        </p:nvSpPr>
        <p:spPr bwMode="auto">
          <a:xfrm>
            <a:off x="4936772" y="4600708"/>
            <a:ext cx="2127416" cy="545362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46330" y="5146070"/>
            <a:ext cx="2316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tx2"/>
                </a:solidFill>
              </a:rPr>
              <a:t>No-wait constraints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53244" y="5261987"/>
            <a:ext cx="492090" cy="393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J</a:t>
            </a:r>
            <a:r>
              <a:rPr lang="en-GB" baseline="-25000" dirty="0" smtClean="0"/>
              <a:t>1</a:t>
            </a:r>
            <a:endParaRPr lang="en-GB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7353244" y="4705855"/>
            <a:ext cx="492090" cy="393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J</a:t>
            </a:r>
            <a:r>
              <a:rPr lang="en-GB" baseline="-25000" dirty="0" smtClean="0"/>
              <a:t>2</a:t>
            </a:r>
            <a:endParaRPr lang="en-GB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7341241" y="4124848"/>
            <a:ext cx="492090" cy="393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J</a:t>
            </a:r>
            <a:r>
              <a:rPr lang="en-GB" baseline="-25000" dirty="0" smtClean="0"/>
              <a:t>3</a:t>
            </a:r>
            <a:endParaRPr lang="en-GB" baseline="-25000" dirty="0"/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7761318" y="5830556"/>
            <a:ext cx="3241521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23" name="TextBox 22"/>
          <p:cNvSpPr txBox="1"/>
          <p:nvPr/>
        </p:nvSpPr>
        <p:spPr>
          <a:xfrm>
            <a:off x="8658412" y="5674660"/>
            <a:ext cx="1807029" cy="276999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GB" dirty="0" err="1" smtClean="0"/>
              <a:t>makespan</a:t>
            </a:r>
            <a:r>
              <a:rPr lang="en-GB" dirty="0" smtClean="0"/>
              <a:t> = 7</a:t>
            </a:r>
            <a:endParaRPr lang="en-GB" dirty="0"/>
          </a:p>
        </p:txBody>
      </p:sp>
      <p:sp>
        <p:nvSpPr>
          <p:cNvPr id="24" name="Rectangle 32"/>
          <p:cNvSpPr/>
          <p:nvPr/>
        </p:nvSpPr>
        <p:spPr bwMode="auto">
          <a:xfrm>
            <a:off x="7759437" y="4668543"/>
            <a:ext cx="898975" cy="40612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</a:t>
            </a:r>
            <a:r>
              <a:rPr kumimoji="0" lang="en-GB" sz="200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2</a:t>
            </a:r>
          </a:p>
        </p:txBody>
      </p:sp>
      <p:sp>
        <p:nvSpPr>
          <p:cNvPr id="25" name="Rectangle 35"/>
          <p:cNvSpPr/>
          <p:nvPr/>
        </p:nvSpPr>
        <p:spPr bwMode="auto">
          <a:xfrm>
            <a:off x="8655061" y="4668543"/>
            <a:ext cx="497747" cy="41267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</a:t>
            </a:r>
            <a:r>
              <a:rPr kumimoji="0" lang="en-GB" sz="200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1</a:t>
            </a:r>
          </a:p>
        </p:txBody>
      </p:sp>
      <p:sp>
        <p:nvSpPr>
          <p:cNvPr id="26" name="Rectangle 31"/>
          <p:cNvSpPr/>
          <p:nvPr/>
        </p:nvSpPr>
        <p:spPr bwMode="auto">
          <a:xfrm>
            <a:off x="7753651" y="5245727"/>
            <a:ext cx="898974" cy="40612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</a:t>
            </a:r>
            <a:r>
              <a:rPr kumimoji="0" lang="en-GB" sz="200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1</a:t>
            </a:r>
          </a:p>
        </p:txBody>
      </p:sp>
      <p:sp>
        <p:nvSpPr>
          <p:cNvPr id="27" name="Rectangle 33"/>
          <p:cNvSpPr/>
          <p:nvPr/>
        </p:nvSpPr>
        <p:spPr bwMode="auto">
          <a:xfrm>
            <a:off x="9165710" y="4079160"/>
            <a:ext cx="1381257" cy="39990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</a:t>
            </a:r>
            <a:r>
              <a:rPr kumimoji="0" lang="en-GB" sz="200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1</a:t>
            </a:r>
          </a:p>
        </p:txBody>
      </p:sp>
      <p:sp>
        <p:nvSpPr>
          <p:cNvPr id="28" name="Rectangle 35"/>
          <p:cNvSpPr/>
          <p:nvPr/>
        </p:nvSpPr>
        <p:spPr bwMode="auto">
          <a:xfrm>
            <a:off x="10546967" y="4079160"/>
            <a:ext cx="497747" cy="39990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</a:t>
            </a:r>
            <a:r>
              <a:rPr kumimoji="0" lang="en-GB" sz="200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2</a:t>
            </a:r>
          </a:p>
        </p:txBody>
      </p:sp>
      <p:cxnSp>
        <p:nvCxnSpPr>
          <p:cNvPr id="29" name="Straight Arrow Connector 28"/>
          <p:cNvCxnSpPr/>
          <p:nvPr/>
        </p:nvCxnSpPr>
        <p:spPr bwMode="auto">
          <a:xfrm flipV="1">
            <a:off x="7761318" y="3962400"/>
            <a:ext cx="0" cy="170570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/>
          </a:ln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7761318" y="5668108"/>
            <a:ext cx="3389923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/>
          </a:ln>
        </p:spPr>
      </p:cxnSp>
    </p:spTree>
    <p:extLst>
      <p:ext uri="{BB962C8B-B14F-4D97-AF65-F5344CB8AC3E}">
        <p14:creationId xmlns:p14="http://schemas.microsoft.com/office/powerpoint/2010/main" val="362616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s-layout-light_universitaet_makros">
  <a:themeElements>
    <a:clrScheme name="">
      <a:dk1>
        <a:srgbClr val="000000"/>
      </a:dk1>
      <a:lt1>
        <a:srgbClr val="FFFFFF"/>
      </a:lt1>
      <a:dk2>
        <a:srgbClr val="0066CC"/>
      </a:dk2>
      <a:lt2>
        <a:srgbClr val="868686"/>
      </a:lt2>
      <a:accent1>
        <a:srgbClr val="FFFF99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FFCA"/>
      </a:accent5>
      <a:accent6>
        <a:srgbClr val="E70000"/>
      </a:accent6>
      <a:hlink>
        <a:srgbClr val="0066CC"/>
      </a:hlink>
      <a:folHlink>
        <a:srgbClr val="1CB63D"/>
      </a:folHlink>
    </a:clrScheme>
    <a:fontScheme name="vs-layout-light_universitaet_makr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noFill/>
        <a:ln w="19050">
          <a:solidFill>
            <a:srgbClr val="FF0000"/>
          </a:solidFill>
          <a:round/>
          <a:headEnd/>
          <a:tailEnd/>
        </a:ln>
      </a:spPr>
      <a:bodyPr/>
      <a:lstStyle/>
    </a:lnDef>
  </a:objectDefaults>
  <a:extraClrSchemeLst>
    <a:extraClrScheme>
      <a:clrScheme name="vs-layout-light_universitaet_makros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vs-layout-light_universitaet_makros">
  <a:themeElements>
    <a:clrScheme name="">
      <a:dk1>
        <a:srgbClr val="000000"/>
      </a:dk1>
      <a:lt1>
        <a:srgbClr val="FFFFFF"/>
      </a:lt1>
      <a:dk2>
        <a:srgbClr val="0066CC"/>
      </a:dk2>
      <a:lt2>
        <a:srgbClr val="868686"/>
      </a:lt2>
      <a:accent1>
        <a:srgbClr val="FFFF99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FFCA"/>
      </a:accent5>
      <a:accent6>
        <a:srgbClr val="E70000"/>
      </a:accent6>
      <a:hlink>
        <a:srgbClr val="0066CC"/>
      </a:hlink>
      <a:folHlink>
        <a:srgbClr val="1CB63D"/>
      </a:folHlink>
    </a:clrScheme>
    <a:fontScheme name="vs-layout-light_universitaet_makr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noFill/>
        <a:ln w="19050">
          <a:solidFill>
            <a:srgbClr val="FF0000"/>
          </a:solidFill>
          <a:round/>
          <a:headEnd/>
          <a:tailEnd/>
        </a:ln>
      </a:spPr>
      <a:bodyPr/>
      <a:lstStyle/>
    </a:lnDef>
  </a:objectDefaults>
  <a:extraClrSchemeLst>
    <a:extraClrScheme>
      <a:clrScheme name="vs-layout-light_universitaet_makros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1113</Words>
  <Application>Microsoft Office PowerPoint</Application>
  <PresentationFormat>Widescreen</PresentationFormat>
  <Paragraphs>329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Calibri</vt:lpstr>
      <vt:lpstr>Cambria Math</vt:lpstr>
      <vt:lpstr>Courier New</vt:lpstr>
      <vt:lpstr>Tahoma</vt:lpstr>
      <vt:lpstr>Times New Roman</vt:lpstr>
      <vt:lpstr>Wingdings</vt:lpstr>
      <vt:lpstr>vs-layout-light_universitaet_makros</vt:lpstr>
      <vt:lpstr>1_vs-layout-light_universitaet_makros</vt:lpstr>
      <vt:lpstr>Photo Editor Photo</vt:lpstr>
      <vt:lpstr>Visio</vt:lpstr>
      <vt:lpstr>Routing Algorithms for IEEE802.1Qbv Networks  15th International Workshop on Real-Time Networks</vt:lpstr>
      <vt:lpstr>Communication in Networked Control Systems (NCS)</vt:lpstr>
      <vt:lpstr>Transition to IEEE 802.3 (Ethernet) Networks </vt:lpstr>
      <vt:lpstr>IEEE 802.1Qbv – Enhancements for scheduled traffic</vt:lpstr>
      <vt:lpstr>Routing &amp; Scheduling Problem in IEEE 802.1Qbv networks</vt:lpstr>
      <vt:lpstr>State-Of-The-Art Scheduling Approaches</vt:lpstr>
      <vt:lpstr>Contributions in this paper</vt:lpstr>
      <vt:lpstr>System Model</vt:lpstr>
      <vt:lpstr>No-wait Job-shop Scheduling Problem in Operations Research</vt:lpstr>
      <vt:lpstr>NW-JSSP in IEEE 802.1Qbv Networks</vt:lpstr>
      <vt:lpstr>Problem Statement – Routing of Time-triggered Flows</vt:lpstr>
      <vt:lpstr>Problem Statement – Routing of Time-triggered Flows</vt:lpstr>
      <vt:lpstr>Relation between Flowspan &amp; MSTL</vt:lpstr>
      <vt:lpstr>Algorithm 1: MSTL-Based Routing – Terminologies &amp; Objective</vt:lpstr>
      <vt:lpstr>MSTL-Based Routing – Constraints </vt:lpstr>
      <vt:lpstr>Algorithm 2: MSTL-Based + Hops based Routing</vt:lpstr>
      <vt:lpstr>Evaluation Setup</vt:lpstr>
      <vt:lpstr>Evaluations</vt:lpstr>
      <vt:lpstr>Evaluations</vt:lpstr>
      <vt:lpstr>Related Work</vt:lpstr>
      <vt:lpstr>Conclusion &amp; Future Work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nayaknh</dc:creator>
  <cp:lastModifiedBy>nayaknh</cp:lastModifiedBy>
  <cp:revision>893</cp:revision>
  <dcterms:created xsi:type="dcterms:W3CDTF">2006-08-16T00:00:00Z</dcterms:created>
  <dcterms:modified xsi:type="dcterms:W3CDTF">2017-06-26T20:53:56Z</dcterms:modified>
</cp:coreProperties>
</file>