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8"/>
  </p:notesMasterIdLst>
  <p:sldIdLst>
    <p:sldId id="256" r:id="rId2"/>
    <p:sldId id="278" r:id="rId3"/>
    <p:sldId id="302" r:id="rId4"/>
    <p:sldId id="268" r:id="rId5"/>
    <p:sldId id="272" r:id="rId6"/>
    <p:sldId id="281" r:id="rId7"/>
    <p:sldId id="299" r:id="rId8"/>
    <p:sldId id="304" r:id="rId9"/>
    <p:sldId id="301" r:id="rId10"/>
    <p:sldId id="257" r:id="rId11"/>
    <p:sldId id="310" r:id="rId12"/>
    <p:sldId id="305" r:id="rId13"/>
    <p:sldId id="306" r:id="rId14"/>
    <p:sldId id="284" r:id="rId15"/>
    <p:sldId id="307" r:id="rId16"/>
    <p:sldId id="285" r:id="rId17"/>
    <p:sldId id="286" r:id="rId18"/>
    <p:sldId id="291" r:id="rId19"/>
    <p:sldId id="292" r:id="rId20"/>
    <p:sldId id="293" r:id="rId21"/>
    <p:sldId id="294" r:id="rId22"/>
    <p:sldId id="295" r:id="rId23"/>
    <p:sldId id="311" r:id="rId24"/>
    <p:sldId id="312" r:id="rId25"/>
    <p:sldId id="296" r:id="rId26"/>
    <p:sldId id="29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7E06"/>
    <a:srgbClr val="E79C07"/>
    <a:srgbClr val="FAC150"/>
    <a:srgbClr val="F0C95A"/>
    <a:srgbClr val="D5BA19"/>
    <a:srgbClr val="A69F12"/>
    <a:srgbClr val="002A7E"/>
    <a:srgbClr val="C1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434" autoAdjust="0"/>
  </p:normalViewPr>
  <p:slideViewPr>
    <p:cSldViewPr snapToGrid="0">
      <p:cViewPr varScale="1">
        <p:scale>
          <a:sx n="74" d="100"/>
          <a:sy n="74"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C13F8-D9F9-4293-A429-7A7DC40EA6AB}" type="datetimeFigureOut">
              <a:rPr lang="en-US" smtClean="0"/>
              <a:t>6/27/2017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BE7EB-1733-4536-B665-8D54C9B74C07}" type="slidenum">
              <a:rPr lang="en-US" smtClean="0"/>
              <a:t>‹#›</a:t>
            </a:fld>
            <a:endParaRPr lang="en-US"/>
          </a:p>
        </p:txBody>
      </p:sp>
    </p:spTree>
    <p:extLst>
      <p:ext uri="{BB962C8B-B14F-4D97-AF65-F5344CB8AC3E}">
        <p14:creationId xmlns:p14="http://schemas.microsoft.com/office/powerpoint/2010/main" val="59534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1</a:t>
            </a:fld>
            <a:endParaRPr lang="en-US"/>
          </a:p>
        </p:txBody>
      </p:sp>
    </p:spTree>
    <p:extLst>
      <p:ext uri="{BB962C8B-B14F-4D97-AF65-F5344CB8AC3E}">
        <p14:creationId xmlns:p14="http://schemas.microsoft.com/office/powerpoint/2010/main" val="354139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diagram shows</a:t>
            </a:r>
            <a:r>
              <a:rPr lang="en-GB" baseline="0" dirty="0" smtClean="0"/>
              <a:t> difference between current network </a:t>
            </a:r>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11</a:t>
            </a:fld>
            <a:endParaRPr lang="en-US"/>
          </a:p>
        </p:txBody>
      </p:sp>
    </p:spTree>
    <p:extLst>
      <p:ext uri="{BB962C8B-B14F-4D97-AF65-F5344CB8AC3E}">
        <p14:creationId xmlns:p14="http://schemas.microsoft.com/office/powerpoint/2010/main" val="191329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b="1" dirty="0" smtClean="0"/>
              <a:t>Data Plane</a:t>
            </a:r>
            <a:r>
              <a:rPr lang="en-US" dirty="0" smtClean="0"/>
              <a:t>: processing and delivery of packets</a:t>
            </a:r>
          </a:p>
          <a:p>
            <a:pPr lvl="1"/>
            <a:r>
              <a:rPr lang="en-US" sz="2800" dirty="0" smtClean="0"/>
              <a:t>Based on state in routers and endpoints</a:t>
            </a:r>
          </a:p>
          <a:p>
            <a:pPr lvl="1"/>
            <a:r>
              <a:rPr lang="en-US" sz="2800" dirty="0" smtClean="0"/>
              <a:t>E.g., IP, TCP, Ethernet, etc.</a:t>
            </a:r>
          </a:p>
          <a:p>
            <a:pPr lvl="1"/>
            <a:endParaRPr lang="en-US" sz="2800" dirty="0" smtClean="0"/>
          </a:p>
          <a:p>
            <a:pPr marL="342900" indent="-342900">
              <a:buFont typeface="Arial"/>
              <a:buChar char="•"/>
            </a:pPr>
            <a:r>
              <a:rPr lang="en-US" b="1" dirty="0" smtClean="0"/>
              <a:t>Control Plane</a:t>
            </a:r>
            <a:r>
              <a:rPr lang="en-US" dirty="0" smtClean="0"/>
              <a:t>: establishing the state in routers</a:t>
            </a:r>
          </a:p>
          <a:p>
            <a:pPr lvl="1"/>
            <a:r>
              <a:rPr lang="en-US" sz="2800" dirty="0" smtClean="0"/>
              <a:t>Determines how and where packets are forwarded</a:t>
            </a:r>
          </a:p>
          <a:p>
            <a:pPr lvl="1"/>
            <a:r>
              <a:rPr lang="en-US" sz="2800" dirty="0" smtClean="0"/>
              <a:t>Routing, traffic engineering, firewall state, …</a:t>
            </a:r>
          </a:p>
          <a:p>
            <a:pPr lvl="1"/>
            <a:endParaRPr lang="en-US" sz="2800" dirty="0" smtClean="0"/>
          </a:p>
          <a:p>
            <a:pPr marL="285750" indent="-285750">
              <a:buFont typeface="Arial"/>
              <a:buChar char="•"/>
            </a:pPr>
            <a:r>
              <a:rPr lang="en-US" dirty="0" smtClean="0"/>
              <a:t>Separate control plane and data plane entities</a:t>
            </a:r>
          </a:p>
          <a:p>
            <a:pPr marL="285750" indent="-285750">
              <a:buFont typeface="Arial"/>
              <a:buChar char="•"/>
            </a:pPr>
            <a:r>
              <a:rPr lang="en-US" dirty="0" smtClean="0"/>
              <a:t>Have programmable data planes—maintain, control and program data plane from a central entity i.e. control plane software called controller.</a:t>
            </a:r>
          </a:p>
          <a:p>
            <a:pPr marL="285750" indent="-285750">
              <a:buFont typeface="Arial"/>
              <a:buChar char="•"/>
            </a:pPr>
            <a:r>
              <a:rPr lang="en-US" dirty="0" smtClean="0"/>
              <a:t>An architecture to control not just a networking device but an entire network.</a:t>
            </a:r>
          </a:p>
          <a:p>
            <a:endParaRPr lang="en-GB" sz="2600" dirty="0" smtClean="0"/>
          </a:p>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13</a:t>
            </a:fld>
            <a:endParaRPr lang="en-US"/>
          </a:p>
        </p:txBody>
      </p:sp>
    </p:spTree>
    <p:extLst>
      <p:ext uri="{BB962C8B-B14F-4D97-AF65-F5344CB8AC3E}">
        <p14:creationId xmlns:p14="http://schemas.microsoft.com/office/powerpoint/2010/main" val="5028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aim of SDN is to provide open interfaces that enable the development of software that can control the connectivity provided by a set of network resources and the flow of network traffic though them, along with possible inspection and modification of traffic that may be performed in the network. These primitive functions may be abstracted into arbitrary network services, some of which may not be presently apparent.</a:t>
            </a:r>
          </a:p>
          <a:p>
            <a:endParaRPr lang="en-GB" dirty="0" smtClean="0"/>
          </a:p>
          <a:p>
            <a:r>
              <a:rPr lang="en-GB" dirty="0" smtClean="0"/>
              <a:t>The infrastructure layer (data plane, note) comprises network elements, which expose their capabilities toward the control layer (controller plane) via interfaces southbound from the controller. The SDN applications exist in the application layer (plane), and communicate their network requirements toward the controller plane via northbound interfaces, often called NBIs. In the middle, the SDN controller translates the applications’ requirements and exerts low-level control over the network elements, while providing relevant information up to the SDN applications. An SDN controller may orchestrate competing application demands for limited network resources according to policy.</a:t>
            </a:r>
          </a:p>
          <a:p>
            <a:endParaRPr lang="en-US" dirty="0" smtClean="0"/>
          </a:p>
          <a:p>
            <a:r>
              <a:rPr lang="en-US" dirty="0" smtClean="0"/>
              <a:t>from </a:t>
            </a:r>
            <a:r>
              <a:rPr lang="en-US" dirty="0" err="1" smtClean="0"/>
              <a:t>ryu.base</a:t>
            </a:r>
            <a:r>
              <a:rPr lang="en-US" dirty="0" smtClean="0"/>
              <a:t> import </a:t>
            </a:r>
            <a:r>
              <a:rPr lang="en-US" dirty="0" err="1" smtClean="0"/>
              <a:t>app_manager</a:t>
            </a:r>
            <a:endParaRPr lang="en-US" dirty="0" smtClean="0"/>
          </a:p>
          <a:p>
            <a:r>
              <a:rPr lang="en-US" dirty="0" smtClean="0"/>
              <a:t>from </a:t>
            </a:r>
            <a:r>
              <a:rPr lang="en-US" dirty="0" err="1" smtClean="0"/>
              <a:t>ryu.topology</a:t>
            </a:r>
            <a:r>
              <a:rPr lang="en-US" dirty="0" smtClean="0"/>
              <a:t> import event</a:t>
            </a:r>
          </a:p>
          <a:p>
            <a:r>
              <a:rPr lang="en-US" dirty="0" smtClean="0"/>
              <a:t>from </a:t>
            </a:r>
            <a:r>
              <a:rPr lang="en-US" dirty="0" err="1" smtClean="0"/>
              <a:t>ryu.topology.api</a:t>
            </a:r>
            <a:r>
              <a:rPr lang="en-US" dirty="0" smtClean="0"/>
              <a:t> import </a:t>
            </a:r>
            <a:r>
              <a:rPr lang="en-US" dirty="0" err="1" smtClean="0"/>
              <a:t>get_switch</a:t>
            </a:r>
            <a:r>
              <a:rPr lang="en-US" dirty="0" smtClean="0"/>
              <a:t>, </a:t>
            </a:r>
            <a:r>
              <a:rPr lang="en-US" dirty="0" err="1" smtClean="0"/>
              <a:t>get_link</a:t>
            </a:r>
            <a:endParaRPr lang="en-US" dirty="0" smtClean="0"/>
          </a:p>
          <a:p>
            <a:r>
              <a:rPr lang="en-US" dirty="0" smtClean="0"/>
              <a:t>from </a:t>
            </a:r>
            <a:r>
              <a:rPr lang="en-US" dirty="0" err="1" smtClean="0"/>
              <a:t>ryu.controller</a:t>
            </a:r>
            <a:r>
              <a:rPr lang="en-US" dirty="0" smtClean="0"/>
              <a:t> import </a:t>
            </a:r>
            <a:r>
              <a:rPr lang="en-US" dirty="0" err="1" smtClean="0"/>
              <a:t>ofp_event</a:t>
            </a:r>
            <a:endParaRPr lang="en-US" dirty="0" smtClean="0"/>
          </a:p>
          <a:p>
            <a:r>
              <a:rPr lang="en-US" dirty="0" smtClean="0"/>
              <a:t>from </a:t>
            </a:r>
            <a:r>
              <a:rPr lang="en-US" dirty="0" err="1" smtClean="0"/>
              <a:t>ryu.controller.handler</a:t>
            </a:r>
            <a:r>
              <a:rPr lang="en-US" dirty="0" smtClean="0"/>
              <a:t> import MAIN_DISPATCHER, DEAD_DISPATCHER</a:t>
            </a:r>
          </a:p>
          <a:p>
            <a:r>
              <a:rPr lang="en-US" dirty="0" smtClean="0"/>
              <a:t>from </a:t>
            </a:r>
            <a:r>
              <a:rPr lang="en-US" dirty="0" err="1" smtClean="0"/>
              <a:t>ryu.controller.handler</a:t>
            </a:r>
            <a:r>
              <a:rPr lang="en-US" dirty="0" smtClean="0"/>
              <a:t> import CONFIG_DISPATCHER</a:t>
            </a:r>
          </a:p>
          <a:p>
            <a:r>
              <a:rPr lang="en-US" dirty="0" smtClean="0"/>
              <a:t>from </a:t>
            </a:r>
            <a:r>
              <a:rPr lang="en-US" dirty="0" err="1" smtClean="0"/>
              <a:t>ryu.controller.handler</a:t>
            </a:r>
            <a:r>
              <a:rPr lang="en-US" dirty="0" smtClean="0"/>
              <a:t> import </a:t>
            </a:r>
            <a:r>
              <a:rPr lang="en-US" dirty="0" err="1" smtClean="0"/>
              <a:t>set_ev_cls</a:t>
            </a:r>
            <a:endParaRPr lang="en-US" dirty="0" smtClean="0"/>
          </a:p>
          <a:p>
            <a:r>
              <a:rPr lang="en-US" dirty="0" smtClean="0"/>
              <a:t>from </a:t>
            </a:r>
            <a:r>
              <a:rPr lang="en-US" dirty="0" err="1" smtClean="0"/>
              <a:t>ryu.ofproto</a:t>
            </a:r>
            <a:r>
              <a:rPr lang="en-US" dirty="0" smtClean="0"/>
              <a:t> import ofproto_v1_3</a:t>
            </a:r>
          </a:p>
          <a:p>
            <a:endParaRPr lang="en-US" dirty="0" smtClean="0"/>
          </a:p>
          <a:p>
            <a:r>
              <a:rPr lang="en-US" dirty="0" smtClean="0"/>
              <a:t>class </a:t>
            </a:r>
            <a:r>
              <a:rPr lang="en-US" dirty="0" err="1" smtClean="0"/>
              <a:t>switchlist</a:t>
            </a:r>
            <a:r>
              <a:rPr lang="en-US" dirty="0" smtClean="0"/>
              <a:t>(</a:t>
            </a:r>
            <a:r>
              <a:rPr lang="en-US" dirty="0" err="1" smtClean="0"/>
              <a:t>app_manager.RyuApp</a:t>
            </a:r>
            <a:r>
              <a:rPr lang="en-US" dirty="0" smtClean="0"/>
              <a:t>):</a:t>
            </a:r>
          </a:p>
          <a:p>
            <a:r>
              <a:rPr lang="en-US" dirty="0" smtClean="0"/>
              <a:t>    OFP_VERSIONS = [ofproto_v1_3.OFP_VERSION]</a:t>
            </a:r>
          </a:p>
          <a:p>
            <a:r>
              <a:rPr lang="en-US" dirty="0" smtClean="0"/>
              <a:t>    </a:t>
            </a:r>
            <a:r>
              <a:rPr lang="en-US" dirty="0" err="1" smtClean="0"/>
              <a:t>def</a:t>
            </a:r>
            <a:r>
              <a:rPr lang="en-US" dirty="0" smtClean="0"/>
              <a:t> __</a:t>
            </a:r>
            <a:r>
              <a:rPr lang="en-US" dirty="0" err="1" smtClean="0"/>
              <a:t>init</a:t>
            </a:r>
            <a:r>
              <a:rPr lang="en-US" dirty="0" smtClean="0"/>
              <a:t>__(self, *</a:t>
            </a:r>
            <a:r>
              <a:rPr lang="en-US" dirty="0" err="1" smtClean="0"/>
              <a:t>args</a:t>
            </a:r>
            <a:r>
              <a:rPr lang="en-US" dirty="0" smtClean="0"/>
              <a:t>, **</a:t>
            </a:r>
            <a:r>
              <a:rPr lang="en-US" dirty="0" err="1" smtClean="0"/>
              <a:t>kwargs</a:t>
            </a:r>
            <a:r>
              <a:rPr lang="en-US" dirty="0" smtClean="0"/>
              <a:t>):</a:t>
            </a:r>
          </a:p>
          <a:p>
            <a:r>
              <a:rPr lang="en-US" dirty="0" smtClean="0"/>
              <a:t>        super(</a:t>
            </a:r>
            <a:r>
              <a:rPr lang="en-US" dirty="0" err="1" smtClean="0"/>
              <a:t>switchlist</a:t>
            </a:r>
            <a:r>
              <a:rPr lang="en-US" dirty="0" smtClean="0"/>
              <a:t>, self).__</a:t>
            </a:r>
            <a:r>
              <a:rPr lang="en-US" dirty="0" err="1" smtClean="0"/>
              <a:t>init</a:t>
            </a:r>
            <a:r>
              <a:rPr lang="en-US" dirty="0" smtClean="0"/>
              <a:t>__(*</a:t>
            </a:r>
            <a:r>
              <a:rPr lang="en-US" dirty="0" err="1" smtClean="0"/>
              <a:t>args</a:t>
            </a:r>
            <a:r>
              <a:rPr lang="en-US" dirty="0" smtClean="0"/>
              <a:t>, **</a:t>
            </a:r>
            <a:r>
              <a:rPr lang="en-US" dirty="0" err="1" smtClean="0"/>
              <a:t>kwargs</a:t>
            </a:r>
            <a:r>
              <a:rPr lang="en-US" dirty="0" smtClean="0"/>
              <a:t>)</a:t>
            </a:r>
          </a:p>
          <a:p>
            <a:r>
              <a:rPr lang="en-US" dirty="0" smtClean="0"/>
              <a:t>        </a:t>
            </a:r>
            <a:r>
              <a:rPr lang="en-US" dirty="0" err="1" smtClean="0"/>
              <a:t>self.topology_api_app</a:t>
            </a:r>
            <a:r>
              <a:rPr lang="en-US" dirty="0" smtClean="0"/>
              <a:t> = self</a:t>
            </a:r>
          </a:p>
          <a:p>
            <a:r>
              <a:rPr lang="en-US" dirty="0" smtClean="0"/>
              <a:t>    events = [</a:t>
            </a:r>
            <a:r>
              <a:rPr lang="en-US" dirty="0" err="1" smtClean="0"/>
              <a:t>event.EventSwitchEnter</a:t>
            </a:r>
            <a:r>
              <a:rPr lang="en-US" dirty="0" smtClean="0"/>
              <a:t>,</a:t>
            </a:r>
          </a:p>
          <a:p>
            <a:r>
              <a:rPr lang="en-US" dirty="0" smtClean="0"/>
              <a:t>              </a:t>
            </a:r>
            <a:r>
              <a:rPr lang="en-US" dirty="0" err="1" smtClean="0"/>
              <a:t>event.EventSwitchLeave</a:t>
            </a:r>
            <a:r>
              <a:rPr lang="en-US" dirty="0" smtClean="0"/>
              <a:t>, </a:t>
            </a:r>
            <a:r>
              <a:rPr lang="en-US" dirty="0" err="1" smtClean="0"/>
              <a:t>event.EventPortAdd</a:t>
            </a:r>
            <a:r>
              <a:rPr lang="en-US" dirty="0" smtClean="0"/>
              <a:t>,</a:t>
            </a:r>
          </a:p>
          <a:p>
            <a:r>
              <a:rPr lang="en-US" dirty="0" smtClean="0"/>
              <a:t>              </a:t>
            </a:r>
            <a:r>
              <a:rPr lang="en-US" dirty="0" err="1" smtClean="0"/>
              <a:t>event.EventPortDelete</a:t>
            </a:r>
            <a:r>
              <a:rPr lang="en-US" dirty="0" smtClean="0"/>
              <a:t>, </a:t>
            </a:r>
            <a:r>
              <a:rPr lang="en-US" dirty="0" err="1" smtClean="0"/>
              <a:t>event.EventPortModify</a:t>
            </a:r>
            <a:r>
              <a:rPr lang="en-US" dirty="0" smtClean="0"/>
              <a:t>,</a:t>
            </a:r>
          </a:p>
          <a:p>
            <a:r>
              <a:rPr lang="en-US" dirty="0" smtClean="0"/>
              <a:t>              </a:t>
            </a:r>
            <a:r>
              <a:rPr lang="en-US" dirty="0" err="1" smtClean="0"/>
              <a:t>event.EventLinkAdd</a:t>
            </a:r>
            <a:r>
              <a:rPr lang="en-US" dirty="0" smtClean="0"/>
              <a:t>, </a:t>
            </a:r>
            <a:r>
              <a:rPr lang="en-US" dirty="0" err="1" smtClean="0"/>
              <a:t>event.EventLinkDelete</a:t>
            </a:r>
            <a:r>
              <a:rPr lang="en-US" dirty="0" smtClean="0"/>
              <a:t>]</a:t>
            </a:r>
          </a:p>
          <a:p>
            <a:endParaRPr lang="en-US" dirty="0" smtClean="0"/>
          </a:p>
          <a:p>
            <a:r>
              <a:rPr lang="en-US" dirty="0" smtClean="0"/>
              <a:t>    @</a:t>
            </a:r>
            <a:r>
              <a:rPr lang="en-US" dirty="0" err="1" smtClean="0"/>
              <a:t>set_ev_cls</a:t>
            </a:r>
            <a:r>
              <a:rPr lang="en-US" dirty="0" smtClean="0"/>
              <a:t>(events)</a:t>
            </a:r>
          </a:p>
          <a:p>
            <a:r>
              <a:rPr lang="en-US" dirty="0" smtClean="0"/>
              <a:t>    </a:t>
            </a:r>
            <a:r>
              <a:rPr lang="en-US" dirty="0" err="1" smtClean="0"/>
              <a:t>def</a:t>
            </a:r>
            <a:r>
              <a:rPr lang="en-US" dirty="0" smtClean="0"/>
              <a:t> </a:t>
            </a:r>
            <a:r>
              <a:rPr lang="en-US" dirty="0" err="1" smtClean="0"/>
              <a:t>get_topology</a:t>
            </a:r>
            <a:r>
              <a:rPr lang="en-US" dirty="0" smtClean="0"/>
              <a:t>(self, </a:t>
            </a:r>
            <a:r>
              <a:rPr lang="en-US" dirty="0" err="1" smtClean="0"/>
              <a:t>ev</a:t>
            </a:r>
            <a:r>
              <a:rPr lang="en-US" dirty="0" smtClean="0"/>
              <a:t>):</a:t>
            </a:r>
          </a:p>
          <a:p>
            <a:r>
              <a:rPr lang="en-US" dirty="0" smtClean="0"/>
              <a:t>        </a:t>
            </a:r>
            <a:r>
              <a:rPr lang="en-US" dirty="0" err="1" smtClean="0"/>
              <a:t>myswitches</a:t>
            </a:r>
            <a:r>
              <a:rPr lang="en-US" dirty="0" smtClean="0"/>
              <a:t> = []</a:t>
            </a:r>
          </a:p>
          <a:p>
            <a:r>
              <a:rPr lang="en-US" dirty="0" smtClean="0"/>
              <a:t>        </a:t>
            </a:r>
            <a:r>
              <a:rPr lang="en-US" dirty="0" err="1" smtClean="0"/>
              <a:t>switch_list</a:t>
            </a:r>
            <a:r>
              <a:rPr lang="en-US" dirty="0" smtClean="0"/>
              <a:t> = </a:t>
            </a:r>
            <a:r>
              <a:rPr lang="en-US" dirty="0" err="1" smtClean="0"/>
              <a:t>get_switch</a:t>
            </a:r>
            <a:r>
              <a:rPr lang="en-US" dirty="0" smtClean="0"/>
              <a:t>(</a:t>
            </a:r>
            <a:r>
              <a:rPr lang="en-US" dirty="0" err="1" smtClean="0"/>
              <a:t>self.topology_api_app</a:t>
            </a:r>
            <a:r>
              <a:rPr lang="en-US" dirty="0" smtClean="0"/>
              <a:t>, None)</a:t>
            </a:r>
          </a:p>
          <a:p>
            <a:r>
              <a:rPr lang="en-US" dirty="0" smtClean="0"/>
              <a:t>        for list in  </a:t>
            </a:r>
            <a:r>
              <a:rPr lang="en-US" dirty="0" err="1" smtClean="0"/>
              <a:t>switch_list</a:t>
            </a:r>
            <a:r>
              <a:rPr lang="en-US" dirty="0" smtClean="0"/>
              <a:t>:</a:t>
            </a:r>
          </a:p>
          <a:p>
            <a:r>
              <a:rPr lang="en-US" dirty="0" smtClean="0"/>
              <a:t>            </a:t>
            </a:r>
            <a:r>
              <a:rPr lang="en-US" dirty="0" err="1" smtClean="0"/>
              <a:t>myswitches.append</a:t>
            </a:r>
            <a:r>
              <a:rPr lang="en-US" dirty="0" smtClean="0"/>
              <a:t>(list.dp.id)</a:t>
            </a:r>
          </a:p>
          <a:p>
            <a:r>
              <a:rPr lang="en-US" dirty="0" smtClean="0"/>
              <a:t>        print </a:t>
            </a:r>
            <a:r>
              <a:rPr lang="en-US" dirty="0" err="1" smtClean="0"/>
              <a:t>myswitches</a:t>
            </a:r>
            <a:endParaRPr lang="en-US" dirty="0" smtClean="0"/>
          </a:p>
          <a:p>
            <a:endParaRPr lang="en-US" dirty="0" smtClean="0"/>
          </a:p>
          <a:p>
            <a:endParaRPr lang="en-US" dirty="0" smtClean="0"/>
          </a:p>
          <a:p>
            <a:r>
              <a:rPr lang="en-US" dirty="0" smtClean="0"/>
              <a:t>ryu-manager --observe-links ryu/app/gui_topology/gui_topology.py</a:t>
            </a:r>
          </a:p>
          <a:p>
            <a:r>
              <a:rPr lang="en-US" dirty="0" smtClean="0"/>
              <a:t>http://192.168.159.131:8080/stats/switches</a:t>
            </a:r>
          </a:p>
          <a:p>
            <a:r>
              <a:rPr lang="en-GB" dirty="0" smtClean="0"/>
              <a:t>http://192.168.159.131:8080/stats/flow/1</a:t>
            </a:r>
          </a:p>
          <a:p>
            <a:endParaRPr lang="en-US" dirty="0"/>
          </a:p>
        </p:txBody>
      </p:sp>
      <p:sp>
        <p:nvSpPr>
          <p:cNvPr id="4" name="Slide Number Placeholder 3"/>
          <p:cNvSpPr>
            <a:spLocks noGrp="1"/>
          </p:cNvSpPr>
          <p:nvPr>
            <p:ph type="sldNum" sz="quarter" idx="10"/>
          </p:nvPr>
        </p:nvSpPr>
        <p:spPr/>
        <p:txBody>
          <a:bodyPr/>
          <a:lstStyle/>
          <a:p>
            <a:fld id="{4FCBE7EB-1733-4536-B665-8D54C9B74C07}" type="slidenum">
              <a:rPr lang="en-US" smtClean="0"/>
              <a:t>14</a:t>
            </a:fld>
            <a:endParaRPr lang="en-US"/>
          </a:p>
        </p:txBody>
      </p:sp>
    </p:spTree>
    <p:extLst>
      <p:ext uri="{BB962C8B-B14F-4D97-AF65-F5344CB8AC3E}">
        <p14:creationId xmlns:p14="http://schemas.microsoft.com/office/powerpoint/2010/main" val="144162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16</a:t>
            </a:fld>
            <a:endParaRPr lang="en-US"/>
          </a:p>
        </p:txBody>
      </p:sp>
    </p:spTree>
    <p:extLst>
      <p:ext uri="{BB962C8B-B14F-4D97-AF65-F5344CB8AC3E}">
        <p14:creationId xmlns:p14="http://schemas.microsoft.com/office/powerpoint/2010/main" val="220195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18</a:t>
            </a:fld>
            <a:endParaRPr lang="en-US"/>
          </a:p>
        </p:txBody>
      </p:sp>
    </p:spTree>
    <p:extLst>
      <p:ext uri="{BB962C8B-B14F-4D97-AF65-F5344CB8AC3E}">
        <p14:creationId xmlns:p14="http://schemas.microsoft.com/office/powerpoint/2010/main" val="359153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controller sends an LLDP packet to S1 with a send timestamp. S1 sends to S2 and S2 to the controller.  controller then calculates the total delay (</a:t>
            </a:r>
            <a:r>
              <a:rPr lang="en-US" dirty="0" err="1" smtClean="0"/>
              <a:t>Ttotal</a:t>
            </a:r>
            <a:r>
              <a:rPr lang="en-US" dirty="0" smtClean="0"/>
              <a:t>) from the controller back to the controller by subtracting the send time from the receive time of the LLDP packet. In order to get the between controller and switch, the controller sends an </a:t>
            </a:r>
            <a:r>
              <a:rPr lang="en-US" dirty="0" err="1" smtClean="0"/>
              <a:t>OFPEchoRequest</a:t>
            </a:r>
            <a:r>
              <a:rPr lang="en-US" dirty="0" smtClean="0"/>
              <a:t> with data being send time. The switch replies with </a:t>
            </a:r>
            <a:r>
              <a:rPr lang="en-US" dirty="0" err="1" smtClean="0"/>
              <a:t>OFPEchoReply</a:t>
            </a:r>
            <a:r>
              <a:rPr lang="en-US" dirty="0" smtClean="0"/>
              <a:t> message with the same data. </a:t>
            </a:r>
          </a:p>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20</a:t>
            </a:fld>
            <a:endParaRPr lang="en-US"/>
          </a:p>
        </p:txBody>
      </p:sp>
    </p:spTree>
    <p:extLst>
      <p:ext uri="{BB962C8B-B14F-4D97-AF65-F5344CB8AC3E}">
        <p14:creationId xmlns:p14="http://schemas.microsoft.com/office/powerpoint/2010/main" val="1882346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may be delay due to processing time and the overhead on the controller due to real time monitoring.</a:t>
            </a:r>
          </a:p>
          <a:p>
            <a:endParaRPr lang="en-GB" baseline="0" dirty="0" smtClean="0"/>
          </a:p>
          <a:p>
            <a:r>
              <a:rPr lang="en-GB" baseline="0" dirty="0" smtClean="0"/>
              <a:t>The overhead on the switches will be lower than that of a normal switch. </a:t>
            </a:r>
          </a:p>
          <a:p>
            <a:endParaRPr lang="en-GB" baseline="0" dirty="0" smtClean="0"/>
          </a:p>
          <a:p>
            <a:r>
              <a:rPr lang="en-GB" baseline="0" dirty="0" smtClean="0"/>
              <a:t>For instance the cisco switches that support AVB are the high end switches they cost 10s of thousands of dollars.</a:t>
            </a:r>
          </a:p>
          <a:p>
            <a:endParaRPr lang="en-GB" baseline="0" dirty="0" smtClean="0"/>
          </a:p>
          <a:p>
            <a:r>
              <a:rPr lang="en-GB" baseline="0" dirty="0" smtClean="0"/>
              <a:t>You can use existing libraries such as network 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An example Implementation of shortest  path algorithm can be found in.  </a:t>
            </a:r>
            <a:r>
              <a:rPr lang="en-US" dirty="0" smtClean="0"/>
              <a:t>https://networkx.github.io/documentation/networkx-1.10/tutorial/tutorial.html</a:t>
            </a:r>
          </a:p>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21</a:t>
            </a:fld>
            <a:endParaRPr lang="en-US"/>
          </a:p>
        </p:txBody>
      </p:sp>
    </p:spTree>
    <p:extLst>
      <p:ext uri="{BB962C8B-B14F-4D97-AF65-F5344CB8AC3E}">
        <p14:creationId xmlns:p14="http://schemas.microsoft.com/office/powerpoint/2010/main" val="199161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22</a:t>
            </a:fld>
            <a:endParaRPr lang="en-US"/>
          </a:p>
        </p:txBody>
      </p:sp>
    </p:spTree>
    <p:extLst>
      <p:ext uri="{BB962C8B-B14F-4D97-AF65-F5344CB8AC3E}">
        <p14:creationId xmlns:p14="http://schemas.microsoft.com/office/powerpoint/2010/main" val="35905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would be valuable to enable IP to connect multiple Layer 2 LANs.</a:t>
            </a:r>
          </a:p>
          <a:p>
            <a:r>
              <a:rPr lang="en-GB" dirty="0" smtClean="0"/>
              <a:t>As an example, ESPN recently constructed a state-of-the-art 194,000 </a:t>
            </a:r>
            <a:r>
              <a:rPr lang="en-GB" dirty="0" err="1" smtClean="0"/>
              <a:t>sq</a:t>
            </a:r>
            <a:r>
              <a:rPr lang="en-GB" dirty="0" smtClean="0"/>
              <a:t> </a:t>
            </a:r>
            <a:r>
              <a:rPr lang="en-GB" dirty="0" err="1" smtClean="0"/>
              <a:t>ft</a:t>
            </a:r>
            <a:r>
              <a:rPr lang="en-GB" dirty="0" smtClean="0"/>
              <a:t>, $125 million broadcast studio called DC2. The DC2 network is capable of handling 46 </a:t>
            </a:r>
            <a:r>
              <a:rPr lang="en-GB" dirty="0" err="1" smtClean="0"/>
              <a:t>Tbps</a:t>
            </a:r>
            <a:r>
              <a:rPr lang="en-GB" dirty="0" smtClean="0"/>
              <a:t> of throughput with 60,000 simultaneous signals. Inside the facility are 1,100 miles of </a:t>
            </a:r>
            <a:r>
              <a:rPr lang="en-GB" dirty="0" err="1" smtClean="0"/>
              <a:t>fiber</a:t>
            </a:r>
            <a:r>
              <a:rPr lang="en-GB" dirty="0" smtClean="0"/>
              <a:t> feeding four audio control rooms (see [ESPN_DC2] ).</a:t>
            </a:r>
          </a:p>
          <a:p>
            <a:r>
              <a:rPr lang="en-GB" dirty="0" smtClean="0"/>
              <a:t>In designing DC2 they replaced as much point-to-point technology as they could with packet-based technology. They constructed seven individual studios using layer 2 LANS (using IEEE 802.1 AVB) that were entirely effective at routing audio within the LANs. However to interconnect these layer 2 LAN islands together they ended up using dedicated paths in a custom SDN (Software Defined Networking) router because there is no standards-based routing solution available. </a:t>
            </a:r>
          </a:p>
          <a:p>
            <a:r>
              <a:rPr lang="en-GB" dirty="0" smtClean="0"/>
              <a:t>And, also thanks to DC-2, ESPN's set to broadcast shows filmed there in 1080p instead of 720p</a:t>
            </a:r>
          </a:p>
        </p:txBody>
      </p:sp>
      <p:sp>
        <p:nvSpPr>
          <p:cNvPr id="4" name="Slide Number Placeholder 3"/>
          <p:cNvSpPr>
            <a:spLocks noGrp="1"/>
          </p:cNvSpPr>
          <p:nvPr>
            <p:ph type="sldNum" sz="quarter" idx="10"/>
          </p:nvPr>
        </p:nvSpPr>
        <p:spPr/>
        <p:txBody>
          <a:bodyPr/>
          <a:lstStyle/>
          <a:p>
            <a:fld id="{4FCBE7EB-1733-4536-B665-8D54C9B74C07}" type="slidenum">
              <a:rPr lang="en-US" smtClean="0"/>
              <a:t>3</a:t>
            </a:fld>
            <a:endParaRPr lang="en-US"/>
          </a:p>
        </p:txBody>
      </p:sp>
    </p:spTree>
    <p:extLst>
      <p:ext uri="{BB962C8B-B14F-4D97-AF65-F5344CB8AC3E}">
        <p14:creationId xmlns:p14="http://schemas.microsoft.com/office/powerpoint/2010/main" val="223733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fld id="{4FCBE7EB-1733-4536-B665-8D54C9B74C07}" type="slidenum">
              <a:rPr lang="en-US" smtClean="0"/>
              <a:t>4</a:t>
            </a:fld>
            <a:endParaRPr lang="en-US"/>
          </a:p>
        </p:txBody>
      </p:sp>
    </p:spTree>
    <p:extLst>
      <p:ext uri="{BB962C8B-B14F-4D97-AF65-F5344CB8AC3E}">
        <p14:creationId xmlns:p14="http://schemas.microsoft.com/office/powerpoint/2010/main" val="154571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Because</a:t>
            </a:r>
            <a:r>
              <a:rPr lang="en-GB" baseline="0" dirty="0" smtClean="0"/>
              <a:t> of the inadequacies of existing multimedia networked solutions, The TSN has been created to …</a:t>
            </a:r>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5</a:t>
            </a:fld>
            <a:endParaRPr lang="en-US"/>
          </a:p>
        </p:txBody>
      </p:sp>
    </p:spTree>
    <p:extLst>
      <p:ext uri="{BB962C8B-B14F-4D97-AF65-F5344CB8AC3E}">
        <p14:creationId xmlns:p14="http://schemas.microsoft.com/office/powerpoint/2010/main" val="372925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Around 2015 there was a general </a:t>
            </a:r>
            <a:r>
              <a:rPr lang="en-GB" dirty="0" err="1" smtClean="0"/>
              <a:t>consensors</a:t>
            </a:r>
            <a:r>
              <a:rPr lang="en-GB" dirty="0" smtClean="0"/>
              <a:t> for using centralised</a:t>
            </a:r>
            <a:r>
              <a:rPr lang="en-GB" baseline="0" dirty="0" smtClean="0"/>
              <a:t> control </a:t>
            </a:r>
            <a:r>
              <a:rPr lang="en-GB" dirty="0" smtClean="0"/>
              <a:t>The general consensus in the IEEE TSN working groups is that a centralized approach to creating the schedule for TSN elements is better than the hop-by-hop approach reflected in AVB.</a:t>
            </a:r>
          </a:p>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6</a:t>
            </a:fld>
            <a:endParaRPr lang="en-US"/>
          </a:p>
        </p:txBody>
      </p:sp>
    </p:spTree>
    <p:extLst>
      <p:ext uri="{BB962C8B-B14F-4D97-AF65-F5344CB8AC3E}">
        <p14:creationId xmlns:p14="http://schemas.microsoft.com/office/powerpoint/2010/main" val="232672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7</a:t>
            </a:fld>
            <a:endParaRPr lang="en-US"/>
          </a:p>
        </p:txBody>
      </p:sp>
    </p:spTree>
    <p:extLst>
      <p:ext uri="{BB962C8B-B14F-4D97-AF65-F5344CB8AC3E}">
        <p14:creationId xmlns:p14="http://schemas.microsoft.com/office/powerpoint/2010/main" val="138202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8</a:t>
            </a:fld>
            <a:endParaRPr lang="en-US"/>
          </a:p>
        </p:txBody>
      </p:sp>
    </p:spTree>
    <p:extLst>
      <p:ext uri="{BB962C8B-B14F-4D97-AF65-F5344CB8AC3E}">
        <p14:creationId xmlns:p14="http://schemas.microsoft.com/office/powerpoint/2010/main" val="386835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Difficult to perform real world experiments on large scale production networks.</a:t>
            </a:r>
          </a:p>
          <a:p>
            <a:r>
              <a:rPr lang="en-GB" sz="1200" dirty="0" smtClean="0"/>
              <a:t>Research stagnation-huge costly equipment to be procured and networks to be setup by each team for research</a:t>
            </a:r>
          </a:p>
          <a:p>
            <a:r>
              <a:rPr lang="en-GB" sz="1200" dirty="0" smtClean="0"/>
              <a:t>Networks have remained the same for many years</a:t>
            </a:r>
          </a:p>
          <a:p>
            <a:r>
              <a:rPr lang="en-GB" sz="1200" dirty="0" smtClean="0"/>
              <a:t>Rate of innovation in networks is slower as protocols are defined in isolation-lack of high level abstraction.</a:t>
            </a:r>
          </a:p>
          <a:p>
            <a:endParaRPr lang="en-GB" sz="1200" dirty="0" smtClean="0"/>
          </a:p>
          <a:p>
            <a:r>
              <a:rPr lang="en-GB" sz="1200" b="1" dirty="0" smtClean="0"/>
              <a:t>Closed systems</a:t>
            </a:r>
          </a:p>
          <a:p>
            <a:r>
              <a:rPr lang="en-GB" sz="1200" dirty="0" smtClean="0"/>
              <a:t>Hard to collaborate meaningfully due to lack of standard open interfaces.</a:t>
            </a:r>
          </a:p>
          <a:p>
            <a:r>
              <a:rPr lang="en-GB" sz="1200" dirty="0" smtClean="0"/>
              <a:t>Vendors starting to open-up but not meaningfully.</a:t>
            </a:r>
          </a:p>
          <a:p>
            <a:r>
              <a:rPr lang="en-GB" sz="1200" dirty="0" smtClean="0"/>
              <a:t>Innovation is limited to vendor/vendor partners</a:t>
            </a:r>
          </a:p>
          <a:p>
            <a:r>
              <a:rPr lang="en-GB" sz="1200" dirty="0" smtClean="0"/>
              <a:t>Huge barriers for new ideas in networking.</a:t>
            </a:r>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9</a:t>
            </a:fld>
            <a:endParaRPr lang="en-US"/>
          </a:p>
        </p:txBody>
      </p:sp>
    </p:spTree>
    <p:extLst>
      <p:ext uri="{BB962C8B-B14F-4D97-AF65-F5344CB8AC3E}">
        <p14:creationId xmlns:p14="http://schemas.microsoft.com/office/powerpoint/2010/main" val="225190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CBE7EB-1733-4536-B665-8D54C9B74C07}" type="slidenum">
              <a:rPr lang="en-US" smtClean="0"/>
              <a:t>10</a:t>
            </a:fld>
            <a:endParaRPr lang="en-US"/>
          </a:p>
        </p:txBody>
      </p:sp>
    </p:spTree>
    <p:extLst>
      <p:ext uri="{BB962C8B-B14F-4D97-AF65-F5344CB8AC3E}">
        <p14:creationId xmlns:p14="http://schemas.microsoft.com/office/powerpoint/2010/main" val="123046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415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728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890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318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972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1917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6546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98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203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02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66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076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331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247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279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372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3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1BEF0D-F0BB-DE4B-95CE-6DB70DBA9567}" type="datetimeFigureOut">
              <a:rPr lang="en-US" smtClean="0"/>
              <a:pPr/>
              <a:t>6/27/2017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17243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3011" y="2257110"/>
            <a:ext cx="7920788" cy="1240069"/>
          </a:xfrm>
        </p:spPr>
        <p:txBody>
          <a:bodyPr>
            <a:normAutofit fontScale="90000"/>
          </a:bodyPr>
          <a:lstStyle/>
          <a:p>
            <a:r>
              <a:rPr lang="en-GB" dirty="0">
                <a:effectLst/>
              </a:rPr>
              <a:t/>
            </a:r>
            <a:br>
              <a:rPr lang="en-GB" dirty="0">
                <a:effectLst/>
              </a:rPr>
            </a:br>
            <a:endParaRPr lang="en-GB" dirty="0"/>
          </a:p>
        </p:txBody>
      </p:sp>
      <p:sp>
        <p:nvSpPr>
          <p:cNvPr id="4" name="Rectangle 3"/>
          <p:cNvSpPr/>
          <p:nvPr/>
        </p:nvSpPr>
        <p:spPr>
          <a:xfrm>
            <a:off x="-722854" y="634792"/>
            <a:ext cx="12719236" cy="2862387"/>
          </a:xfrm>
          <a:prstGeom prst="rect">
            <a:avLst/>
          </a:prstGeom>
        </p:spPr>
        <p:txBody>
          <a:bodyPr wrap="square">
            <a:spAutoFit/>
          </a:bodyPr>
          <a:lstStyle/>
          <a:p>
            <a:pPr algn="ctr">
              <a:lnSpc>
                <a:spcPct val="107000"/>
              </a:lnSpc>
              <a:spcAft>
                <a:spcPts val="800"/>
              </a:spcAft>
            </a:pPr>
            <a:r>
              <a:rPr lang="en-GB" sz="5400" b="1" dirty="0">
                <a:solidFill>
                  <a:schemeClr val="tx1">
                    <a:lumMod val="85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Constraint-Aware </a:t>
            </a:r>
            <a:r>
              <a:rPr lang="en-GB" sz="5400" b="1" dirty="0" smtClean="0">
                <a:solidFill>
                  <a:schemeClr val="tx1">
                    <a:lumMod val="85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Software-Defined </a:t>
            </a:r>
            <a:r>
              <a:rPr lang="en-GB" sz="5400" b="1" dirty="0">
                <a:solidFill>
                  <a:schemeClr val="tx1">
                    <a:lumMod val="85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Network for Routing</a:t>
            </a:r>
          </a:p>
          <a:p>
            <a:pPr algn="ctr">
              <a:lnSpc>
                <a:spcPct val="107000"/>
              </a:lnSpc>
              <a:spcAft>
                <a:spcPts val="800"/>
              </a:spcAft>
            </a:pPr>
            <a:r>
              <a:rPr lang="en-GB" sz="5400" b="1" dirty="0">
                <a:solidFill>
                  <a:schemeClr val="tx1">
                    <a:lumMod val="85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Real-Time Multimedia</a:t>
            </a:r>
            <a:endParaRPr lang="en-GB" sz="5400" b="1" dirty="0" smtClean="0">
              <a:solidFill>
                <a:schemeClr val="tx1">
                  <a:lumMod val="85000"/>
                </a:schemeClr>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
        <p:nvSpPr>
          <p:cNvPr id="5" name="Subtitle 2"/>
          <p:cNvSpPr>
            <a:spLocks noGrp="1"/>
          </p:cNvSpPr>
          <p:nvPr>
            <p:ph type="subTitle" idx="4294967295"/>
          </p:nvPr>
        </p:nvSpPr>
        <p:spPr>
          <a:xfrm>
            <a:off x="1721248" y="3959034"/>
            <a:ext cx="9045489" cy="2320925"/>
          </a:xfrm>
        </p:spPr>
        <p:txBody>
          <a:bodyPr>
            <a:normAutofit fontScale="92500" lnSpcReduction="20000"/>
          </a:bodyPr>
          <a:lstStyle/>
          <a:p>
            <a:pPr marL="0" indent="0">
              <a:buNone/>
            </a:pPr>
            <a:r>
              <a:rPr lang="en-GB" sz="3600" b="1" i="1" dirty="0" smtClean="0">
                <a:latin typeface="Bookman Old Style" panose="02050604050505020204" pitchFamily="18" charset="0"/>
              </a:rPr>
              <a:t>Name: Oluwaseyi Oginni</a:t>
            </a:r>
          </a:p>
          <a:p>
            <a:pPr marL="0" indent="0">
              <a:buNone/>
            </a:pPr>
            <a:endParaRPr lang="en-GB" sz="3600" b="1" i="1" dirty="0" smtClean="0">
              <a:latin typeface="Bookman Old Style" panose="02050604050505020204" pitchFamily="18" charset="0"/>
            </a:endParaRPr>
          </a:p>
          <a:p>
            <a:pPr marL="0" indent="0">
              <a:buNone/>
            </a:pPr>
            <a:r>
              <a:rPr lang="en-GB" sz="3600" b="1" i="1" dirty="0">
                <a:latin typeface="Bookman Old Style" panose="02050604050505020204" pitchFamily="18" charset="0"/>
              </a:rPr>
              <a:t>Faculty of Computing, Engineering and The Built </a:t>
            </a:r>
            <a:r>
              <a:rPr lang="en-GB" sz="3600" b="1" i="1" dirty="0" smtClean="0">
                <a:latin typeface="Bookman Old Style" panose="02050604050505020204" pitchFamily="18" charset="0"/>
              </a:rPr>
              <a:t>Environment. Birmingham City University.</a:t>
            </a:r>
            <a:endParaRPr lang="en-GB" sz="3600" b="1" i="1" dirty="0">
              <a:latin typeface="Bookman Old Style" panose="02050604050505020204" pitchFamily="18" charset="0"/>
            </a:endParaRPr>
          </a:p>
          <a:p>
            <a:pPr marL="0" indent="0">
              <a:buNone/>
            </a:pPr>
            <a:endParaRPr lang="en-GB" dirty="0" smtClean="0"/>
          </a:p>
        </p:txBody>
      </p:sp>
      <p:pic>
        <p:nvPicPr>
          <p:cNvPr id="1026" name="Picture 2" descr="Image result for birmingham city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53824"/>
            <a:ext cx="1468192" cy="120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Software-Defined Networking (SDN)</a:t>
            </a:r>
            <a:endParaRPr lang="en-GB" dirty="0"/>
          </a:p>
        </p:txBody>
      </p:sp>
      <p:sp>
        <p:nvSpPr>
          <p:cNvPr id="3" name="Content Placeholder 2"/>
          <p:cNvSpPr>
            <a:spLocks noGrp="1"/>
          </p:cNvSpPr>
          <p:nvPr>
            <p:ph idx="1"/>
          </p:nvPr>
        </p:nvSpPr>
        <p:spPr>
          <a:xfrm>
            <a:off x="6656850" y="1325618"/>
            <a:ext cx="5535150" cy="3671684"/>
          </a:xfrm>
        </p:spPr>
        <p:txBody>
          <a:bodyPr>
            <a:normAutofit/>
          </a:bodyPr>
          <a:lstStyle/>
          <a:p>
            <a:pPr marL="3657600" lvl="8" indent="0">
              <a:buNone/>
            </a:pPr>
            <a:r>
              <a:rPr lang="en-GB" dirty="0" smtClean="0"/>
              <a:t>                                          </a:t>
            </a:r>
            <a:endParaRPr lang="en-GB" dirty="0"/>
          </a:p>
          <a:p>
            <a:endParaRPr lang="en-GB" dirty="0"/>
          </a:p>
          <a:p>
            <a:r>
              <a:rPr lang="en-GB" dirty="0"/>
              <a:t>An </a:t>
            </a:r>
            <a:r>
              <a:rPr lang="en-GB" dirty="0" smtClean="0"/>
              <a:t>architecture </a:t>
            </a:r>
            <a:r>
              <a:rPr lang="en-GB" dirty="0"/>
              <a:t>in networking where control and data planes are </a:t>
            </a:r>
            <a:r>
              <a:rPr lang="en-GB" dirty="0" smtClean="0"/>
              <a:t>decoupled and </a:t>
            </a:r>
            <a:r>
              <a:rPr lang="en-GB" dirty="0"/>
              <a:t>intelligence and state </a:t>
            </a:r>
            <a:r>
              <a:rPr lang="en-GB" dirty="0" smtClean="0"/>
              <a:t>is </a:t>
            </a:r>
            <a:r>
              <a:rPr lang="en-GB" dirty="0"/>
              <a:t>logically centralized</a:t>
            </a:r>
          </a:p>
          <a:p>
            <a:pPr marL="0" indent="0">
              <a:buNone/>
            </a:pPr>
            <a:r>
              <a:rPr lang="en-GB" dirty="0" smtClean="0"/>
              <a:t>              </a:t>
            </a:r>
            <a:endParaRPr lang="en-GB" dirty="0"/>
          </a:p>
        </p:txBody>
      </p:sp>
      <p:sp>
        <p:nvSpPr>
          <p:cNvPr id="4" name="TextBox 3"/>
          <p:cNvSpPr txBox="1"/>
          <p:nvPr/>
        </p:nvSpPr>
        <p:spPr>
          <a:xfrm>
            <a:off x="953037" y="5842099"/>
            <a:ext cx="4816698" cy="369332"/>
          </a:xfrm>
          <a:prstGeom prst="rect">
            <a:avLst/>
          </a:prstGeom>
          <a:noFill/>
        </p:spPr>
        <p:txBody>
          <a:bodyPr wrap="square" rtlCol="0">
            <a:spAutoFit/>
          </a:bodyPr>
          <a:lstStyle/>
          <a:p>
            <a:r>
              <a:rPr lang="en-GB" i="1" dirty="0">
                <a:solidFill>
                  <a:schemeClr val="bg2">
                    <a:lumMod val="20000"/>
                    <a:lumOff val="80000"/>
                  </a:schemeClr>
                </a:solidFill>
              </a:rPr>
              <a:t>Software-Defined Network Architecture </a:t>
            </a:r>
            <a:endParaRPr lang="en-US" i="1" dirty="0">
              <a:solidFill>
                <a:schemeClr val="bg2">
                  <a:lumMod val="20000"/>
                  <a:lumOff val="80000"/>
                </a:schemeClr>
              </a:solidFill>
            </a:endParaRPr>
          </a:p>
        </p:txBody>
      </p:sp>
      <p:pic>
        <p:nvPicPr>
          <p:cNvPr id="6" name="Picture 5"/>
          <p:cNvPicPr>
            <a:picLocks noChangeAspect="1"/>
          </p:cNvPicPr>
          <p:nvPr/>
        </p:nvPicPr>
        <p:blipFill>
          <a:blip r:embed="rId3"/>
          <a:stretch>
            <a:fillRect/>
          </a:stretch>
        </p:blipFill>
        <p:spPr>
          <a:xfrm>
            <a:off x="233916" y="1690687"/>
            <a:ext cx="6166884" cy="4151411"/>
          </a:xfrm>
          <a:prstGeom prst="rect">
            <a:avLst/>
          </a:prstGeom>
        </p:spPr>
      </p:pic>
    </p:spTree>
    <p:extLst>
      <p:ext uri="{BB962C8B-B14F-4D97-AF65-F5344CB8AC3E}">
        <p14:creationId xmlns:p14="http://schemas.microsoft.com/office/powerpoint/2010/main" val="134062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TextBox 116"/>
          <p:cNvSpPr txBox="1"/>
          <p:nvPr/>
        </p:nvSpPr>
        <p:spPr>
          <a:xfrm>
            <a:off x="7018020" y="2674508"/>
            <a:ext cx="1651325" cy="369332"/>
          </a:xfrm>
          <a:prstGeom prst="rect">
            <a:avLst/>
          </a:prstGeom>
          <a:noFill/>
        </p:spPr>
        <p:txBody>
          <a:bodyPr wrap="square" rtlCol="0">
            <a:spAutoFit/>
          </a:bodyPr>
          <a:lstStyle/>
          <a:p>
            <a:r>
              <a:rPr lang="en-GB" dirty="0" smtClean="0"/>
              <a:t>Close</a:t>
            </a:r>
            <a:endParaRPr lang="en-GB" dirty="0"/>
          </a:p>
        </p:txBody>
      </p:sp>
      <p:sp>
        <p:nvSpPr>
          <p:cNvPr id="13" name="Rectangle 12"/>
          <p:cNvSpPr/>
          <p:nvPr/>
        </p:nvSpPr>
        <p:spPr>
          <a:xfrm>
            <a:off x="85682" y="1599313"/>
            <a:ext cx="11805763" cy="52183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368586" y="-196870"/>
            <a:ext cx="10515600" cy="1325563"/>
          </a:xfrm>
        </p:spPr>
        <p:txBody>
          <a:bodyPr/>
          <a:lstStyle/>
          <a:p>
            <a:r>
              <a:rPr lang="en-GB" dirty="0" smtClean="0"/>
              <a:t>Current Internet </a:t>
            </a:r>
            <a:endParaRPr lang="en-GB" dirty="0"/>
          </a:p>
        </p:txBody>
      </p:sp>
      <p:sp>
        <p:nvSpPr>
          <p:cNvPr id="19" name="TextBox 18"/>
          <p:cNvSpPr txBox="1"/>
          <p:nvPr/>
        </p:nvSpPr>
        <p:spPr>
          <a:xfrm>
            <a:off x="2981324" y="3800475"/>
            <a:ext cx="561975" cy="646331"/>
          </a:xfrm>
          <a:prstGeom prst="rect">
            <a:avLst/>
          </a:prstGeom>
          <a:noFill/>
        </p:spPr>
        <p:txBody>
          <a:bodyPr wrap="square" rtlCol="0">
            <a:spAutoFit/>
          </a:bodyPr>
          <a:lstStyle/>
          <a:p>
            <a:r>
              <a:rPr lang="en-GB" dirty="0" smtClean="0"/>
              <a:t>APP</a:t>
            </a:r>
            <a:endParaRPr lang="en-GB" dirty="0"/>
          </a:p>
        </p:txBody>
      </p:sp>
      <p:sp>
        <p:nvSpPr>
          <p:cNvPr id="10" name="Rounded Rectangle 9"/>
          <p:cNvSpPr/>
          <p:nvPr/>
        </p:nvSpPr>
        <p:spPr>
          <a:xfrm>
            <a:off x="4540546" y="5008239"/>
            <a:ext cx="2033836" cy="752048"/>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540546" y="5871045"/>
            <a:ext cx="2033836" cy="887383"/>
          </a:xfrm>
          <a:prstGeom prst="roundRect">
            <a:avLst/>
          </a:prstGeom>
          <a:solidFill>
            <a:srgbClr val="002A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4554332" y="4356283"/>
            <a:ext cx="649142"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625903" y="6023350"/>
            <a:ext cx="2055968" cy="584775"/>
          </a:xfrm>
          <a:prstGeom prst="rect">
            <a:avLst/>
          </a:prstGeom>
          <a:noFill/>
        </p:spPr>
        <p:txBody>
          <a:bodyPr wrap="square" rtlCol="0">
            <a:spAutoFit/>
          </a:bodyPr>
          <a:lstStyle/>
          <a:p>
            <a:r>
              <a:rPr lang="en-GB" sz="1600" dirty="0" smtClean="0"/>
              <a:t>Specialised Packet </a:t>
            </a:r>
            <a:r>
              <a:rPr lang="en-GB" sz="1600" dirty="0"/>
              <a:t>F</a:t>
            </a:r>
            <a:r>
              <a:rPr lang="en-GB" sz="1600" dirty="0" smtClean="0"/>
              <a:t>orwarding Hardware</a:t>
            </a:r>
            <a:endParaRPr lang="en-GB" sz="1600" dirty="0"/>
          </a:p>
        </p:txBody>
      </p:sp>
      <p:sp>
        <p:nvSpPr>
          <p:cNvPr id="17" name="TextBox 16"/>
          <p:cNvSpPr txBox="1"/>
          <p:nvPr/>
        </p:nvSpPr>
        <p:spPr>
          <a:xfrm>
            <a:off x="4678769" y="5209855"/>
            <a:ext cx="2157133" cy="338554"/>
          </a:xfrm>
          <a:prstGeom prst="rect">
            <a:avLst/>
          </a:prstGeom>
          <a:noFill/>
        </p:spPr>
        <p:txBody>
          <a:bodyPr wrap="square" rtlCol="0">
            <a:spAutoFit/>
          </a:bodyPr>
          <a:lstStyle/>
          <a:p>
            <a:r>
              <a:rPr lang="en-GB" sz="1600" dirty="0" smtClean="0"/>
              <a:t>Operating System </a:t>
            </a:r>
            <a:endParaRPr lang="en-GB" sz="1600" dirty="0"/>
          </a:p>
        </p:txBody>
      </p:sp>
      <p:sp>
        <p:nvSpPr>
          <p:cNvPr id="18" name="TextBox 17"/>
          <p:cNvSpPr txBox="1"/>
          <p:nvPr/>
        </p:nvSpPr>
        <p:spPr>
          <a:xfrm>
            <a:off x="4625903" y="4514572"/>
            <a:ext cx="577570" cy="338554"/>
          </a:xfrm>
          <a:prstGeom prst="rect">
            <a:avLst/>
          </a:prstGeom>
          <a:noFill/>
        </p:spPr>
        <p:txBody>
          <a:bodyPr wrap="square" rtlCol="0">
            <a:spAutoFit/>
          </a:bodyPr>
          <a:lstStyle/>
          <a:p>
            <a:r>
              <a:rPr lang="en-GB" sz="1600" dirty="0" smtClean="0"/>
              <a:t>APP</a:t>
            </a:r>
            <a:endParaRPr lang="en-GB" sz="1600" dirty="0"/>
          </a:p>
        </p:txBody>
      </p:sp>
      <p:sp>
        <p:nvSpPr>
          <p:cNvPr id="20" name="Rounded Rectangle 19"/>
          <p:cNvSpPr/>
          <p:nvPr/>
        </p:nvSpPr>
        <p:spPr>
          <a:xfrm>
            <a:off x="5954855" y="4359087"/>
            <a:ext cx="633313"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APP</a:t>
            </a:r>
          </a:p>
        </p:txBody>
      </p:sp>
      <p:cxnSp>
        <p:nvCxnSpPr>
          <p:cNvPr id="22" name="Straight Connector 21"/>
          <p:cNvCxnSpPr>
            <a:endCxn id="20" idx="1"/>
          </p:cNvCxnSpPr>
          <p:nvPr/>
        </p:nvCxnSpPr>
        <p:spPr>
          <a:xfrm>
            <a:off x="5203474" y="4682260"/>
            <a:ext cx="751381" cy="2805"/>
          </a:xfrm>
          <a:prstGeom prst="line">
            <a:avLst/>
          </a:prstGeom>
          <a:ln w="47625">
            <a:prstDash val="sysDash"/>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6676621" y="3057296"/>
            <a:ext cx="2033836" cy="752048"/>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ounded Rectangle 55"/>
          <p:cNvSpPr/>
          <p:nvPr/>
        </p:nvSpPr>
        <p:spPr>
          <a:xfrm>
            <a:off x="6676621" y="3920102"/>
            <a:ext cx="2033836" cy="887383"/>
          </a:xfrm>
          <a:prstGeom prst="roundRect">
            <a:avLst/>
          </a:prstGeom>
          <a:solidFill>
            <a:srgbClr val="002A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ounded Rectangle 56"/>
          <p:cNvSpPr/>
          <p:nvPr/>
        </p:nvSpPr>
        <p:spPr>
          <a:xfrm>
            <a:off x="6690407" y="2405340"/>
            <a:ext cx="649142"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6761978" y="4072407"/>
            <a:ext cx="2055968" cy="584775"/>
          </a:xfrm>
          <a:prstGeom prst="rect">
            <a:avLst/>
          </a:prstGeom>
          <a:noFill/>
        </p:spPr>
        <p:txBody>
          <a:bodyPr wrap="square" rtlCol="0">
            <a:spAutoFit/>
          </a:bodyPr>
          <a:lstStyle/>
          <a:p>
            <a:r>
              <a:rPr lang="en-GB" sz="1600" dirty="0" smtClean="0"/>
              <a:t>Specialised Packet </a:t>
            </a:r>
            <a:r>
              <a:rPr lang="en-GB" sz="1600" dirty="0"/>
              <a:t>F</a:t>
            </a:r>
            <a:r>
              <a:rPr lang="en-GB" sz="1600" dirty="0" smtClean="0"/>
              <a:t>orwarding Hardware</a:t>
            </a:r>
            <a:endParaRPr lang="en-GB" sz="1600" dirty="0"/>
          </a:p>
        </p:txBody>
      </p:sp>
      <p:sp>
        <p:nvSpPr>
          <p:cNvPr id="59" name="TextBox 58"/>
          <p:cNvSpPr txBox="1"/>
          <p:nvPr/>
        </p:nvSpPr>
        <p:spPr>
          <a:xfrm>
            <a:off x="6814844" y="3258912"/>
            <a:ext cx="2157133" cy="338554"/>
          </a:xfrm>
          <a:prstGeom prst="rect">
            <a:avLst/>
          </a:prstGeom>
          <a:noFill/>
        </p:spPr>
        <p:txBody>
          <a:bodyPr wrap="square" rtlCol="0">
            <a:spAutoFit/>
          </a:bodyPr>
          <a:lstStyle/>
          <a:p>
            <a:r>
              <a:rPr lang="en-GB" sz="1600" dirty="0" smtClean="0"/>
              <a:t>Operating System </a:t>
            </a:r>
            <a:endParaRPr lang="en-GB" sz="1600" dirty="0"/>
          </a:p>
        </p:txBody>
      </p:sp>
      <p:sp>
        <p:nvSpPr>
          <p:cNvPr id="60" name="TextBox 59"/>
          <p:cNvSpPr txBox="1"/>
          <p:nvPr/>
        </p:nvSpPr>
        <p:spPr>
          <a:xfrm>
            <a:off x="6690406" y="2563629"/>
            <a:ext cx="577572" cy="338554"/>
          </a:xfrm>
          <a:prstGeom prst="rect">
            <a:avLst/>
          </a:prstGeom>
          <a:noFill/>
        </p:spPr>
        <p:txBody>
          <a:bodyPr wrap="square" rtlCol="0">
            <a:spAutoFit/>
          </a:bodyPr>
          <a:lstStyle/>
          <a:p>
            <a:r>
              <a:rPr lang="en-GB" sz="1600" dirty="0" smtClean="0"/>
              <a:t>APP</a:t>
            </a:r>
            <a:endParaRPr lang="en-GB" sz="1600" dirty="0"/>
          </a:p>
        </p:txBody>
      </p:sp>
      <p:sp>
        <p:nvSpPr>
          <p:cNvPr id="61" name="Rounded Rectangle 60"/>
          <p:cNvSpPr/>
          <p:nvPr/>
        </p:nvSpPr>
        <p:spPr>
          <a:xfrm>
            <a:off x="8075101" y="2408144"/>
            <a:ext cx="635355"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APP</a:t>
            </a:r>
          </a:p>
        </p:txBody>
      </p:sp>
      <p:cxnSp>
        <p:nvCxnSpPr>
          <p:cNvPr id="62" name="Straight Connector 61"/>
          <p:cNvCxnSpPr>
            <a:endCxn id="61" idx="1"/>
          </p:cNvCxnSpPr>
          <p:nvPr/>
        </p:nvCxnSpPr>
        <p:spPr>
          <a:xfrm>
            <a:off x="7339549" y="2731317"/>
            <a:ext cx="735552" cy="2805"/>
          </a:xfrm>
          <a:prstGeom prst="line">
            <a:avLst/>
          </a:prstGeom>
          <a:ln w="47625">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283672" y="5220292"/>
            <a:ext cx="2235591" cy="803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588168" y="5470871"/>
            <a:ext cx="3265853" cy="651964"/>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48701" y="3798698"/>
            <a:ext cx="564586" cy="338554"/>
          </a:xfrm>
          <a:prstGeom prst="rect">
            <a:avLst/>
          </a:prstGeom>
          <a:noFill/>
        </p:spPr>
        <p:txBody>
          <a:bodyPr wrap="square" rtlCol="0">
            <a:spAutoFit/>
          </a:bodyPr>
          <a:lstStyle/>
          <a:p>
            <a:r>
              <a:rPr lang="en-GB" sz="1600" dirty="0" smtClean="0"/>
              <a:t>APP</a:t>
            </a:r>
            <a:endParaRPr lang="en-GB" sz="1600" dirty="0"/>
          </a:p>
        </p:txBody>
      </p:sp>
      <p:sp>
        <p:nvSpPr>
          <p:cNvPr id="48" name="Rounded Rectangle 47"/>
          <p:cNvSpPr/>
          <p:nvPr/>
        </p:nvSpPr>
        <p:spPr>
          <a:xfrm>
            <a:off x="242338" y="3269980"/>
            <a:ext cx="649142"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APP</a:t>
            </a:r>
            <a:endParaRPr lang="en-GB" dirty="0"/>
          </a:p>
        </p:txBody>
      </p:sp>
      <p:sp>
        <p:nvSpPr>
          <p:cNvPr id="46" name="Rounded Rectangle 45"/>
          <p:cNvSpPr/>
          <p:nvPr/>
        </p:nvSpPr>
        <p:spPr>
          <a:xfrm>
            <a:off x="228553" y="3996649"/>
            <a:ext cx="2033836" cy="752048"/>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28553" y="4859455"/>
            <a:ext cx="2033836" cy="887383"/>
          </a:xfrm>
          <a:prstGeom prst="roundRect">
            <a:avLst/>
          </a:prstGeom>
          <a:solidFill>
            <a:srgbClr val="002A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313910" y="5011760"/>
            <a:ext cx="2055968" cy="584775"/>
          </a:xfrm>
          <a:prstGeom prst="rect">
            <a:avLst/>
          </a:prstGeom>
          <a:noFill/>
        </p:spPr>
        <p:txBody>
          <a:bodyPr wrap="square" rtlCol="0">
            <a:spAutoFit/>
          </a:bodyPr>
          <a:lstStyle/>
          <a:p>
            <a:r>
              <a:rPr lang="en-GB" sz="1600" dirty="0" smtClean="0"/>
              <a:t>Specialised Packet </a:t>
            </a:r>
            <a:r>
              <a:rPr lang="en-GB" sz="1600" dirty="0"/>
              <a:t>F</a:t>
            </a:r>
            <a:r>
              <a:rPr lang="en-GB" sz="1600" dirty="0" smtClean="0"/>
              <a:t>orwarding Hardware</a:t>
            </a:r>
            <a:endParaRPr lang="en-GB" sz="1600" dirty="0"/>
          </a:p>
        </p:txBody>
      </p:sp>
      <p:sp>
        <p:nvSpPr>
          <p:cNvPr id="50" name="TextBox 49"/>
          <p:cNvSpPr txBox="1"/>
          <p:nvPr/>
        </p:nvSpPr>
        <p:spPr>
          <a:xfrm>
            <a:off x="366776" y="4198265"/>
            <a:ext cx="2157133" cy="338554"/>
          </a:xfrm>
          <a:prstGeom prst="rect">
            <a:avLst/>
          </a:prstGeom>
          <a:noFill/>
        </p:spPr>
        <p:txBody>
          <a:bodyPr wrap="square" rtlCol="0">
            <a:spAutoFit/>
          </a:bodyPr>
          <a:lstStyle/>
          <a:p>
            <a:r>
              <a:rPr lang="en-GB" sz="1600" dirty="0" smtClean="0"/>
              <a:t>Operating System </a:t>
            </a:r>
            <a:endParaRPr lang="en-GB" sz="1600" dirty="0"/>
          </a:p>
        </p:txBody>
      </p:sp>
      <p:sp>
        <p:nvSpPr>
          <p:cNvPr id="52" name="Rounded Rectangle 51"/>
          <p:cNvSpPr/>
          <p:nvPr/>
        </p:nvSpPr>
        <p:spPr>
          <a:xfrm>
            <a:off x="1634679" y="3347497"/>
            <a:ext cx="627710"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APP</a:t>
            </a:r>
          </a:p>
        </p:txBody>
      </p:sp>
      <p:cxnSp>
        <p:nvCxnSpPr>
          <p:cNvPr id="53" name="Straight Connector 52"/>
          <p:cNvCxnSpPr>
            <a:endCxn id="52" idx="1"/>
          </p:cNvCxnSpPr>
          <p:nvPr/>
        </p:nvCxnSpPr>
        <p:spPr>
          <a:xfrm>
            <a:off x="891481" y="3670670"/>
            <a:ext cx="743198" cy="2805"/>
          </a:xfrm>
          <a:prstGeom prst="line">
            <a:avLst/>
          </a:prstGeom>
          <a:ln w="47625">
            <a:prstDash val="sysDash"/>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9838665" y="4221533"/>
            <a:ext cx="2033836" cy="752048"/>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ounded Rectangle 79"/>
          <p:cNvSpPr/>
          <p:nvPr/>
        </p:nvSpPr>
        <p:spPr>
          <a:xfrm>
            <a:off x="9857609" y="5068501"/>
            <a:ext cx="2033836" cy="887383"/>
          </a:xfrm>
          <a:prstGeom prst="roundRect">
            <a:avLst/>
          </a:prstGeom>
          <a:solidFill>
            <a:srgbClr val="002A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ounded Rectangle 80"/>
          <p:cNvSpPr/>
          <p:nvPr/>
        </p:nvSpPr>
        <p:spPr>
          <a:xfrm>
            <a:off x="9855012" y="3556543"/>
            <a:ext cx="649142"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9927919" y="5219805"/>
            <a:ext cx="2055968" cy="584775"/>
          </a:xfrm>
          <a:prstGeom prst="rect">
            <a:avLst/>
          </a:prstGeom>
          <a:noFill/>
        </p:spPr>
        <p:txBody>
          <a:bodyPr wrap="square" rtlCol="0">
            <a:spAutoFit/>
          </a:bodyPr>
          <a:lstStyle/>
          <a:p>
            <a:r>
              <a:rPr lang="en-GB" sz="1600" dirty="0" smtClean="0"/>
              <a:t>Specialised Packet </a:t>
            </a:r>
            <a:r>
              <a:rPr lang="en-GB" sz="1600" dirty="0"/>
              <a:t>F</a:t>
            </a:r>
            <a:r>
              <a:rPr lang="en-GB" sz="1600" dirty="0" smtClean="0"/>
              <a:t>orwarding Hardware</a:t>
            </a:r>
            <a:endParaRPr lang="en-GB" sz="1600" dirty="0"/>
          </a:p>
        </p:txBody>
      </p:sp>
      <p:sp>
        <p:nvSpPr>
          <p:cNvPr id="83" name="TextBox 82"/>
          <p:cNvSpPr txBox="1"/>
          <p:nvPr/>
        </p:nvSpPr>
        <p:spPr>
          <a:xfrm>
            <a:off x="9890798" y="4405074"/>
            <a:ext cx="2157133" cy="338554"/>
          </a:xfrm>
          <a:prstGeom prst="rect">
            <a:avLst/>
          </a:prstGeom>
          <a:noFill/>
        </p:spPr>
        <p:txBody>
          <a:bodyPr wrap="square" rtlCol="0">
            <a:spAutoFit/>
          </a:bodyPr>
          <a:lstStyle/>
          <a:p>
            <a:r>
              <a:rPr lang="en-GB" sz="1600" dirty="0" smtClean="0"/>
              <a:t>Operating System </a:t>
            </a:r>
            <a:endParaRPr lang="en-GB" sz="1600" dirty="0"/>
          </a:p>
        </p:txBody>
      </p:sp>
      <p:sp>
        <p:nvSpPr>
          <p:cNvPr id="84" name="TextBox 83"/>
          <p:cNvSpPr txBox="1"/>
          <p:nvPr/>
        </p:nvSpPr>
        <p:spPr>
          <a:xfrm>
            <a:off x="9890798" y="3731005"/>
            <a:ext cx="577571" cy="338554"/>
          </a:xfrm>
          <a:prstGeom prst="rect">
            <a:avLst/>
          </a:prstGeom>
          <a:noFill/>
        </p:spPr>
        <p:txBody>
          <a:bodyPr wrap="square" rtlCol="0">
            <a:spAutoFit/>
          </a:bodyPr>
          <a:lstStyle/>
          <a:p>
            <a:r>
              <a:rPr lang="en-GB" sz="1600" dirty="0" smtClean="0"/>
              <a:t>APP</a:t>
            </a:r>
            <a:endParaRPr lang="en-GB" sz="1600" dirty="0"/>
          </a:p>
        </p:txBody>
      </p:sp>
      <p:sp>
        <p:nvSpPr>
          <p:cNvPr id="85" name="Rounded Rectangle 84"/>
          <p:cNvSpPr/>
          <p:nvPr/>
        </p:nvSpPr>
        <p:spPr>
          <a:xfrm>
            <a:off x="11192408" y="3556543"/>
            <a:ext cx="649141"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APP</a:t>
            </a:r>
          </a:p>
        </p:txBody>
      </p:sp>
      <p:cxnSp>
        <p:nvCxnSpPr>
          <p:cNvPr id="89" name="Straight Connector 88"/>
          <p:cNvCxnSpPr/>
          <p:nvPr/>
        </p:nvCxnSpPr>
        <p:spPr>
          <a:xfrm>
            <a:off x="8724514" y="4148155"/>
            <a:ext cx="1203405" cy="911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0491699" y="3857809"/>
            <a:ext cx="671667" cy="14605"/>
          </a:xfrm>
          <a:prstGeom prst="line">
            <a:avLst/>
          </a:prstGeom>
          <a:ln w="47625">
            <a:prstDash val="sysDash"/>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547363" y="2835300"/>
            <a:ext cx="1216789" cy="400110"/>
          </a:xfrm>
          <a:prstGeom prst="rect">
            <a:avLst/>
          </a:prstGeom>
          <a:noFill/>
        </p:spPr>
        <p:txBody>
          <a:bodyPr wrap="square" rtlCol="0">
            <a:spAutoFit/>
          </a:bodyPr>
          <a:lstStyle/>
          <a:p>
            <a:r>
              <a:rPr lang="en-GB" sz="2000" dirty="0" smtClean="0">
                <a:solidFill>
                  <a:schemeClr val="bg1"/>
                </a:solidFill>
              </a:rPr>
              <a:t>Closed</a:t>
            </a:r>
            <a:endParaRPr lang="en-GB" sz="2000" dirty="0">
              <a:solidFill>
                <a:schemeClr val="bg1"/>
              </a:solidFill>
            </a:endParaRPr>
          </a:p>
        </p:txBody>
      </p:sp>
      <p:cxnSp>
        <p:nvCxnSpPr>
          <p:cNvPr id="119" name="Straight Connector 118"/>
          <p:cNvCxnSpPr/>
          <p:nvPr/>
        </p:nvCxnSpPr>
        <p:spPr>
          <a:xfrm flipV="1">
            <a:off x="2283672" y="4069559"/>
            <a:ext cx="4369619" cy="998942"/>
          </a:xfrm>
          <a:prstGeom prst="line">
            <a:avLst/>
          </a:prstGeom>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104226" y="1054856"/>
            <a:ext cx="11468161" cy="523220"/>
          </a:xfrm>
          <a:prstGeom prst="rect">
            <a:avLst/>
          </a:prstGeom>
          <a:noFill/>
        </p:spPr>
        <p:txBody>
          <a:bodyPr wrap="square" rtlCol="0">
            <a:spAutoFit/>
          </a:bodyPr>
          <a:lstStyle/>
          <a:p>
            <a:pPr marL="457200" indent="-457200">
              <a:buFont typeface="Arial" panose="020B0604020202020204" pitchFamily="34" charset="0"/>
              <a:buChar char="•"/>
            </a:pPr>
            <a:r>
              <a:rPr lang="en-GB" sz="2800" b="1" dirty="0" smtClean="0">
                <a:solidFill>
                  <a:schemeClr val="bg2">
                    <a:lumMod val="20000"/>
                    <a:lumOff val="80000"/>
                  </a:schemeClr>
                </a:solidFill>
              </a:rPr>
              <a:t>Closed to Innovations in the Infrastructure</a:t>
            </a:r>
            <a:endParaRPr lang="en-GB" sz="2800" b="1" dirty="0">
              <a:solidFill>
                <a:schemeClr val="bg2">
                  <a:lumMod val="20000"/>
                  <a:lumOff val="80000"/>
                </a:schemeClr>
              </a:solidFill>
            </a:endParaRPr>
          </a:p>
        </p:txBody>
      </p:sp>
      <p:sp>
        <p:nvSpPr>
          <p:cNvPr id="139" name="Rounded Rectangle 138"/>
          <p:cNvSpPr/>
          <p:nvPr/>
        </p:nvSpPr>
        <p:spPr>
          <a:xfrm>
            <a:off x="488588" y="2396358"/>
            <a:ext cx="10727244" cy="614822"/>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TextBox 139"/>
          <p:cNvSpPr txBox="1"/>
          <p:nvPr/>
        </p:nvSpPr>
        <p:spPr>
          <a:xfrm>
            <a:off x="4491158" y="2412399"/>
            <a:ext cx="2157133" cy="400110"/>
          </a:xfrm>
          <a:prstGeom prst="rect">
            <a:avLst/>
          </a:prstGeom>
          <a:noFill/>
        </p:spPr>
        <p:txBody>
          <a:bodyPr wrap="square" rtlCol="0">
            <a:spAutoFit/>
          </a:bodyPr>
          <a:lstStyle/>
          <a:p>
            <a:r>
              <a:rPr lang="en-GB" sz="2000" dirty="0" smtClean="0"/>
              <a:t>Operating System </a:t>
            </a:r>
            <a:endParaRPr lang="en-GB" sz="2000" dirty="0"/>
          </a:p>
        </p:txBody>
      </p:sp>
      <p:cxnSp>
        <p:nvCxnSpPr>
          <p:cNvPr id="143" name="Straight Connector 142"/>
          <p:cNvCxnSpPr/>
          <p:nvPr/>
        </p:nvCxnSpPr>
        <p:spPr>
          <a:xfrm flipH="1">
            <a:off x="1206310" y="3011719"/>
            <a:ext cx="28898" cy="1851077"/>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5434330" y="3011719"/>
            <a:ext cx="41463" cy="2884969"/>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endCxn id="56" idx="0"/>
          </p:cNvCxnSpPr>
          <p:nvPr/>
        </p:nvCxnSpPr>
        <p:spPr>
          <a:xfrm>
            <a:off x="7679557" y="3026934"/>
            <a:ext cx="13982" cy="89316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847036" y="3011719"/>
            <a:ext cx="14746" cy="205678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53" name="Right Brace 152"/>
          <p:cNvSpPr/>
          <p:nvPr/>
        </p:nvSpPr>
        <p:spPr>
          <a:xfrm>
            <a:off x="7990739" y="3057296"/>
            <a:ext cx="45719" cy="80781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TextBox 153"/>
          <p:cNvSpPr txBox="1"/>
          <p:nvPr/>
        </p:nvSpPr>
        <p:spPr>
          <a:xfrm>
            <a:off x="8292289" y="3204726"/>
            <a:ext cx="2940860" cy="369332"/>
          </a:xfrm>
          <a:prstGeom prst="rect">
            <a:avLst/>
          </a:prstGeom>
          <a:noFill/>
        </p:spPr>
        <p:txBody>
          <a:bodyPr wrap="square" rtlCol="0">
            <a:spAutoFit/>
          </a:bodyPr>
          <a:lstStyle/>
          <a:p>
            <a:r>
              <a:rPr lang="en-GB" dirty="0" smtClean="0">
                <a:solidFill>
                  <a:schemeClr val="bg1"/>
                </a:solidFill>
              </a:rPr>
              <a:t>Open Interface</a:t>
            </a:r>
            <a:endParaRPr lang="en-GB" dirty="0">
              <a:solidFill>
                <a:schemeClr val="bg1"/>
              </a:solidFill>
            </a:endParaRPr>
          </a:p>
        </p:txBody>
      </p:sp>
      <p:sp>
        <p:nvSpPr>
          <p:cNvPr id="165" name="Rounded Rectangle 164"/>
          <p:cNvSpPr/>
          <p:nvPr/>
        </p:nvSpPr>
        <p:spPr>
          <a:xfrm>
            <a:off x="4554332" y="1734063"/>
            <a:ext cx="633313"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APP</a:t>
            </a:r>
          </a:p>
        </p:txBody>
      </p:sp>
      <p:sp>
        <p:nvSpPr>
          <p:cNvPr id="166" name="Rounded Rectangle 165"/>
          <p:cNvSpPr/>
          <p:nvPr/>
        </p:nvSpPr>
        <p:spPr>
          <a:xfrm>
            <a:off x="5518127" y="1734063"/>
            <a:ext cx="633313"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APP</a:t>
            </a:r>
          </a:p>
        </p:txBody>
      </p:sp>
      <p:sp>
        <p:nvSpPr>
          <p:cNvPr id="167" name="Rounded Rectangle 166"/>
          <p:cNvSpPr/>
          <p:nvPr/>
        </p:nvSpPr>
        <p:spPr>
          <a:xfrm>
            <a:off x="6574382" y="1745276"/>
            <a:ext cx="633313" cy="651956"/>
          </a:xfrm>
          <a:prstGeom prst="roundRect">
            <a:avLst/>
          </a:prstGeom>
          <a:solidFill>
            <a:srgbClr val="BA7E0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APP</a:t>
            </a:r>
          </a:p>
        </p:txBody>
      </p:sp>
      <p:sp>
        <p:nvSpPr>
          <p:cNvPr id="170" name="TextBox 169"/>
          <p:cNvSpPr txBox="1"/>
          <p:nvPr/>
        </p:nvSpPr>
        <p:spPr>
          <a:xfrm>
            <a:off x="1206310" y="45272"/>
            <a:ext cx="10841621" cy="923330"/>
          </a:xfrm>
          <a:prstGeom prst="rect">
            <a:avLst/>
          </a:prstGeom>
          <a:noFill/>
        </p:spPr>
        <p:txBody>
          <a:bodyPr wrap="square" rtlCol="0">
            <a:spAutoFit/>
          </a:bodyPr>
          <a:lstStyle/>
          <a:p>
            <a:pPr algn="ctr"/>
            <a:r>
              <a:rPr lang="en-GB" sz="5400" dirty="0" smtClean="0">
                <a:solidFill>
                  <a:schemeClr val="bg2">
                    <a:lumMod val="20000"/>
                    <a:lumOff val="80000"/>
                  </a:schemeClr>
                </a:solidFill>
              </a:rPr>
              <a:t>Software-defined Network</a:t>
            </a:r>
            <a:endParaRPr lang="en-GB" sz="5400" dirty="0">
              <a:solidFill>
                <a:schemeClr val="bg2">
                  <a:lumMod val="20000"/>
                  <a:lumOff val="80000"/>
                </a:schemeClr>
              </a:solidFill>
            </a:endParaRPr>
          </a:p>
        </p:txBody>
      </p:sp>
    </p:spTree>
    <p:extLst>
      <p:ext uri="{BB962C8B-B14F-4D97-AF65-F5344CB8AC3E}">
        <p14:creationId xmlns:p14="http://schemas.microsoft.com/office/powerpoint/2010/main" val="15203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81"/>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5"/>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20" grpId="0" animBg="1"/>
      <p:bldP spid="55" grpId="0" animBg="1"/>
      <p:bldP spid="57" grpId="0" animBg="1"/>
      <p:bldP spid="59" grpId="0"/>
      <p:bldP spid="60" grpId="0"/>
      <p:bldP spid="61" grpId="0" animBg="1"/>
      <p:bldP spid="48" grpId="0" animBg="1"/>
      <p:bldP spid="46" grpId="0" animBg="1"/>
      <p:bldP spid="50" grpId="0"/>
      <p:bldP spid="52" grpId="0" animBg="1"/>
      <p:bldP spid="79" grpId="0" animBg="1"/>
      <p:bldP spid="81" grpId="0" animBg="1"/>
      <p:bldP spid="83" grpId="0"/>
      <p:bldP spid="84" grpId="0"/>
      <p:bldP spid="85" grpId="0" animBg="1"/>
      <p:bldP spid="118" grpId="0"/>
      <p:bldP spid="136" grpId="0"/>
      <p:bldP spid="139" grpId="0" animBg="1"/>
      <p:bldP spid="153" grpId="0" animBg="1"/>
      <p:bldP spid="154" grpId="0"/>
      <p:bldP spid="165" grpId="0" animBg="1"/>
      <p:bldP spid="166" grpId="0" animBg="1"/>
      <p:bldP spid="167" grpId="0" animBg="1"/>
      <p:bldP spid="1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SDN</a:t>
            </a:r>
            <a:endParaRPr lang="en-GB" dirty="0"/>
          </a:p>
        </p:txBody>
      </p:sp>
      <p:sp>
        <p:nvSpPr>
          <p:cNvPr id="3" name="Content Placeholder 2"/>
          <p:cNvSpPr>
            <a:spLocks noGrp="1"/>
          </p:cNvSpPr>
          <p:nvPr>
            <p:ph idx="1"/>
          </p:nvPr>
        </p:nvSpPr>
        <p:spPr>
          <a:xfrm>
            <a:off x="0" y="1825624"/>
            <a:ext cx="6696474" cy="5032375"/>
          </a:xfrm>
        </p:spPr>
        <p:txBody>
          <a:bodyPr>
            <a:normAutofit/>
          </a:bodyPr>
          <a:lstStyle/>
          <a:p>
            <a:pPr>
              <a:lnSpc>
                <a:spcPct val="110000"/>
              </a:lnSpc>
            </a:pPr>
            <a:r>
              <a:rPr lang="en-GB" dirty="0"/>
              <a:t>Facilitate innovation in </a:t>
            </a:r>
            <a:r>
              <a:rPr lang="en-GB" dirty="0" smtClean="0"/>
              <a:t>network.</a:t>
            </a:r>
          </a:p>
          <a:p>
            <a:pPr>
              <a:lnSpc>
                <a:spcPct val="110000"/>
              </a:lnSpc>
            </a:pPr>
            <a:r>
              <a:rPr lang="en-GB" dirty="0" smtClean="0"/>
              <a:t>Layered </a:t>
            </a:r>
            <a:r>
              <a:rPr lang="en-GB" dirty="0"/>
              <a:t>architecture with standard Open </a:t>
            </a:r>
            <a:r>
              <a:rPr lang="en-GB" dirty="0" smtClean="0"/>
              <a:t>interfaces.</a:t>
            </a:r>
          </a:p>
          <a:p>
            <a:pPr>
              <a:lnSpc>
                <a:spcPct val="110000"/>
              </a:lnSpc>
            </a:pPr>
            <a:r>
              <a:rPr lang="en-GB" dirty="0" smtClean="0"/>
              <a:t>Experiment </a:t>
            </a:r>
            <a:r>
              <a:rPr lang="en-GB" dirty="0"/>
              <a:t>and research using non-bulky, non-expensive </a:t>
            </a:r>
            <a:r>
              <a:rPr lang="en-GB" dirty="0" smtClean="0"/>
              <a:t>equipment.</a:t>
            </a:r>
          </a:p>
          <a:p>
            <a:pPr>
              <a:lnSpc>
                <a:spcPct val="110000"/>
              </a:lnSpc>
            </a:pPr>
            <a:r>
              <a:rPr lang="en-GB" dirty="0" smtClean="0"/>
              <a:t>More </a:t>
            </a:r>
            <a:r>
              <a:rPr lang="en-GB" dirty="0"/>
              <a:t>flexibility with </a:t>
            </a:r>
            <a:r>
              <a:rPr lang="en-GB" dirty="0" smtClean="0"/>
              <a:t>programmability.</a:t>
            </a:r>
          </a:p>
          <a:p>
            <a:pPr>
              <a:lnSpc>
                <a:spcPct val="110000"/>
              </a:lnSpc>
            </a:pPr>
            <a:r>
              <a:rPr lang="en-GB" dirty="0" smtClean="0"/>
              <a:t>Ease </a:t>
            </a:r>
            <a:r>
              <a:rPr lang="en-GB" dirty="0"/>
              <a:t>of customization and integration with other software </a:t>
            </a:r>
            <a:r>
              <a:rPr lang="en-GB" dirty="0" smtClean="0"/>
              <a:t>applications</a:t>
            </a:r>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6616510" y="1988997"/>
            <a:ext cx="5495527" cy="4705627"/>
          </a:xfrm>
          <a:prstGeom prst="rect">
            <a:avLst/>
          </a:prstGeom>
        </p:spPr>
      </p:pic>
    </p:spTree>
    <p:extLst>
      <p:ext uri="{BB962C8B-B14F-4D97-AF65-F5344CB8AC3E}">
        <p14:creationId xmlns:p14="http://schemas.microsoft.com/office/powerpoint/2010/main" val="768456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503" y="0"/>
            <a:ext cx="10515600" cy="1325563"/>
          </a:xfrm>
        </p:spPr>
        <p:txBody>
          <a:bodyPr/>
          <a:lstStyle/>
          <a:p>
            <a:r>
              <a:rPr lang="en-GB" dirty="0" smtClean="0"/>
              <a:t>SDN Layers</a:t>
            </a:r>
            <a:endParaRPr lang="en-GB" dirty="0"/>
          </a:p>
        </p:txBody>
      </p:sp>
      <p:sp>
        <p:nvSpPr>
          <p:cNvPr id="3" name="Content Placeholder 2"/>
          <p:cNvSpPr>
            <a:spLocks noGrp="1"/>
          </p:cNvSpPr>
          <p:nvPr>
            <p:ph idx="1"/>
          </p:nvPr>
        </p:nvSpPr>
        <p:spPr>
          <a:xfrm>
            <a:off x="0" y="1027906"/>
            <a:ext cx="6025117" cy="5830094"/>
          </a:xfrm>
        </p:spPr>
        <p:txBody>
          <a:bodyPr>
            <a:normAutofit/>
          </a:bodyPr>
          <a:lstStyle/>
          <a:p>
            <a:r>
              <a:rPr lang="en-GB" dirty="0"/>
              <a:t>Infrastructure </a:t>
            </a:r>
            <a:r>
              <a:rPr lang="en-GB" dirty="0" smtClean="0"/>
              <a:t>layer: consists </a:t>
            </a:r>
            <a:r>
              <a:rPr lang="en-GB" dirty="0"/>
              <a:t>of both physical and virtual network devices such as switches and routers</a:t>
            </a:r>
            <a:r>
              <a:rPr lang="en-GB" dirty="0" smtClean="0"/>
              <a:t>..</a:t>
            </a:r>
            <a:endParaRPr lang="en-GB" dirty="0"/>
          </a:p>
          <a:p>
            <a:endParaRPr lang="en-GB" dirty="0"/>
          </a:p>
          <a:p>
            <a:r>
              <a:rPr lang="en-GB" dirty="0"/>
              <a:t>Control layer: This layer consists of a centralized control </a:t>
            </a:r>
            <a:r>
              <a:rPr lang="en-GB" dirty="0" smtClean="0"/>
              <a:t>plane. It provides </a:t>
            </a:r>
            <a:r>
              <a:rPr lang="en-GB" dirty="0"/>
              <a:t>centralized global view to entire network. </a:t>
            </a:r>
            <a:endParaRPr lang="en-GB" dirty="0" smtClean="0"/>
          </a:p>
          <a:p>
            <a:pPr marL="0" indent="0">
              <a:buNone/>
            </a:pPr>
            <a:endParaRPr lang="en-GB" dirty="0"/>
          </a:p>
          <a:p>
            <a:r>
              <a:rPr lang="en-GB" dirty="0"/>
              <a:t>Application layer: it consists of network services,  application and orchestration tools that are used to interact with control layer. </a:t>
            </a:r>
          </a:p>
        </p:txBody>
      </p:sp>
      <p:pic>
        <p:nvPicPr>
          <p:cNvPr id="4" name="Picture 3"/>
          <p:cNvPicPr/>
          <p:nvPr/>
        </p:nvPicPr>
        <p:blipFill>
          <a:blip r:embed="rId3"/>
          <a:stretch>
            <a:fillRect/>
          </a:stretch>
        </p:blipFill>
        <p:spPr>
          <a:xfrm>
            <a:off x="6096000" y="1027906"/>
            <a:ext cx="6034882" cy="4926327"/>
          </a:xfrm>
          <a:prstGeom prst="rect">
            <a:avLst/>
          </a:prstGeom>
        </p:spPr>
      </p:pic>
    </p:spTree>
    <p:extLst>
      <p:ext uri="{BB962C8B-B14F-4D97-AF65-F5344CB8AC3E}">
        <p14:creationId xmlns:p14="http://schemas.microsoft.com/office/powerpoint/2010/main" val="114690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34"/>
            <a:ext cx="10515600" cy="1325563"/>
          </a:xfrm>
        </p:spPr>
        <p:txBody>
          <a:bodyPr/>
          <a:lstStyle/>
          <a:p>
            <a:pPr algn="ctr"/>
            <a:r>
              <a:rPr lang="en-US" dirty="0" smtClean="0"/>
              <a:t>SDN Interfaces</a:t>
            </a:r>
            <a:endParaRPr lang="en-US" dirty="0"/>
          </a:p>
        </p:txBody>
      </p:sp>
      <p:sp>
        <p:nvSpPr>
          <p:cNvPr id="3" name="Content Placeholder 2"/>
          <p:cNvSpPr>
            <a:spLocks noGrp="1"/>
          </p:cNvSpPr>
          <p:nvPr>
            <p:ph idx="1"/>
          </p:nvPr>
        </p:nvSpPr>
        <p:spPr>
          <a:xfrm>
            <a:off x="0" y="1361079"/>
            <a:ext cx="5961284" cy="5496921"/>
          </a:xfrm>
        </p:spPr>
        <p:txBody>
          <a:bodyPr>
            <a:normAutofit/>
          </a:bodyPr>
          <a:lstStyle/>
          <a:p>
            <a:r>
              <a:rPr lang="en-GB" dirty="0"/>
              <a:t>The infrastructure layer </a:t>
            </a:r>
            <a:r>
              <a:rPr lang="en-GB" dirty="0" smtClean="0"/>
              <a:t>comprises </a:t>
            </a:r>
            <a:r>
              <a:rPr lang="en-GB" dirty="0"/>
              <a:t>network elements, which expose their capabilities toward the control layer (controller plane) via interfaces southbound from the controller</a:t>
            </a:r>
            <a:r>
              <a:rPr lang="en-GB" dirty="0" smtClean="0"/>
              <a:t>.</a:t>
            </a:r>
          </a:p>
          <a:p>
            <a:endParaRPr lang="en-GB" dirty="0"/>
          </a:p>
          <a:p>
            <a:r>
              <a:rPr lang="en-GB" dirty="0"/>
              <a:t>The SDN applications exist in the application layer (plane), and communicate their network requirements toward the controller plane via northbound interfaces, often called NBIs</a:t>
            </a:r>
            <a:endParaRPr lang="en-GB" dirty="0" smtClean="0"/>
          </a:p>
          <a:p>
            <a:endParaRPr lang="en-GB" dirty="0"/>
          </a:p>
          <a:p>
            <a:endParaRPr lang="en-US" dirty="0"/>
          </a:p>
        </p:txBody>
      </p:sp>
      <p:pic>
        <p:nvPicPr>
          <p:cNvPr id="6" name="Picture 5"/>
          <p:cNvPicPr>
            <a:picLocks noChangeAspect="1"/>
          </p:cNvPicPr>
          <p:nvPr/>
        </p:nvPicPr>
        <p:blipFill>
          <a:blip r:embed="rId3"/>
          <a:stretch>
            <a:fillRect/>
          </a:stretch>
        </p:blipFill>
        <p:spPr>
          <a:xfrm>
            <a:off x="5613991" y="1027906"/>
            <a:ext cx="6443293" cy="5608564"/>
          </a:xfrm>
          <a:prstGeom prst="rect">
            <a:avLst/>
          </a:prstGeom>
        </p:spPr>
      </p:pic>
    </p:spTree>
    <p:extLst>
      <p:ext uri="{BB962C8B-B14F-4D97-AF65-F5344CB8AC3E}">
        <p14:creationId xmlns:p14="http://schemas.microsoft.com/office/powerpoint/2010/main" val="2905492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4" y="69645"/>
            <a:ext cx="10515600" cy="1325563"/>
          </a:xfrm>
        </p:spPr>
        <p:txBody>
          <a:bodyPr/>
          <a:lstStyle/>
          <a:p>
            <a:pPr algn="ctr"/>
            <a:r>
              <a:rPr lang="en-GB" dirty="0" err="1" smtClean="0"/>
              <a:t>OpenFlow</a:t>
            </a:r>
            <a:r>
              <a:rPr lang="en-GB" dirty="0" smtClean="0"/>
              <a:t> Protocol</a:t>
            </a:r>
            <a:endParaRPr lang="en-GB" dirty="0"/>
          </a:p>
        </p:txBody>
      </p:sp>
      <p:pic>
        <p:nvPicPr>
          <p:cNvPr id="1026" name="Picture 2" descr="Image result for openflow protoco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9609" y="1395208"/>
            <a:ext cx="4901561" cy="5149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251465"/>
            <a:ext cx="7290439" cy="4678204"/>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tx1">
                    <a:lumMod val="85000"/>
                  </a:schemeClr>
                </a:solidFill>
              </a:rPr>
              <a:t>OPENFLOW  is an open API that provides a standard interface for programming the data plane switches</a:t>
            </a:r>
            <a:r>
              <a:rPr lang="en-GB" dirty="0">
                <a:solidFill>
                  <a:schemeClr val="tx1">
                    <a:lumMod val="85000"/>
                  </a:schemeClr>
                </a:solidFill>
              </a:rPr>
              <a:t>. </a:t>
            </a:r>
            <a:endParaRPr lang="en-GB" dirty="0" smtClean="0">
              <a:solidFill>
                <a:schemeClr val="tx1">
                  <a:lumMod val="85000"/>
                </a:schemeClr>
              </a:solidFill>
            </a:endParaRPr>
          </a:p>
          <a:p>
            <a:endParaRPr lang="en-GB" dirty="0">
              <a:solidFill>
                <a:schemeClr val="tx1">
                  <a:lumMod val="85000"/>
                </a:schemeClr>
              </a:solidFill>
            </a:endParaRPr>
          </a:p>
          <a:p>
            <a:pPr marL="457200" indent="-457200">
              <a:buFont typeface="Arial" panose="020B0604020202020204" pitchFamily="34" charset="0"/>
              <a:buChar char="•"/>
            </a:pPr>
            <a:r>
              <a:rPr lang="en-GB" sz="2800" dirty="0">
                <a:solidFill>
                  <a:schemeClr val="tx1">
                    <a:lumMod val="85000"/>
                  </a:schemeClr>
                </a:solidFill>
              </a:rPr>
              <a:t>An </a:t>
            </a:r>
            <a:r>
              <a:rPr lang="en-GB" sz="2800" dirty="0" err="1">
                <a:solidFill>
                  <a:schemeClr val="tx1">
                    <a:lumMod val="85000"/>
                  </a:schemeClr>
                </a:solidFill>
              </a:rPr>
              <a:t>OpenFlow</a:t>
            </a:r>
            <a:r>
              <a:rPr lang="en-GB" sz="2800" dirty="0">
                <a:solidFill>
                  <a:schemeClr val="tx1">
                    <a:lumMod val="85000"/>
                  </a:schemeClr>
                </a:solidFill>
              </a:rPr>
              <a:t> switch has one or more tables consisting of flow rules. Each rule matches a  subset of the traffic and performs certain actions (dropping, for- warding, modifying, etc.) on the traffic</a:t>
            </a:r>
            <a:endParaRPr lang="en-GB" sz="2800" dirty="0" smtClean="0"/>
          </a:p>
          <a:p>
            <a:pPr marL="457200" indent="-457200">
              <a:buFont typeface="Arial" panose="020B0604020202020204" pitchFamily="34" charset="0"/>
              <a:buChar char="•"/>
            </a:pPr>
            <a:endParaRPr lang="en-GB" sz="2800" dirty="0" smtClean="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631671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SDN Controller</a:t>
            </a:r>
            <a:br>
              <a:rPr lang="en-GB" dirty="0" smtClean="0"/>
            </a:br>
            <a:endParaRPr lang="en-GB" dirty="0"/>
          </a:p>
        </p:txBody>
      </p:sp>
      <p:sp>
        <p:nvSpPr>
          <p:cNvPr id="3" name="Rectangle 2"/>
          <p:cNvSpPr/>
          <p:nvPr/>
        </p:nvSpPr>
        <p:spPr>
          <a:xfrm>
            <a:off x="6698513" y="2020802"/>
            <a:ext cx="5493487" cy="1384995"/>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tx1">
                    <a:lumMod val="85000"/>
                  </a:schemeClr>
                </a:solidFill>
              </a:rPr>
              <a:t>Ryu is a component-based software defined networking framework.</a:t>
            </a:r>
          </a:p>
        </p:txBody>
      </p:sp>
      <p:sp>
        <p:nvSpPr>
          <p:cNvPr id="4" name="TextBox 3"/>
          <p:cNvSpPr txBox="1"/>
          <p:nvPr/>
        </p:nvSpPr>
        <p:spPr>
          <a:xfrm>
            <a:off x="6698513" y="3679322"/>
            <a:ext cx="5439826"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1">
                    <a:lumMod val="85000"/>
                  </a:schemeClr>
                </a:solidFill>
              </a:rPr>
              <a:t>Ryu provides software components with well defined API that make it easy for developers to create new network </a:t>
            </a:r>
            <a:r>
              <a:rPr lang="en-US" sz="2800" dirty="0" smtClean="0">
                <a:solidFill>
                  <a:schemeClr val="tx1">
                    <a:lumMod val="85000"/>
                  </a:schemeClr>
                </a:solidFill>
              </a:rPr>
              <a:t>management </a:t>
            </a:r>
            <a:r>
              <a:rPr lang="en-US" sz="2800" dirty="0">
                <a:solidFill>
                  <a:schemeClr val="tx1">
                    <a:lumMod val="85000"/>
                  </a:schemeClr>
                </a:solidFill>
              </a:rPr>
              <a:t>and control applications.</a:t>
            </a:r>
          </a:p>
        </p:txBody>
      </p:sp>
      <p:pic>
        <p:nvPicPr>
          <p:cNvPr id="2050" name="Picture 2" descr="Image result for ryu SDN controll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027" y="1531088"/>
            <a:ext cx="6464961" cy="485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98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t>Constraint-Aware </a:t>
            </a:r>
            <a:r>
              <a:rPr lang="en-GB" b="1" dirty="0" smtClean="0"/>
              <a:t>Controller</a:t>
            </a:r>
            <a:endParaRPr lang="en-GB" dirty="0"/>
          </a:p>
        </p:txBody>
      </p:sp>
      <p:sp>
        <p:nvSpPr>
          <p:cNvPr id="9" name="TextBox 8"/>
          <p:cNvSpPr txBox="1"/>
          <p:nvPr/>
        </p:nvSpPr>
        <p:spPr>
          <a:xfrm>
            <a:off x="6490236" y="2788840"/>
            <a:ext cx="5609230"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chemeClr val="tx1">
                    <a:lumMod val="85000"/>
                  </a:schemeClr>
                </a:solidFill>
              </a:rPr>
              <a:t>Provides custom routing based on Available bandwidth, latency and shortest path</a:t>
            </a:r>
            <a:r>
              <a:rPr lang="en-US" sz="2400" dirty="0" smtClean="0">
                <a:solidFill>
                  <a:schemeClr val="tx1">
                    <a:lumMod val="85000"/>
                  </a:schemeClr>
                </a:solidFill>
              </a:rPr>
              <a:t>. </a:t>
            </a:r>
            <a:endParaRPr lang="en-US" sz="2400" dirty="0">
              <a:solidFill>
                <a:schemeClr val="tx1">
                  <a:lumMod val="85000"/>
                </a:schemeClr>
              </a:solidFill>
            </a:endParaRPr>
          </a:p>
        </p:txBody>
      </p:sp>
      <p:sp>
        <p:nvSpPr>
          <p:cNvPr id="10" name="TextBox 9"/>
          <p:cNvSpPr txBox="1"/>
          <p:nvPr/>
        </p:nvSpPr>
        <p:spPr>
          <a:xfrm>
            <a:off x="6490236" y="4375135"/>
            <a:ext cx="5609230"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chemeClr val="tx1">
                    <a:lumMod val="85000"/>
                  </a:schemeClr>
                </a:solidFill>
              </a:rPr>
              <a:t>Collects topology information  and network statistics by monitoring network in real-time</a:t>
            </a:r>
            <a:endParaRPr lang="en-US" sz="2800" dirty="0">
              <a:solidFill>
                <a:schemeClr val="tx1">
                  <a:lumMod val="85000"/>
                </a:schemeClr>
              </a:solidFill>
            </a:endParaRPr>
          </a:p>
        </p:txBody>
      </p:sp>
      <p:pic>
        <p:nvPicPr>
          <p:cNvPr id="4" name="Picture 3"/>
          <p:cNvPicPr>
            <a:picLocks noChangeAspect="1"/>
          </p:cNvPicPr>
          <p:nvPr/>
        </p:nvPicPr>
        <p:blipFill>
          <a:blip r:embed="rId2"/>
          <a:stretch>
            <a:fillRect/>
          </a:stretch>
        </p:blipFill>
        <p:spPr>
          <a:xfrm>
            <a:off x="305426" y="1690688"/>
            <a:ext cx="6184810" cy="4551086"/>
          </a:xfrm>
          <a:prstGeom prst="rect">
            <a:avLst/>
          </a:prstGeom>
        </p:spPr>
      </p:pic>
    </p:spTree>
    <p:extLst>
      <p:ext uri="{BB962C8B-B14F-4D97-AF65-F5344CB8AC3E}">
        <p14:creationId xmlns:p14="http://schemas.microsoft.com/office/powerpoint/2010/main" val="1122698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59" y="100095"/>
            <a:ext cx="10515600" cy="1325563"/>
          </a:xfrm>
        </p:spPr>
        <p:txBody>
          <a:bodyPr>
            <a:normAutofit fontScale="90000"/>
          </a:bodyPr>
          <a:lstStyle/>
          <a:p>
            <a:r>
              <a:rPr lang="en-GB" b="1" dirty="0"/>
              <a:t>Network Monitoring </a:t>
            </a:r>
            <a:r>
              <a:rPr lang="en-GB" b="1" dirty="0" smtClean="0"/>
              <a:t>Module</a:t>
            </a:r>
            <a:r>
              <a:rPr lang="en-US" dirty="0"/>
              <a:t/>
            </a:r>
            <a:br>
              <a:rPr lang="en-US" dirty="0"/>
            </a:br>
            <a:endParaRPr lang="en-US" dirty="0"/>
          </a:p>
        </p:txBody>
      </p:sp>
      <p:sp>
        <p:nvSpPr>
          <p:cNvPr id="3" name="Content Placeholder 2"/>
          <p:cNvSpPr>
            <a:spLocks noGrp="1"/>
          </p:cNvSpPr>
          <p:nvPr>
            <p:ph idx="1"/>
          </p:nvPr>
        </p:nvSpPr>
        <p:spPr>
          <a:xfrm>
            <a:off x="44798" y="821081"/>
            <a:ext cx="11883345" cy="1209153"/>
          </a:xfrm>
        </p:spPr>
        <p:txBody>
          <a:bodyPr>
            <a:normAutofit lnSpcReduction="10000"/>
          </a:bodyPr>
          <a:lstStyle/>
          <a:p>
            <a:r>
              <a:rPr lang="en-GB" dirty="0"/>
              <a:t>In order to calculate the available bandwidth, the controller </a:t>
            </a:r>
            <a:r>
              <a:rPr lang="en-GB" dirty="0" smtClean="0"/>
              <a:t>sends </a:t>
            </a:r>
            <a:r>
              <a:rPr lang="en-GB" dirty="0" err="1"/>
              <a:t>OFPPortStatsRequest</a:t>
            </a:r>
            <a:r>
              <a:rPr lang="en-GB" dirty="0"/>
              <a:t> </a:t>
            </a:r>
            <a:r>
              <a:rPr lang="en-GB" dirty="0" smtClean="0"/>
              <a:t>message to </a:t>
            </a:r>
            <a:r>
              <a:rPr lang="en-GB" dirty="0"/>
              <a:t>request </a:t>
            </a:r>
            <a:r>
              <a:rPr lang="en-GB" dirty="0" smtClean="0"/>
              <a:t>for port-related </a:t>
            </a:r>
            <a:r>
              <a:rPr lang="en-GB" dirty="0"/>
              <a:t>statistical information from switches</a:t>
            </a:r>
            <a:r>
              <a:rPr lang="en-GB" dirty="0" smtClean="0"/>
              <a:t>.</a:t>
            </a:r>
          </a:p>
          <a:p>
            <a:endParaRPr lang="en-GB" dirty="0"/>
          </a:p>
          <a:p>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82824868"/>
                  </p:ext>
                </p:extLst>
              </p:nvPr>
            </p:nvGraphicFramePr>
            <p:xfrm>
              <a:off x="4613430" y="2439912"/>
              <a:ext cx="7523977" cy="4136771"/>
            </p:xfrm>
            <a:graphic>
              <a:graphicData uri="http://schemas.openxmlformats.org/drawingml/2006/table">
                <a:tbl>
                  <a:tblPr bandRow="1">
                    <a:tableStyleId>{00A15C55-8517-42AA-B614-E9B94910E393}</a:tableStyleId>
                  </a:tblPr>
                  <a:tblGrid>
                    <a:gridCol w="5244801"/>
                    <a:gridCol w="2279176"/>
                  </a:tblGrid>
                  <a:tr h="36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Number of transmitted byte on Port A</a:t>
                          </a:r>
                          <a:r>
                            <a:rPr lang="en-GB" sz="2000" baseline="-25000" dirty="0" smtClean="0"/>
                            <a:t>1 </a:t>
                          </a:r>
                          <a:endParaRPr lang="en-GB" sz="2000" dirty="0" smtClean="0"/>
                        </a:p>
                      </a:txBody>
                      <a:tcPr/>
                    </a:tc>
                    <a:tc>
                      <a:txBody>
                        <a:bodyPr/>
                        <a:lstStyle/>
                        <a:p>
                          <a:pPr algn="ctr"/>
                          <a:r>
                            <a:rPr lang="en-GB" sz="2000" dirty="0" smtClean="0"/>
                            <a:t>Tx</a:t>
                          </a:r>
                          <a:endParaRPr lang="en-GB" sz="2000" dirty="0"/>
                        </a:p>
                      </a:txBody>
                      <a:tcPr/>
                    </a:tc>
                  </a:tr>
                  <a:tr h="38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Number of transmitted byte on Port B</a:t>
                          </a:r>
                          <a:r>
                            <a:rPr lang="en-GB" sz="2000" baseline="-25000" dirty="0" smtClean="0"/>
                            <a:t>1 </a:t>
                          </a:r>
                          <a:endParaRPr lang="en-US" sz="20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Rx</a:t>
                          </a:r>
                          <a:endParaRPr lang="en-US" sz="2000" dirty="0" smtClean="0"/>
                        </a:p>
                      </a:txBody>
                      <a:tcPr/>
                    </a:tc>
                  </a:tr>
                  <a:tr h="38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Total Port Bandwidth of A1</a:t>
                          </a:r>
                          <a:endParaRPr lang="en-GB" sz="2000" i="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A</a:t>
                          </a:r>
                          <a:r>
                            <a:rPr lang="en-GB" sz="2000" baseline="-25000" dirty="0" smtClean="0"/>
                            <a:t>1total</a:t>
                          </a:r>
                          <a:endParaRPr lang="en-US" sz="2000" dirty="0" smtClean="0"/>
                        </a:p>
                      </a:txBody>
                      <a:tcPr/>
                    </a:tc>
                  </a:tr>
                  <a:tr h="38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Total Port Bandwidth of B1 </a:t>
                          </a:r>
                          <a:endParaRPr lang="en-GB" sz="2000" i="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B</a:t>
                          </a:r>
                          <a:r>
                            <a:rPr lang="en-GB" sz="2000" baseline="-25000" dirty="0" smtClean="0"/>
                            <a:t>1total</a:t>
                          </a:r>
                          <a:endParaRPr lang="en-US" sz="2000" dirty="0" smtClean="0"/>
                        </a:p>
                      </a:txBody>
                      <a:tcPr/>
                    </a:tc>
                  </a:tr>
                  <a:tr h="602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Used bandwidth on port A1 over period T (U</a:t>
                          </a:r>
                          <a:r>
                            <a:rPr lang="en-GB" sz="2000" baseline="-25000" dirty="0" smtClean="0"/>
                            <a:t>A1</a:t>
                          </a:r>
                          <a:r>
                            <a:rPr lang="en-GB" sz="2000" dirty="0" smtClean="0"/>
                            <a:t>)</a:t>
                          </a:r>
                          <a:endParaRPr lang="en-GB" sz="2000"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GB" sz="2000">
                                        <a:latin typeface="Cambria Math" panose="02040503050406030204" pitchFamily="18" charset="0"/>
                                      </a:rPr>
                                      <m:t>𝛥</m:t>
                                    </m:r>
                                    <m:r>
                                      <a:rPr lang="en-GB" sz="2000">
                                        <a:latin typeface="Cambria Math" panose="02040503050406030204" pitchFamily="18" charset="0"/>
                                      </a:rPr>
                                      <m:t>𝑇𝑥</m:t>
                                    </m:r>
                                  </m:num>
                                  <m:den>
                                    <m:r>
                                      <a:rPr lang="en-GB" sz="2000">
                                        <a:latin typeface="Cambria Math" panose="02040503050406030204" pitchFamily="18" charset="0"/>
                                      </a:rPr>
                                      <m:t>𝑇</m:t>
                                    </m:r>
                                  </m:den>
                                </m:f>
                              </m:oMath>
                            </m:oMathPara>
                          </a14:m>
                          <a:endParaRPr lang="en-GB" sz="2000" dirty="0"/>
                        </a:p>
                      </a:txBody>
                      <a:tcPr/>
                    </a:tc>
                  </a:tr>
                  <a:tr h="637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Used bandwidth on port B1 over period T    (U</a:t>
                          </a:r>
                          <a:r>
                            <a:rPr lang="en-GB" sz="2000" baseline="-25000" dirty="0" smtClean="0"/>
                            <a:t>A2</a:t>
                          </a:r>
                          <a:r>
                            <a:rPr lang="en-GB" sz="2000" dirty="0" smtClean="0"/>
                            <a:t>) </a:t>
                          </a:r>
                        </a:p>
                        <a:p>
                          <a:pPr algn="l"/>
                          <a:endParaRPr lang="en-GB" sz="2000"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GB" sz="2000">
                                        <a:latin typeface="Cambria Math" panose="02040503050406030204" pitchFamily="18" charset="0"/>
                                      </a:rPr>
                                      <m:t>𝛥</m:t>
                                    </m:r>
                                    <m:r>
                                      <a:rPr lang="en-GB" sz="2000">
                                        <a:latin typeface="Cambria Math" panose="02040503050406030204" pitchFamily="18" charset="0"/>
                                      </a:rPr>
                                      <m:t>𝑅𝑥</m:t>
                                    </m:r>
                                  </m:num>
                                  <m:den>
                                    <m:r>
                                      <a:rPr lang="en-GB" sz="2000">
                                        <a:latin typeface="Cambria Math" panose="02040503050406030204" pitchFamily="18" charset="0"/>
                                      </a:rPr>
                                      <m:t>𝑇</m:t>
                                    </m:r>
                                  </m:den>
                                </m:f>
                              </m:oMath>
                            </m:oMathPara>
                          </a14:m>
                          <a:endParaRPr lang="en-GB" sz="2000" dirty="0"/>
                        </a:p>
                      </a:txBody>
                      <a:tcPr/>
                    </a:tc>
                  </a:tr>
                  <a:tr h="38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Available Bandwidth on port A1 (BW</a:t>
                          </a:r>
                          <a:r>
                            <a:rPr lang="en-GB" sz="2000" baseline="-25000" dirty="0" smtClean="0"/>
                            <a:t>A1</a:t>
                          </a:r>
                          <a:r>
                            <a:rPr lang="en-GB" sz="2000" dirty="0" smtClean="0"/>
                            <a:t>) </a:t>
                          </a:r>
                        </a:p>
                      </a:txBody>
                      <a:tcPr/>
                    </a:tc>
                    <a:tc>
                      <a:txBody>
                        <a:bodyPr/>
                        <a:lstStyle/>
                        <a:p>
                          <a:pPr algn="ctr"/>
                          <a:r>
                            <a:rPr lang="en-GB" sz="2000" dirty="0" smtClean="0"/>
                            <a:t>A</a:t>
                          </a:r>
                          <a:r>
                            <a:rPr lang="en-GB" sz="2000" baseline="-25000" dirty="0" smtClean="0"/>
                            <a:t>1total</a:t>
                          </a:r>
                          <a:r>
                            <a:rPr lang="en-GB" sz="2000" dirty="0" smtClean="0"/>
                            <a:t> – U</a:t>
                          </a:r>
                          <a:r>
                            <a:rPr lang="en-GB" sz="2000" baseline="-25000" dirty="0" smtClean="0"/>
                            <a:t>A1</a:t>
                          </a:r>
                          <a:endParaRPr lang="en-US" sz="2000" dirty="0" smtClean="0"/>
                        </a:p>
                      </a:txBody>
                      <a:tcPr/>
                    </a:tc>
                  </a:tr>
                  <a:tr h="36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Available Bandwidth on port B1 (BW</a:t>
                          </a:r>
                          <a:r>
                            <a:rPr lang="en-GB" sz="2000" baseline="-25000" dirty="0" smtClean="0"/>
                            <a:t>B1</a:t>
                          </a:r>
                          <a:r>
                            <a:rPr lang="en-GB" sz="2000" dirty="0" smtClean="0"/>
                            <a:t>)</a:t>
                          </a:r>
                        </a:p>
                      </a:txBody>
                      <a:tcPr/>
                    </a:tc>
                    <a:tc>
                      <a:txBody>
                        <a:bodyPr/>
                        <a:lstStyle/>
                        <a:p>
                          <a:pPr algn="ctr"/>
                          <a:r>
                            <a:rPr lang="en-GB" sz="2000" dirty="0" smtClean="0"/>
                            <a:t>B</a:t>
                          </a:r>
                          <a:r>
                            <a:rPr lang="en-GB" sz="2000" baseline="-25000" dirty="0" smtClean="0"/>
                            <a:t>1total</a:t>
                          </a:r>
                          <a:r>
                            <a:rPr lang="en-GB" sz="2000" dirty="0" smtClean="0"/>
                            <a:t> – U</a:t>
                          </a:r>
                          <a:r>
                            <a:rPr lang="en-GB" sz="2000" baseline="-25000" dirty="0" smtClean="0"/>
                            <a:t>A1</a:t>
                          </a:r>
                          <a:endParaRPr lang="en-US" sz="2000" dirty="0" smtClean="0"/>
                        </a:p>
                      </a:txBody>
                      <a:tcPr/>
                    </a:tc>
                  </a:tr>
                  <a:tr h="364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Available bandwidth on link L</a:t>
                          </a:r>
                          <a:r>
                            <a:rPr lang="en-GB" sz="2000" baseline="-25000" dirty="0" smtClean="0"/>
                            <a:t>AB</a:t>
                          </a:r>
                          <a:r>
                            <a:rPr lang="en-GB" sz="2000" dirty="0" smtClean="0"/>
                            <a:t> </a:t>
                          </a:r>
                          <a:endParaRPr lang="en-US" sz="20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Min(BW</a:t>
                          </a:r>
                          <a:r>
                            <a:rPr lang="en-GB" sz="2000" baseline="-25000" dirty="0" smtClean="0"/>
                            <a:t>A1</a:t>
                          </a:r>
                          <a:r>
                            <a:rPr lang="en-GB" sz="2000" dirty="0" smtClean="0"/>
                            <a:t>, BW</a:t>
                          </a:r>
                          <a:r>
                            <a:rPr lang="en-GB" sz="2000" baseline="-25000" dirty="0" smtClean="0"/>
                            <a:t>B1</a:t>
                          </a:r>
                          <a:r>
                            <a:rPr lang="en-GB" sz="2000" dirty="0" smtClean="0"/>
                            <a:t>)</a:t>
                          </a:r>
                          <a:endParaRPr lang="en-US" sz="2000" dirty="0" smtClean="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82824868"/>
                  </p:ext>
                </p:extLst>
              </p:nvPr>
            </p:nvGraphicFramePr>
            <p:xfrm>
              <a:off x="4613430" y="2439912"/>
              <a:ext cx="7523977" cy="4136771"/>
            </p:xfrm>
            <a:graphic>
              <a:graphicData uri="http://schemas.openxmlformats.org/drawingml/2006/table">
                <a:tbl>
                  <a:tblPr bandRow="1">
                    <a:tableStyleId>{00A15C55-8517-42AA-B614-E9B94910E393}</a:tableStyleId>
                  </a:tblPr>
                  <a:tblGrid>
                    <a:gridCol w="5244801"/>
                    <a:gridCol w="2279176"/>
                  </a:tblGrid>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Number of transmitted byte on Port A</a:t>
                          </a:r>
                          <a:r>
                            <a:rPr lang="en-GB" sz="2000" baseline="-25000" dirty="0" smtClean="0"/>
                            <a:t>1 </a:t>
                          </a:r>
                          <a:endParaRPr lang="en-GB" sz="2000" dirty="0" smtClean="0"/>
                        </a:p>
                      </a:txBody>
                      <a:tcPr/>
                    </a:tc>
                    <a:tc>
                      <a:txBody>
                        <a:bodyPr/>
                        <a:lstStyle/>
                        <a:p>
                          <a:pPr algn="ctr"/>
                          <a:r>
                            <a:rPr lang="en-GB" sz="2000" dirty="0" smtClean="0"/>
                            <a:t>Tx</a:t>
                          </a:r>
                          <a:endParaRPr lang="en-GB" sz="2000" dirty="0"/>
                        </a:p>
                      </a:txBody>
                      <a:tcPr/>
                    </a:tc>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Number of transmitted byte on Port B</a:t>
                          </a:r>
                          <a:r>
                            <a:rPr lang="en-GB" sz="2000" baseline="-25000" dirty="0" smtClean="0"/>
                            <a:t>1 </a:t>
                          </a:r>
                          <a:endParaRPr lang="en-US" sz="20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Rx</a:t>
                          </a:r>
                          <a:endParaRPr lang="en-US" sz="2000" dirty="0" smtClean="0"/>
                        </a:p>
                      </a:txBody>
                      <a:tcPr/>
                    </a:tc>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Total Port Bandwidth of A1</a:t>
                          </a:r>
                          <a:endParaRPr lang="en-GB" sz="2000" i="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A</a:t>
                          </a:r>
                          <a:r>
                            <a:rPr lang="en-GB" sz="2000" baseline="-25000" dirty="0" smtClean="0"/>
                            <a:t>1total</a:t>
                          </a:r>
                          <a:endParaRPr lang="en-US" sz="2000" dirty="0" smtClean="0"/>
                        </a:p>
                      </a:txBody>
                      <a:tcPr/>
                    </a:tc>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Total Port Bandwidth of B1 </a:t>
                          </a:r>
                          <a:endParaRPr lang="en-GB" sz="2000" i="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B</a:t>
                          </a:r>
                          <a:r>
                            <a:rPr lang="en-GB" sz="2000" baseline="-25000" dirty="0" smtClean="0"/>
                            <a:t>1total</a:t>
                          </a:r>
                          <a:endParaRPr lang="en-US" sz="2000" dirty="0" smtClean="0"/>
                        </a:p>
                      </a:txBody>
                      <a:tcPr/>
                    </a:tc>
                  </a:tr>
                  <a:tr h="662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Used bandwidth on port A1 over period T (U</a:t>
                          </a:r>
                          <a:r>
                            <a:rPr lang="en-GB" sz="2000" baseline="-25000" dirty="0" smtClean="0"/>
                            <a:t>A1</a:t>
                          </a:r>
                          <a:r>
                            <a:rPr lang="en-GB" sz="2000" dirty="0" smtClean="0"/>
                            <a:t>)</a:t>
                          </a:r>
                          <a:endParaRPr lang="en-GB" sz="2000" dirty="0"/>
                        </a:p>
                      </a:txBody>
                      <a:tcPr/>
                    </a:tc>
                    <a:tc>
                      <a:txBody>
                        <a:bodyPr/>
                        <a:lstStyle/>
                        <a:p>
                          <a:endParaRPr lang="en-US"/>
                        </a:p>
                      </a:txBody>
                      <a:tcPr>
                        <a:blipFill rotWithShape="0">
                          <a:blip r:embed="rId3"/>
                          <a:stretch>
                            <a:fillRect l="-230749" t="-243119" r="-535" b="-300917"/>
                          </a:stretch>
                        </a:blipFill>
                      </a:tcPr>
                    </a:tc>
                  </a:tr>
                  <a:tr h="701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Used bandwidth on port B1 over period T    (U</a:t>
                          </a:r>
                          <a:r>
                            <a:rPr lang="en-GB" sz="2000" baseline="-25000" dirty="0" smtClean="0"/>
                            <a:t>A2</a:t>
                          </a:r>
                          <a:r>
                            <a:rPr lang="en-GB" sz="2000" dirty="0" smtClean="0"/>
                            <a:t>) </a:t>
                          </a:r>
                        </a:p>
                        <a:p>
                          <a:pPr algn="l"/>
                          <a:endParaRPr lang="en-GB" sz="2000" dirty="0"/>
                        </a:p>
                      </a:txBody>
                      <a:tcPr/>
                    </a:tc>
                    <a:tc>
                      <a:txBody>
                        <a:bodyPr/>
                        <a:lstStyle/>
                        <a:p>
                          <a:endParaRPr lang="en-US"/>
                        </a:p>
                      </a:txBody>
                      <a:tcPr>
                        <a:blipFill rotWithShape="0">
                          <a:blip r:embed="rId3"/>
                          <a:stretch>
                            <a:fillRect l="-230749" t="-325217" r="-535" b="-185217"/>
                          </a:stretch>
                        </a:blipFill>
                      </a:tcPr>
                    </a:tc>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Available Bandwidth on port A1 (BW</a:t>
                          </a:r>
                          <a:r>
                            <a:rPr lang="en-GB" sz="2000" baseline="-25000" dirty="0" smtClean="0"/>
                            <a:t>A1</a:t>
                          </a:r>
                          <a:r>
                            <a:rPr lang="en-GB" sz="2000" dirty="0" smtClean="0"/>
                            <a:t>) </a:t>
                          </a:r>
                        </a:p>
                      </a:txBody>
                      <a:tcPr/>
                    </a:tc>
                    <a:tc>
                      <a:txBody>
                        <a:bodyPr/>
                        <a:lstStyle/>
                        <a:p>
                          <a:pPr algn="ctr"/>
                          <a:r>
                            <a:rPr lang="en-GB" sz="2000" dirty="0" smtClean="0"/>
                            <a:t>A</a:t>
                          </a:r>
                          <a:r>
                            <a:rPr lang="en-GB" sz="2000" baseline="-25000" dirty="0" smtClean="0"/>
                            <a:t>1total</a:t>
                          </a:r>
                          <a:r>
                            <a:rPr lang="en-GB" sz="2000" dirty="0" smtClean="0"/>
                            <a:t> – U</a:t>
                          </a:r>
                          <a:r>
                            <a:rPr lang="en-GB" sz="2000" baseline="-25000" dirty="0" smtClean="0"/>
                            <a:t>A1</a:t>
                          </a:r>
                          <a:endParaRPr lang="en-US" sz="2000" dirty="0" smtClean="0"/>
                        </a:p>
                      </a:txBody>
                      <a:tcPr/>
                    </a:tc>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Available Bandwidth on port B1 (BW</a:t>
                          </a:r>
                          <a:r>
                            <a:rPr lang="en-GB" sz="2000" baseline="-25000" dirty="0" smtClean="0"/>
                            <a:t>B1</a:t>
                          </a:r>
                          <a:r>
                            <a:rPr lang="en-GB" sz="2000" dirty="0" smtClean="0"/>
                            <a:t>)</a:t>
                          </a:r>
                        </a:p>
                      </a:txBody>
                      <a:tcPr/>
                    </a:tc>
                    <a:tc>
                      <a:txBody>
                        <a:bodyPr/>
                        <a:lstStyle/>
                        <a:p>
                          <a:pPr algn="ctr"/>
                          <a:r>
                            <a:rPr lang="en-GB" sz="2000" dirty="0" smtClean="0"/>
                            <a:t>B</a:t>
                          </a:r>
                          <a:r>
                            <a:rPr lang="en-GB" sz="2000" baseline="-25000" dirty="0" smtClean="0"/>
                            <a:t>1total</a:t>
                          </a:r>
                          <a:r>
                            <a:rPr lang="en-GB" sz="2000" dirty="0" smtClean="0"/>
                            <a:t> – U</a:t>
                          </a:r>
                          <a:r>
                            <a:rPr lang="en-GB" sz="2000" baseline="-25000" dirty="0" smtClean="0"/>
                            <a:t>A1</a:t>
                          </a:r>
                          <a:endParaRPr lang="en-US" sz="2000" dirty="0" smtClean="0"/>
                        </a:p>
                      </a:txBody>
                      <a:tcPr/>
                    </a:tc>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Available bandwidth on link L</a:t>
                          </a:r>
                          <a:r>
                            <a:rPr lang="en-GB" sz="2000" baseline="-25000" dirty="0" smtClean="0"/>
                            <a:t>AB</a:t>
                          </a:r>
                          <a:r>
                            <a:rPr lang="en-GB" sz="2000" dirty="0" smtClean="0"/>
                            <a:t> </a:t>
                          </a:r>
                          <a:endParaRPr lang="en-US" sz="2000" b="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Min(BW</a:t>
                          </a:r>
                          <a:r>
                            <a:rPr lang="en-GB" sz="2000" baseline="-25000" dirty="0" smtClean="0"/>
                            <a:t>A1</a:t>
                          </a:r>
                          <a:r>
                            <a:rPr lang="en-GB" sz="2000" dirty="0" smtClean="0"/>
                            <a:t>, BW</a:t>
                          </a:r>
                          <a:r>
                            <a:rPr lang="en-GB" sz="2000" baseline="-25000" dirty="0" smtClean="0"/>
                            <a:t>B1</a:t>
                          </a:r>
                          <a:r>
                            <a:rPr lang="en-GB" sz="2000" dirty="0" smtClean="0"/>
                            <a:t>)</a:t>
                          </a:r>
                          <a:endParaRPr lang="en-US" sz="2000" dirty="0" smtClean="0"/>
                        </a:p>
                      </a:txBody>
                      <a:tcPr/>
                    </a:tc>
                  </a:tr>
                </a:tbl>
              </a:graphicData>
            </a:graphic>
          </p:graphicFrame>
        </mc:Fallback>
      </mc:AlternateContent>
      <p:pic>
        <p:nvPicPr>
          <p:cNvPr id="5" name="Picture 4"/>
          <p:cNvPicPr>
            <a:picLocks noChangeAspect="1"/>
          </p:cNvPicPr>
          <p:nvPr/>
        </p:nvPicPr>
        <p:blipFill>
          <a:blip r:embed="rId4"/>
          <a:stretch>
            <a:fillRect/>
          </a:stretch>
        </p:blipFill>
        <p:spPr>
          <a:xfrm>
            <a:off x="44798" y="2439912"/>
            <a:ext cx="4468549" cy="4148059"/>
          </a:xfrm>
          <a:prstGeom prst="rect">
            <a:avLst/>
          </a:prstGeom>
        </p:spPr>
      </p:pic>
    </p:spTree>
    <p:extLst>
      <p:ext uri="{BB962C8B-B14F-4D97-AF65-F5344CB8AC3E}">
        <p14:creationId xmlns:p14="http://schemas.microsoft.com/office/powerpoint/2010/main" val="3178272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Topology discovery</a:t>
            </a:r>
            <a:r>
              <a:rPr lang="en-US" dirty="0"/>
              <a:t/>
            </a:r>
            <a:br>
              <a:rPr lang="en-US" dirty="0"/>
            </a:br>
            <a:endParaRPr lang="en-US" dirty="0"/>
          </a:p>
        </p:txBody>
      </p:sp>
      <p:sp>
        <p:nvSpPr>
          <p:cNvPr id="3" name="Content Placeholder 2"/>
          <p:cNvSpPr>
            <a:spLocks noGrp="1"/>
          </p:cNvSpPr>
          <p:nvPr>
            <p:ph idx="1"/>
          </p:nvPr>
        </p:nvSpPr>
        <p:spPr>
          <a:xfrm>
            <a:off x="6207616" y="1825625"/>
            <a:ext cx="6078829" cy="4351338"/>
          </a:xfrm>
        </p:spPr>
        <p:txBody>
          <a:bodyPr>
            <a:normAutofit/>
          </a:bodyPr>
          <a:lstStyle/>
          <a:p>
            <a:endParaRPr lang="en-GB" dirty="0" smtClean="0"/>
          </a:p>
          <a:p>
            <a:r>
              <a:rPr lang="en-GB" dirty="0" smtClean="0"/>
              <a:t>Topology discovery in achieved in SDN through Link Layer Discovery Protocol.</a:t>
            </a:r>
          </a:p>
          <a:p>
            <a:endParaRPr lang="en-GB" dirty="0" smtClean="0"/>
          </a:p>
          <a:p>
            <a:r>
              <a:rPr lang="en-GB" dirty="0"/>
              <a:t>This mechanism, referred to as OFDP (</a:t>
            </a:r>
            <a:r>
              <a:rPr lang="en-GB" dirty="0" err="1"/>
              <a:t>OpenFlow</a:t>
            </a:r>
            <a:r>
              <a:rPr lang="en-GB" dirty="0"/>
              <a:t> Discovery Protocol) </a:t>
            </a:r>
            <a:endParaRPr lang="en-GB" dirty="0" smtClean="0"/>
          </a:p>
          <a:p>
            <a:endParaRPr lang="en-GB" dirty="0" smtClean="0"/>
          </a:p>
        </p:txBody>
      </p:sp>
      <p:pic>
        <p:nvPicPr>
          <p:cNvPr id="4" name="Picture 3"/>
          <p:cNvPicPr>
            <a:picLocks noChangeAspect="1"/>
          </p:cNvPicPr>
          <p:nvPr/>
        </p:nvPicPr>
        <p:blipFill>
          <a:blip r:embed="rId2"/>
          <a:stretch>
            <a:fillRect/>
          </a:stretch>
        </p:blipFill>
        <p:spPr>
          <a:xfrm>
            <a:off x="204992" y="1325640"/>
            <a:ext cx="6002624" cy="5132678"/>
          </a:xfrm>
          <a:prstGeom prst="rect">
            <a:avLst/>
          </a:prstGeom>
        </p:spPr>
      </p:pic>
    </p:spTree>
    <p:extLst>
      <p:ext uri="{BB962C8B-B14F-4D97-AF65-F5344CB8AC3E}">
        <p14:creationId xmlns:p14="http://schemas.microsoft.com/office/powerpoint/2010/main" val="307053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762" y="249568"/>
            <a:ext cx="4340180" cy="923330"/>
          </a:xfrm>
          <a:prstGeom prst="rect">
            <a:avLst/>
          </a:prstGeom>
          <a:noFill/>
        </p:spPr>
        <p:txBody>
          <a:bodyPr wrap="square" rtlCol="0">
            <a:spAutoFit/>
          </a:bodyPr>
          <a:lstStyle/>
          <a:p>
            <a:r>
              <a:rPr lang="en-US" sz="5400" dirty="0" smtClean="0">
                <a:solidFill>
                  <a:schemeClr val="tx1">
                    <a:lumMod val="85000"/>
                  </a:schemeClr>
                </a:solidFill>
              </a:rPr>
              <a:t>Introduction</a:t>
            </a:r>
            <a:endParaRPr lang="en-US" sz="5400" dirty="0">
              <a:solidFill>
                <a:schemeClr val="tx1">
                  <a:lumMod val="85000"/>
                </a:schemeClr>
              </a:solidFill>
            </a:endParaRPr>
          </a:p>
        </p:txBody>
      </p:sp>
      <p:sp>
        <p:nvSpPr>
          <p:cNvPr id="7" name="TextBox 6"/>
          <p:cNvSpPr txBox="1"/>
          <p:nvPr/>
        </p:nvSpPr>
        <p:spPr>
          <a:xfrm>
            <a:off x="0" y="1350319"/>
            <a:ext cx="11895786" cy="544764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smtClean="0">
                <a:solidFill>
                  <a:schemeClr val="tx1">
                    <a:lumMod val="85000"/>
                  </a:schemeClr>
                </a:solidFill>
              </a:rPr>
              <a:t>Software-defined network for professional real-time Audio and Video transmission over  TCP/IP networks</a:t>
            </a:r>
          </a:p>
          <a:p>
            <a:pPr marL="342900" indent="-342900">
              <a:lnSpc>
                <a:spcPct val="150000"/>
              </a:lnSpc>
              <a:buFont typeface="Arial" panose="020B0604020202020204" pitchFamily="34" charset="0"/>
              <a:buChar char="•"/>
            </a:pPr>
            <a:r>
              <a:rPr lang="en-US" sz="2800" dirty="0" smtClean="0">
                <a:solidFill>
                  <a:schemeClr val="tx1">
                    <a:lumMod val="85000"/>
                  </a:schemeClr>
                </a:solidFill>
              </a:rPr>
              <a:t>Dynamic Quality of Service (</a:t>
            </a:r>
            <a:r>
              <a:rPr lang="en-US" sz="2800" dirty="0" err="1" smtClean="0">
                <a:solidFill>
                  <a:schemeClr val="tx1">
                    <a:lumMod val="85000"/>
                  </a:schemeClr>
                </a:solidFill>
              </a:rPr>
              <a:t>QoS</a:t>
            </a:r>
            <a:r>
              <a:rPr lang="en-US" sz="2800" dirty="0" smtClean="0">
                <a:solidFill>
                  <a:schemeClr val="tx1">
                    <a:lumMod val="85000"/>
                  </a:schemeClr>
                </a:solidFill>
              </a:rPr>
              <a:t>) Routing to improve traffic management capabilities through adaptive path provisioning.</a:t>
            </a:r>
          </a:p>
          <a:p>
            <a:pPr marL="342900" indent="-342900">
              <a:lnSpc>
                <a:spcPct val="150000"/>
              </a:lnSpc>
              <a:buFont typeface="Arial" panose="020B0604020202020204" pitchFamily="34" charset="0"/>
              <a:buChar char="•"/>
            </a:pPr>
            <a:r>
              <a:rPr lang="en-US" sz="2800" dirty="0" smtClean="0">
                <a:solidFill>
                  <a:schemeClr val="tx1">
                    <a:lumMod val="85000"/>
                  </a:schemeClr>
                </a:solidFill>
              </a:rPr>
              <a:t>Real-time Monitoring </a:t>
            </a:r>
          </a:p>
          <a:p>
            <a:pPr marL="457200" indent="-457200">
              <a:buFont typeface="Arial" panose="020B0604020202020204" pitchFamily="34" charset="0"/>
              <a:buChar char="•"/>
            </a:pPr>
            <a:endParaRPr lang="en-GB" sz="2800" dirty="0" smtClean="0">
              <a:solidFill>
                <a:schemeClr val="tx1">
                  <a:lumMod val="85000"/>
                </a:schemeClr>
              </a:solidFill>
            </a:endParaRPr>
          </a:p>
          <a:p>
            <a:pPr marL="457200" indent="-457200">
              <a:buFont typeface="Arial" panose="020B0604020202020204" pitchFamily="34" charset="0"/>
              <a:buChar char="•"/>
            </a:pPr>
            <a:endParaRPr lang="en-GB" sz="2800" dirty="0" smtClean="0">
              <a:solidFill>
                <a:schemeClr val="tx1">
                  <a:lumMod val="85000"/>
                </a:schemeClr>
              </a:solidFill>
            </a:endParaRPr>
          </a:p>
          <a:p>
            <a:pPr marL="457200" indent="-457200">
              <a:buFont typeface="Arial" panose="020B0604020202020204" pitchFamily="34" charset="0"/>
              <a:buChar char="•"/>
            </a:pPr>
            <a:endParaRPr lang="en-GB" sz="2800"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4" name="Picture 2" descr="Image result for birmingham city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53824"/>
            <a:ext cx="1468192" cy="120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539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27" y="146463"/>
            <a:ext cx="10515600" cy="1325563"/>
          </a:xfrm>
        </p:spPr>
        <p:txBody>
          <a:bodyPr>
            <a:normAutofit fontScale="90000"/>
          </a:bodyPr>
          <a:lstStyle/>
          <a:p>
            <a:r>
              <a:rPr lang="en-GB" b="1" dirty="0"/>
              <a:t>Delay Detection Module</a:t>
            </a:r>
            <a:r>
              <a:rPr lang="en-US" dirty="0"/>
              <a:t/>
            </a:r>
            <a:br>
              <a:rPr lang="en-US" dirty="0"/>
            </a:br>
            <a:endParaRPr lang="en-US" dirty="0"/>
          </a:p>
        </p:txBody>
      </p:sp>
      <p:sp>
        <p:nvSpPr>
          <p:cNvPr id="3" name="Content Placeholder 2"/>
          <p:cNvSpPr>
            <a:spLocks noGrp="1"/>
          </p:cNvSpPr>
          <p:nvPr>
            <p:ph idx="1"/>
          </p:nvPr>
        </p:nvSpPr>
        <p:spPr>
          <a:xfrm>
            <a:off x="5205046" y="1690688"/>
            <a:ext cx="6986954" cy="4351338"/>
          </a:xfrm>
        </p:spPr>
        <p:txBody>
          <a:bodyPr>
            <a:normAutofit/>
          </a:bodyPr>
          <a:lstStyle/>
          <a:p>
            <a:r>
              <a:rPr lang="en-GB" dirty="0"/>
              <a:t>The network delay detection module utilizes </a:t>
            </a:r>
            <a:r>
              <a:rPr lang="en-GB" dirty="0" err="1"/>
              <a:t>Ryu</a:t>
            </a:r>
            <a:r>
              <a:rPr lang="en-GB" dirty="0"/>
              <a:t> controller’s LLDP API to obtain the timestamp of </a:t>
            </a:r>
            <a:r>
              <a:rPr lang="en-GB" dirty="0" smtClean="0"/>
              <a:t>LLDP </a:t>
            </a:r>
            <a:r>
              <a:rPr lang="en-GB" dirty="0"/>
              <a:t>packets being transmitted</a:t>
            </a:r>
            <a:r>
              <a:rPr lang="en-GB" dirty="0" smtClean="0"/>
              <a:t>.</a:t>
            </a:r>
          </a:p>
          <a:p>
            <a:endParaRPr lang="en-GB" dirty="0"/>
          </a:p>
          <a:p>
            <a:r>
              <a:rPr lang="en-US" dirty="0"/>
              <a:t>D</a:t>
            </a:r>
            <a:r>
              <a:rPr lang="en-US" dirty="0" smtClean="0"/>
              <a:t>elay </a:t>
            </a:r>
            <a:r>
              <a:rPr lang="en-US" dirty="0"/>
              <a:t>between controller and switch is   </a:t>
            </a:r>
            <a:r>
              <a:rPr lang="en-US" dirty="0" smtClean="0"/>
              <a:t>(echo receive </a:t>
            </a:r>
            <a:r>
              <a:rPr lang="en-US" dirty="0"/>
              <a:t>time-echo send time)/2</a:t>
            </a:r>
            <a:r>
              <a:rPr lang="en-US" dirty="0" smtClean="0"/>
              <a:t>.</a:t>
            </a:r>
          </a:p>
          <a:p>
            <a:endParaRPr lang="en-US" dirty="0"/>
          </a:p>
          <a:p>
            <a:r>
              <a:rPr lang="en-US" dirty="0" smtClean="0"/>
              <a:t>Total Delay is </a:t>
            </a:r>
            <a:r>
              <a:rPr lang="en-US" dirty="0"/>
              <a:t>LLDP Receive time </a:t>
            </a:r>
            <a:r>
              <a:rPr lang="en-US" dirty="0" smtClean="0"/>
              <a:t>- </a:t>
            </a:r>
            <a:r>
              <a:rPr lang="en-US" dirty="0"/>
              <a:t>Send time </a:t>
            </a:r>
          </a:p>
          <a:p>
            <a:endParaRPr lang="en-US" dirty="0"/>
          </a:p>
          <a:p>
            <a:endParaRPr lang="en-US" dirty="0"/>
          </a:p>
        </p:txBody>
      </p:sp>
      <p:sp>
        <p:nvSpPr>
          <p:cNvPr id="6" name="TextBox 5"/>
          <p:cNvSpPr txBox="1"/>
          <p:nvPr/>
        </p:nvSpPr>
        <p:spPr>
          <a:xfrm>
            <a:off x="697230" y="6209762"/>
            <a:ext cx="2701994" cy="400110"/>
          </a:xfrm>
          <a:prstGeom prst="rect">
            <a:avLst/>
          </a:prstGeom>
          <a:noFill/>
        </p:spPr>
        <p:txBody>
          <a:bodyPr wrap="square" rtlCol="0">
            <a:spAutoFit/>
          </a:bodyPr>
          <a:lstStyle/>
          <a:p>
            <a:r>
              <a:rPr lang="en-GB" sz="2000" b="1" i="1" dirty="0"/>
              <a:t>T</a:t>
            </a:r>
            <a:r>
              <a:rPr lang="en-GB" sz="2000" b="1" i="1" baseline="-25000" dirty="0"/>
              <a:t>L </a:t>
            </a:r>
            <a:r>
              <a:rPr lang="en-GB" sz="2000" b="1" i="1" dirty="0"/>
              <a:t>= </a:t>
            </a:r>
            <a:r>
              <a:rPr lang="en-GB" sz="2000" b="1" i="1" dirty="0" err="1"/>
              <a:t>T</a:t>
            </a:r>
            <a:r>
              <a:rPr lang="en-GB" sz="2000" b="1" i="1" baseline="-25000" dirty="0" err="1"/>
              <a:t>total</a:t>
            </a:r>
            <a:r>
              <a:rPr lang="en-GB" sz="2000" b="1" i="1" dirty="0"/>
              <a:t> – T</a:t>
            </a:r>
            <a:r>
              <a:rPr lang="en-GB" sz="2000" b="1" i="1" baseline="-25000" dirty="0"/>
              <a:t>1</a:t>
            </a:r>
            <a:r>
              <a:rPr lang="en-GB" sz="2000" b="1" i="1" dirty="0"/>
              <a:t>-T</a:t>
            </a:r>
            <a:r>
              <a:rPr lang="en-GB" sz="2000" b="1" i="1" baseline="-25000" dirty="0"/>
              <a:t>2.</a:t>
            </a:r>
            <a:endParaRPr lang="en-US" sz="2000" b="1" dirty="0"/>
          </a:p>
        </p:txBody>
      </p:sp>
      <p:pic>
        <p:nvPicPr>
          <p:cNvPr id="7" name="Picture 6"/>
          <p:cNvPicPr>
            <a:picLocks noChangeAspect="1"/>
          </p:cNvPicPr>
          <p:nvPr/>
        </p:nvPicPr>
        <p:blipFill>
          <a:blip r:embed="rId3"/>
          <a:stretch>
            <a:fillRect/>
          </a:stretch>
        </p:blipFill>
        <p:spPr>
          <a:xfrm>
            <a:off x="220861" y="972650"/>
            <a:ext cx="4861355" cy="5237112"/>
          </a:xfrm>
          <a:prstGeom prst="rect">
            <a:avLst/>
          </a:prstGeom>
        </p:spPr>
      </p:pic>
    </p:spTree>
    <p:extLst>
      <p:ext uri="{BB962C8B-B14F-4D97-AF65-F5344CB8AC3E}">
        <p14:creationId xmlns:p14="http://schemas.microsoft.com/office/powerpoint/2010/main" val="1699953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Routing Module</a:t>
            </a:r>
            <a:r>
              <a:rPr lang="en-US" dirty="0"/>
              <a:t/>
            </a:r>
            <a:br>
              <a:rPr lang="en-US" dirty="0"/>
            </a:br>
            <a:endParaRPr lang="en-US" dirty="0"/>
          </a:p>
        </p:txBody>
      </p:sp>
      <p:sp>
        <p:nvSpPr>
          <p:cNvPr id="3" name="Content Placeholder 2"/>
          <p:cNvSpPr>
            <a:spLocks noGrp="1"/>
          </p:cNvSpPr>
          <p:nvPr>
            <p:ph idx="1"/>
          </p:nvPr>
        </p:nvSpPr>
        <p:spPr>
          <a:xfrm>
            <a:off x="245153" y="1077594"/>
            <a:ext cx="10233800" cy="5425780"/>
          </a:xfrm>
          <a:ln w="47625">
            <a:noFill/>
          </a:ln>
        </p:spPr>
        <p:txBody>
          <a:bodyPr>
            <a:normAutofit/>
          </a:bodyPr>
          <a:lstStyle/>
          <a:p>
            <a:r>
              <a:rPr lang="en-GB" dirty="0"/>
              <a:t>The Routing module </a:t>
            </a:r>
            <a:r>
              <a:rPr lang="en-GB" dirty="0" smtClean="0"/>
              <a:t>selects best path based on the appropriate constraint using the </a:t>
            </a:r>
            <a:r>
              <a:rPr lang="en-GB" dirty="0" err="1" smtClean="0"/>
              <a:t>Djikstra</a:t>
            </a:r>
            <a:r>
              <a:rPr lang="en-GB" dirty="0" smtClean="0"/>
              <a:t> Shortest </a:t>
            </a:r>
            <a:r>
              <a:rPr lang="en-GB" smtClean="0"/>
              <a:t>Path algorithm.</a:t>
            </a:r>
            <a:endParaRPr lang="en-GB" dirty="0" smtClean="0"/>
          </a:p>
          <a:p>
            <a:pPr marL="0" indent="0">
              <a:buNone/>
            </a:pPr>
            <a:r>
              <a:rPr lang="en-GB" dirty="0" smtClean="0"/>
              <a:t>Example</a:t>
            </a:r>
          </a:p>
          <a:p>
            <a:r>
              <a:rPr lang="en-GB" dirty="0"/>
              <a:t>g = </a:t>
            </a:r>
            <a:r>
              <a:rPr lang="en-GB" dirty="0" err="1"/>
              <a:t>nx.Graph</a:t>
            </a:r>
            <a:r>
              <a:rPr lang="en-GB" dirty="0"/>
              <a:t>() </a:t>
            </a:r>
            <a:endParaRPr lang="en-GB" dirty="0" smtClean="0"/>
          </a:p>
          <a:p>
            <a:r>
              <a:rPr lang="en-GB" dirty="0" err="1"/>
              <a:t>g.add_edge</a:t>
            </a:r>
            <a:r>
              <a:rPr lang="en-GB" dirty="0"/>
              <a:t>(’</a:t>
            </a:r>
            <a:r>
              <a:rPr lang="en-GB" dirty="0" err="1"/>
              <a:t>a’,’b’,weight</a:t>
            </a:r>
            <a:r>
              <a:rPr lang="en-GB" dirty="0"/>
              <a:t>=0.1</a:t>
            </a:r>
            <a:r>
              <a:rPr lang="en-GB" dirty="0" smtClean="0"/>
              <a:t>)</a:t>
            </a:r>
          </a:p>
          <a:p>
            <a:r>
              <a:rPr lang="en-GB" dirty="0" err="1"/>
              <a:t>g.add_edge</a:t>
            </a:r>
            <a:r>
              <a:rPr lang="en-GB" dirty="0"/>
              <a:t>(’</a:t>
            </a:r>
            <a:r>
              <a:rPr lang="en-GB" dirty="0" err="1"/>
              <a:t>b’,’c’,weight</a:t>
            </a:r>
            <a:r>
              <a:rPr lang="en-GB" dirty="0"/>
              <a:t>=1.5</a:t>
            </a:r>
            <a:r>
              <a:rPr lang="en-GB" dirty="0" smtClean="0"/>
              <a:t>)</a:t>
            </a:r>
          </a:p>
          <a:p>
            <a:r>
              <a:rPr lang="en-GB" dirty="0" err="1"/>
              <a:t>g.add_edge</a:t>
            </a:r>
            <a:r>
              <a:rPr lang="en-GB" dirty="0"/>
              <a:t>(’</a:t>
            </a:r>
            <a:r>
              <a:rPr lang="en-GB" dirty="0" err="1"/>
              <a:t>a’,’c’,weight</a:t>
            </a:r>
            <a:r>
              <a:rPr lang="en-GB" dirty="0"/>
              <a:t>=1.0</a:t>
            </a:r>
            <a:r>
              <a:rPr lang="en-GB" dirty="0" smtClean="0"/>
              <a:t>)</a:t>
            </a:r>
          </a:p>
          <a:p>
            <a:r>
              <a:rPr lang="en-GB" dirty="0" err="1"/>
              <a:t>g.add_edge</a:t>
            </a:r>
            <a:r>
              <a:rPr lang="en-GB" dirty="0"/>
              <a:t>(’</a:t>
            </a:r>
            <a:r>
              <a:rPr lang="en-GB" dirty="0" err="1"/>
              <a:t>c’,’d’,weight</a:t>
            </a:r>
            <a:r>
              <a:rPr lang="en-GB" dirty="0"/>
              <a:t>=2.2) </a:t>
            </a:r>
            <a:endParaRPr lang="en-GB" dirty="0" smtClean="0"/>
          </a:p>
          <a:p>
            <a:endParaRPr lang="en-GB" dirty="0" smtClean="0"/>
          </a:p>
          <a:p>
            <a:endParaRPr lang="en-GB" dirty="0" smtClean="0"/>
          </a:p>
        </p:txBody>
      </p:sp>
      <p:sp>
        <p:nvSpPr>
          <p:cNvPr id="4" name="Oval 3"/>
          <p:cNvSpPr/>
          <p:nvPr/>
        </p:nvSpPr>
        <p:spPr>
          <a:xfrm>
            <a:off x="8591106" y="5039833"/>
            <a:ext cx="637954" cy="5954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357730" y="3607870"/>
            <a:ext cx="637954" cy="5954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127512" y="4256918"/>
            <a:ext cx="637954" cy="5954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141688" y="1917405"/>
            <a:ext cx="637954" cy="5954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7825563" y="2366623"/>
            <a:ext cx="2301949" cy="125630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6"/>
          </p:cNvCxnSpPr>
          <p:nvPr/>
        </p:nvCxnSpPr>
        <p:spPr>
          <a:xfrm>
            <a:off x="7995684" y="3905582"/>
            <a:ext cx="2089878" cy="536934"/>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148862" y="4657098"/>
            <a:ext cx="991878" cy="572401"/>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1"/>
          </p:cNvCxnSpPr>
          <p:nvPr/>
        </p:nvCxnSpPr>
        <p:spPr>
          <a:xfrm flipH="1" flipV="1">
            <a:off x="7676707" y="4256919"/>
            <a:ext cx="1007825" cy="870112"/>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739963" y="5051343"/>
            <a:ext cx="489097" cy="369332"/>
          </a:xfrm>
          <a:prstGeom prst="rect">
            <a:avLst/>
          </a:prstGeom>
          <a:noFill/>
        </p:spPr>
        <p:txBody>
          <a:bodyPr wrap="square" rtlCol="0">
            <a:spAutoFit/>
          </a:bodyPr>
          <a:lstStyle/>
          <a:p>
            <a:r>
              <a:rPr lang="en-GB" dirty="0" smtClean="0"/>
              <a:t>A</a:t>
            </a:r>
            <a:endParaRPr lang="en-GB" dirty="0"/>
          </a:p>
        </p:txBody>
      </p:sp>
      <p:sp>
        <p:nvSpPr>
          <p:cNvPr id="19" name="TextBox 18"/>
          <p:cNvSpPr txBox="1"/>
          <p:nvPr/>
        </p:nvSpPr>
        <p:spPr>
          <a:xfrm>
            <a:off x="7599228" y="3760271"/>
            <a:ext cx="226335" cy="369332"/>
          </a:xfrm>
          <a:prstGeom prst="rect">
            <a:avLst/>
          </a:prstGeom>
          <a:noFill/>
        </p:spPr>
        <p:txBody>
          <a:bodyPr wrap="square" rtlCol="0">
            <a:spAutoFit/>
          </a:bodyPr>
          <a:lstStyle/>
          <a:p>
            <a:r>
              <a:rPr lang="en-GB" dirty="0"/>
              <a:t>C</a:t>
            </a:r>
          </a:p>
        </p:txBody>
      </p:sp>
      <p:sp>
        <p:nvSpPr>
          <p:cNvPr id="20" name="TextBox 19"/>
          <p:cNvSpPr txBox="1"/>
          <p:nvPr/>
        </p:nvSpPr>
        <p:spPr>
          <a:xfrm>
            <a:off x="10267259" y="4344116"/>
            <a:ext cx="287079" cy="369332"/>
          </a:xfrm>
          <a:prstGeom prst="rect">
            <a:avLst/>
          </a:prstGeom>
          <a:noFill/>
        </p:spPr>
        <p:txBody>
          <a:bodyPr wrap="square" rtlCol="0">
            <a:spAutoFit/>
          </a:bodyPr>
          <a:lstStyle/>
          <a:p>
            <a:r>
              <a:rPr lang="en-GB" dirty="0" smtClean="0"/>
              <a:t>B</a:t>
            </a:r>
            <a:endParaRPr lang="en-GB" dirty="0"/>
          </a:p>
        </p:txBody>
      </p:sp>
      <p:sp>
        <p:nvSpPr>
          <p:cNvPr id="21" name="TextBox 20"/>
          <p:cNvSpPr txBox="1"/>
          <p:nvPr/>
        </p:nvSpPr>
        <p:spPr>
          <a:xfrm>
            <a:off x="10344841" y="1917405"/>
            <a:ext cx="268224" cy="369332"/>
          </a:xfrm>
          <a:prstGeom prst="rect">
            <a:avLst/>
          </a:prstGeom>
          <a:noFill/>
        </p:spPr>
        <p:txBody>
          <a:bodyPr wrap="square" rtlCol="0">
            <a:spAutoFit/>
          </a:bodyPr>
          <a:lstStyle/>
          <a:p>
            <a:r>
              <a:rPr lang="en-GB" dirty="0" smtClean="0"/>
              <a:t>D</a:t>
            </a:r>
            <a:endParaRPr lang="en-GB" dirty="0"/>
          </a:p>
        </p:txBody>
      </p:sp>
      <p:cxnSp>
        <p:nvCxnSpPr>
          <p:cNvPr id="22" name="Straight Connector 21"/>
          <p:cNvCxnSpPr/>
          <p:nvPr/>
        </p:nvCxnSpPr>
        <p:spPr>
          <a:xfrm flipV="1">
            <a:off x="7836101" y="2369873"/>
            <a:ext cx="2301949" cy="1256303"/>
          </a:xfrm>
          <a:prstGeom prst="line">
            <a:avLst/>
          </a:prstGeom>
          <a:ln w="66675">
            <a:solidFill>
              <a:srgbClr val="BA7E0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62184" y="3891061"/>
            <a:ext cx="2265100" cy="574860"/>
          </a:xfrm>
          <a:prstGeom prst="line">
            <a:avLst/>
          </a:prstGeom>
          <a:ln w="66675">
            <a:solidFill>
              <a:srgbClr val="BA7E0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4" idx="1"/>
          </p:cNvCxnSpPr>
          <p:nvPr/>
        </p:nvCxnSpPr>
        <p:spPr>
          <a:xfrm>
            <a:off x="7630805" y="4206220"/>
            <a:ext cx="1053727" cy="920811"/>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142721" y="4657097"/>
            <a:ext cx="991878" cy="572402"/>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569302" y="5337544"/>
            <a:ext cx="841496" cy="369332"/>
          </a:xfrm>
          <a:prstGeom prst="rect">
            <a:avLst/>
          </a:prstGeom>
          <a:noFill/>
        </p:spPr>
        <p:txBody>
          <a:bodyPr wrap="square" rtlCol="0">
            <a:spAutoFit/>
          </a:bodyPr>
          <a:lstStyle/>
          <a:p>
            <a:r>
              <a:rPr lang="en-GB" dirty="0" smtClean="0"/>
              <a:t>0.1</a:t>
            </a:r>
            <a:endParaRPr lang="en-GB" dirty="0"/>
          </a:p>
        </p:txBody>
      </p:sp>
      <p:sp>
        <p:nvSpPr>
          <p:cNvPr id="39" name="TextBox 38"/>
          <p:cNvSpPr txBox="1"/>
          <p:nvPr/>
        </p:nvSpPr>
        <p:spPr>
          <a:xfrm>
            <a:off x="7825563" y="4615704"/>
            <a:ext cx="595423" cy="369332"/>
          </a:xfrm>
          <a:prstGeom prst="rect">
            <a:avLst/>
          </a:prstGeom>
          <a:noFill/>
        </p:spPr>
        <p:txBody>
          <a:bodyPr wrap="square" rtlCol="0">
            <a:spAutoFit/>
          </a:bodyPr>
          <a:lstStyle/>
          <a:p>
            <a:r>
              <a:rPr lang="en-GB" dirty="0" smtClean="0"/>
              <a:t>1.0</a:t>
            </a:r>
            <a:endParaRPr lang="en-GB" dirty="0"/>
          </a:p>
        </p:txBody>
      </p:sp>
      <p:sp>
        <p:nvSpPr>
          <p:cNvPr id="40" name="TextBox 39"/>
          <p:cNvSpPr txBox="1"/>
          <p:nvPr/>
        </p:nvSpPr>
        <p:spPr>
          <a:xfrm>
            <a:off x="8530240" y="2746230"/>
            <a:ext cx="744280" cy="369332"/>
          </a:xfrm>
          <a:prstGeom prst="rect">
            <a:avLst/>
          </a:prstGeom>
          <a:noFill/>
        </p:spPr>
        <p:txBody>
          <a:bodyPr wrap="square" rtlCol="0">
            <a:spAutoFit/>
          </a:bodyPr>
          <a:lstStyle/>
          <a:p>
            <a:r>
              <a:rPr lang="en-GB" dirty="0" smtClean="0"/>
              <a:t>2.2</a:t>
            </a:r>
            <a:endParaRPr lang="en-GB" dirty="0"/>
          </a:p>
        </p:txBody>
      </p:sp>
      <p:sp>
        <p:nvSpPr>
          <p:cNvPr id="41" name="TextBox 40"/>
          <p:cNvSpPr txBox="1"/>
          <p:nvPr/>
        </p:nvSpPr>
        <p:spPr>
          <a:xfrm>
            <a:off x="9044329" y="3605818"/>
            <a:ext cx="460382" cy="369332"/>
          </a:xfrm>
          <a:prstGeom prst="rect">
            <a:avLst/>
          </a:prstGeom>
          <a:noFill/>
        </p:spPr>
        <p:txBody>
          <a:bodyPr wrap="none" rtlCol="0">
            <a:spAutoFit/>
          </a:bodyPr>
          <a:lstStyle/>
          <a:p>
            <a:r>
              <a:rPr lang="en-GB" dirty="0" smtClean="0"/>
              <a:t>1.5</a:t>
            </a:r>
            <a:endParaRPr lang="en-GB" dirty="0"/>
          </a:p>
        </p:txBody>
      </p:sp>
      <p:sp>
        <p:nvSpPr>
          <p:cNvPr id="48" name="TextBox 47"/>
          <p:cNvSpPr txBox="1"/>
          <p:nvPr/>
        </p:nvSpPr>
        <p:spPr>
          <a:xfrm>
            <a:off x="567565" y="4941578"/>
            <a:ext cx="5666162" cy="892552"/>
          </a:xfrm>
          <a:prstGeom prst="rect">
            <a:avLst/>
          </a:prstGeom>
          <a:noFill/>
        </p:spPr>
        <p:txBody>
          <a:bodyPr wrap="square" rtlCol="0">
            <a:spAutoFit/>
          </a:bodyPr>
          <a:lstStyle/>
          <a:p>
            <a:r>
              <a:rPr lang="en-GB" sz="2600" dirty="0">
                <a:solidFill>
                  <a:schemeClr val="tx1">
                    <a:lumMod val="85000"/>
                  </a:schemeClr>
                </a:solidFill>
              </a:rPr>
              <a:t>print </a:t>
            </a:r>
            <a:r>
              <a:rPr lang="en-GB" sz="2600" dirty="0" err="1">
                <a:solidFill>
                  <a:schemeClr val="tx1">
                    <a:lumMod val="85000"/>
                  </a:schemeClr>
                </a:solidFill>
              </a:rPr>
              <a:t>nx.shortest_path</a:t>
            </a:r>
            <a:r>
              <a:rPr lang="en-GB" sz="2600" dirty="0">
                <a:solidFill>
                  <a:schemeClr val="tx1">
                    <a:lumMod val="85000"/>
                  </a:schemeClr>
                </a:solidFill>
              </a:rPr>
              <a:t>(</a:t>
            </a:r>
            <a:r>
              <a:rPr lang="en-GB" sz="2600" dirty="0" err="1">
                <a:solidFill>
                  <a:schemeClr val="tx1">
                    <a:lumMod val="85000"/>
                  </a:schemeClr>
                </a:solidFill>
              </a:rPr>
              <a:t>g,’b’,’d</a:t>
            </a:r>
            <a:r>
              <a:rPr lang="en-GB" sz="2600" dirty="0">
                <a:solidFill>
                  <a:schemeClr val="tx1">
                    <a:lumMod val="85000"/>
                  </a:schemeClr>
                </a:solidFill>
              </a:rPr>
              <a:t>’) </a:t>
            </a:r>
          </a:p>
          <a:p>
            <a:r>
              <a:rPr lang="en-GB" sz="2600" dirty="0">
                <a:solidFill>
                  <a:schemeClr val="tx1">
                    <a:lumMod val="85000"/>
                  </a:schemeClr>
                </a:solidFill>
              </a:rPr>
              <a:t>		[’b’, ’c’, ’d’] </a:t>
            </a:r>
          </a:p>
        </p:txBody>
      </p:sp>
      <p:sp>
        <p:nvSpPr>
          <p:cNvPr id="49" name="TextBox 48"/>
          <p:cNvSpPr txBox="1"/>
          <p:nvPr/>
        </p:nvSpPr>
        <p:spPr>
          <a:xfrm>
            <a:off x="493436" y="5836290"/>
            <a:ext cx="7125285" cy="892552"/>
          </a:xfrm>
          <a:prstGeom prst="rect">
            <a:avLst/>
          </a:prstGeom>
          <a:noFill/>
        </p:spPr>
        <p:txBody>
          <a:bodyPr wrap="square" rtlCol="0">
            <a:spAutoFit/>
          </a:bodyPr>
          <a:lstStyle/>
          <a:p>
            <a:r>
              <a:rPr lang="en-GB" sz="2600" dirty="0">
                <a:solidFill>
                  <a:schemeClr val="tx1">
                    <a:lumMod val="85000"/>
                  </a:schemeClr>
                </a:solidFill>
              </a:rPr>
              <a:t>print </a:t>
            </a:r>
            <a:r>
              <a:rPr lang="en-GB" sz="2600" dirty="0" err="1">
                <a:solidFill>
                  <a:schemeClr val="tx1">
                    <a:lumMod val="85000"/>
                  </a:schemeClr>
                </a:solidFill>
              </a:rPr>
              <a:t>nx.shortest_path</a:t>
            </a:r>
            <a:r>
              <a:rPr lang="en-GB" sz="2600" dirty="0">
                <a:solidFill>
                  <a:schemeClr val="tx1">
                    <a:lumMod val="85000"/>
                  </a:schemeClr>
                </a:solidFill>
              </a:rPr>
              <a:t>(</a:t>
            </a:r>
            <a:r>
              <a:rPr lang="en-GB" sz="2600" dirty="0" err="1">
                <a:solidFill>
                  <a:schemeClr val="tx1">
                    <a:lumMod val="85000"/>
                  </a:schemeClr>
                </a:solidFill>
              </a:rPr>
              <a:t>g,’b’,’d’,weighted</a:t>
            </a:r>
            <a:r>
              <a:rPr lang="en-GB" sz="2600" dirty="0">
                <a:solidFill>
                  <a:schemeClr val="tx1">
                    <a:lumMod val="85000"/>
                  </a:schemeClr>
                </a:solidFill>
              </a:rPr>
              <a:t>=True) </a:t>
            </a:r>
          </a:p>
          <a:p>
            <a:r>
              <a:rPr lang="en-GB" sz="2600" dirty="0">
                <a:solidFill>
                  <a:schemeClr val="tx1">
                    <a:lumMod val="85000"/>
                  </a:schemeClr>
                </a:solidFill>
              </a:rPr>
              <a:t>		[’b’, ’a’, ’c’, ’d’] </a:t>
            </a:r>
          </a:p>
        </p:txBody>
      </p:sp>
      <p:cxnSp>
        <p:nvCxnSpPr>
          <p:cNvPr id="53" name="Straight Connector 52"/>
          <p:cNvCxnSpPr/>
          <p:nvPr/>
        </p:nvCxnSpPr>
        <p:spPr>
          <a:xfrm>
            <a:off x="7947470" y="3890599"/>
            <a:ext cx="2265100" cy="574860"/>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864931" y="2349275"/>
            <a:ext cx="2301949" cy="1256303"/>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5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69" y="113333"/>
            <a:ext cx="10515600" cy="1325563"/>
          </a:xfrm>
        </p:spPr>
        <p:txBody>
          <a:bodyPr/>
          <a:lstStyle/>
          <a:p>
            <a:pPr algn="ctr"/>
            <a:r>
              <a:rPr lang="en-US" b="1" dirty="0" smtClean="0"/>
              <a:t>Testing and Results</a:t>
            </a:r>
            <a:endParaRPr lang="en-US" b="1" dirty="0"/>
          </a:p>
        </p:txBody>
      </p:sp>
      <p:pic>
        <p:nvPicPr>
          <p:cNvPr id="6" name="Picture 5"/>
          <p:cNvPicPr>
            <a:picLocks noChangeAspect="1"/>
          </p:cNvPicPr>
          <p:nvPr/>
        </p:nvPicPr>
        <p:blipFill>
          <a:blip r:embed="rId3"/>
          <a:stretch>
            <a:fillRect/>
          </a:stretch>
        </p:blipFill>
        <p:spPr>
          <a:xfrm>
            <a:off x="5291528" y="2582757"/>
            <a:ext cx="6760852" cy="3881012"/>
          </a:xfrm>
          <a:prstGeom prst="rect">
            <a:avLst/>
          </a:prstGeom>
        </p:spPr>
      </p:pic>
      <p:sp>
        <p:nvSpPr>
          <p:cNvPr id="3" name="TextBox 2"/>
          <p:cNvSpPr txBox="1"/>
          <p:nvPr/>
        </p:nvSpPr>
        <p:spPr>
          <a:xfrm>
            <a:off x="107397" y="1438896"/>
            <a:ext cx="10775462" cy="523220"/>
          </a:xfrm>
          <a:prstGeom prst="rect">
            <a:avLst/>
          </a:prstGeom>
          <a:noFill/>
        </p:spPr>
        <p:txBody>
          <a:bodyPr wrap="square" rtlCol="0">
            <a:spAutoFit/>
          </a:bodyPr>
          <a:lstStyle/>
          <a:p>
            <a:pPr marL="457200" indent="-457200">
              <a:buFont typeface="Arial" panose="020B0604020202020204" pitchFamily="34" charset="0"/>
              <a:buChar char="•"/>
            </a:pPr>
            <a:r>
              <a:rPr lang="en-GB" sz="2800" b="1" dirty="0" smtClean="0">
                <a:solidFill>
                  <a:schemeClr val="tx2">
                    <a:lumMod val="20000"/>
                    <a:lumOff val="80000"/>
                  </a:schemeClr>
                </a:solidFill>
              </a:rPr>
              <a:t>Test Network was created using </a:t>
            </a:r>
            <a:r>
              <a:rPr lang="en-GB" sz="2800" b="1" dirty="0" err="1" smtClean="0">
                <a:solidFill>
                  <a:schemeClr val="tx2">
                    <a:lumMod val="20000"/>
                    <a:lumOff val="80000"/>
                  </a:schemeClr>
                </a:solidFill>
              </a:rPr>
              <a:t>Mininet</a:t>
            </a:r>
            <a:r>
              <a:rPr lang="en-GB" sz="2800" b="1" dirty="0" smtClean="0">
                <a:solidFill>
                  <a:schemeClr val="tx2">
                    <a:lumMod val="20000"/>
                    <a:lumOff val="80000"/>
                  </a:schemeClr>
                </a:solidFill>
              </a:rPr>
              <a:t> Network Emulator</a:t>
            </a:r>
            <a:endParaRPr lang="en-GB" sz="2800" b="1" dirty="0">
              <a:solidFill>
                <a:schemeClr val="tx2">
                  <a:lumMod val="20000"/>
                  <a:lumOff val="80000"/>
                </a:schemeClr>
              </a:solidFill>
            </a:endParaRPr>
          </a:p>
        </p:txBody>
      </p:sp>
      <p:pic>
        <p:nvPicPr>
          <p:cNvPr id="5" name="Content Placeholder 3"/>
          <p:cNvPicPr>
            <a:picLocks noGrp="1" noChangeAspect="1"/>
          </p:cNvPicPr>
          <p:nvPr>
            <p:ph idx="1"/>
          </p:nvPr>
        </p:nvPicPr>
        <p:blipFill>
          <a:blip r:embed="rId4"/>
          <a:stretch>
            <a:fillRect/>
          </a:stretch>
        </p:blipFill>
        <p:spPr>
          <a:xfrm>
            <a:off x="13203" y="2764459"/>
            <a:ext cx="5173394" cy="3699310"/>
          </a:xfrm>
          <a:prstGeom prst="rect">
            <a:avLst/>
          </a:prstGeom>
        </p:spPr>
      </p:pic>
    </p:spTree>
    <p:extLst>
      <p:ext uri="{BB962C8B-B14F-4D97-AF65-F5344CB8AC3E}">
        <p14:creationId xmlns:p14="http://schemas.microsoft.com/office/powerpoint/2010/main" val="2005152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163396" y="1236372"/>
            <a:ext cx="11906683" cy="5621628"/>
          </a:xfrm>
        </p:spPr>
        <p:txBody>
          <a:bodyPr>
            <a:normAutofit/>
          </a:bodyPr>
          <a:lstStyle/>
          <a:p>
            <a:pPr marL="0" indent="0">
              <a:buNone/>
            </a:pPr>
            <a:endParaRPr lang="en-GB" dirty="0" smtClean="0"/>
          </a:p>
          <a:p>
            <a:pPr>
              <a:lnSpc>
                <a:spcPct val="100000"/>
              </a:lnSpc>
            </a:pPr>
            <a:r>
              <a:rPr lang="en-GB" dirty="0" smtClean="0"/>
              <a:t>SDN </a:t>
            </a:r>
            <a:r>
              <a:rPr lang="en-GB" dirty="0"/>
              <a:t>is a new network paradigm that can change the way we design our networks in the future. It simplifies the network by separating control and </a:t>
            </a:r>
            <a:r>
              <a:rPr lang="en-GB" dirty="0" smtClean="0"/>
              <a:t>data plane </a:t>
            </a:r>
            <a:r>
              <a:rPr lang="en-GB" dirty="0"/>
              <a:t>and centralises the control plane</a:t>
            </a:r>
            <a:r>
              <a:rPr lang="en-GB" dirty="0" smtClean="0"/>
              <a:t>.</a:t>
            </a:r>
          </a:p>
          <a:p>
            <a:pPr>
              <a:lnSpc>
                <a:spcPct val="100000"/>
              </a:lnSpc>
            </a:pPr>
            <a:endParaRPr lang="en-GB" dirty="0" smtClean="0"/>
          </a:p>
          <a:p>
            <a:pPr>
              <a:lnSpc>
                <a:spcPct val="100000"/>
              </a:lnSpc>
            </a:pPr>
            <a:r>
              <a:rPr lang="en-GB" dirty="0" smtClean="0"/>
              <a:t>SDN Constraint-aware </a:t>
            </a:r>
            <a:r>
              <a:rPr lang="en-GB" dirty="0"/>
              <a:t>routing </a:t>
            </a:r>
            <a:r>
              <a:rPr lang="en-GB" dirty="0" smtClean="0"/>
              <a:t>can help increase </a:t>
            </a:r>
            <a:r>
              <a:rPr lang="en-GB" dirty="0"/>
              <a:t>overall network </a:t>
            </a:r>
            <a:r>
              <a:rPr lang="en-GB" dirty="0" smtClean="0"/>
              <a:t>performance through efficient network resource utilization.</a:t>
            </a:r>
          </a:p>
          <a:p>
            <a:pPr>
              <a:lnSpc>
                <a:spcPct val="100000"/>
              </a:lnSpc>
            </a:pPr>
            <a:endParaRPr lang="en-GB" dirty="0" smtClean="0"/>
          </a:p>
          <a:p>
            <a:pPr>
              <a:lnSpc>
                <a:spcPct val="100000"/>
              </a:lnSpc>
            </a:pPr>
            <a:r>
              <a:rPr lang="en-GB" dirty="0" smtClean="0"/>
              <a:t>Already </a:t>
            </a:r>
            <a:r>
              <a:rPr lang="en-GB" dirty="0"/>
              <a:t>existing distributed media solutions </a:t>
            </a:r>
            <a:r>
              <a:rPr lang="en-GB" dirty="0" smtClean="0"/>
              <a:t>such as AVB can also leverage  </a:t>
            </a:r>
            <a:r>
              <a:rPr lang="en-GB" dirty="0"/>
              <a:t>the centralised control obtained in an SDN network, while maintaining the ability to support real-time synchronous data using distributed network protocols. </a:t>
            </a:r>
          </a:p>
        </p:txBody>
      </p:sp>
    </p:spTree>
    <p:extLst>
      <p:ext uri="{BB962C8B-B14F-4D97-AF65-F5344CB8AC3E}">
        <p14:creationId xmlns:p14="http://schemas.microsoft.com/office/powerpoint/2010/main" val="2989530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FUTUREWORK</a:t>
            </a:r>
          </a:p>
        </p:txBody>
      </p:sp>
      <p:sp>
        <p:nvSpPr>
          <p:cNvPr id="3" name="Content Placeholder 2"/>
          <p:cNvSpPr>
            <a:spLocks noGrp="1"/>
          </p:cNvSpPr>
          <p:nvPr>
            <p:ph idx="1"/>
          </p:nvPr>
        </p:nvSpPr>
        <p:spPr>
          <a:xfrm>
            <a:off x="1120000" y="1825625"/>
            <a:ext cx="10741442" cy="4351338"/>
          </a:xfrm>
        </p:spPr>
        <p:txBody>
          <a:bodyPr/>
          <a:lstStyle/>
          <a:p>
            <a:r>
              <a:rPr lang="en-GB" dirty="0" smtClean="0"/>
              <a:t>Implement </a:t>
            </a:r>
            <a:r>
              <a:rPr lang="en-GB" dirty="0" err="1" smtClean="0"/>
              <a:t>QoS</a:t>
            </a:r>
            <a:r>
              <a:rPr lang="en-GB" dirty="0" smtClean="0"/>
              <a:t> </a:t>
            </a:r>
            <a:r>
              <a:rPr lang="en-GB" dirty="0"/>
              <a:t>module that will provide admission control and </a:t>
            </a:r>
            <a:r>
              <a:rPr lang="en-GB" dirty="0" smtClean="0"/>
              <a:t>traffic shaping functions</a:t>
            </a:r>
          </a:p>
          <a:p>
            <a:endParaRPr lang="en-GB" dirty="0" smtClean="0"/>
          </a:p>
          <a:p>
            <a:r>
              <a:rPr lang="en-GB" dirty="0"/>
              <a:t>Experimental testing will also be expanded </a:t>
            </a:r>
            <a:r>
              <a:rPr lang="en-GB" dirty="0" smtClean="0"/>
              <a:t>to include </a:t>
            </a:r>
            <a:r>
              <a:rPr lang="en-GB" dirty="0"/>
              <a:t>tests for other network parameters such as jitter, delay </a:t>
            </a:r>
            <a:r>
              <a:rPr lang="en-GB" dirty="0" smtClean="0"/>
              <a:t>and bandwidth </a:t>
            </a:r>
            <a:r>
              <a:rPr lang="en-GB" dirty="0"/>
              <a:t>utilisation</a:t>
            </a:r>
            <a:r>
              <a:rPr lang="en-GB" dirty="0" smtClean="0"/>
              <a:t>.</a:t>
            </a:r>
          </a:p>
          <a:p>
            <a:endParaRPr lang="en-GB" dirty="0" smtClean="0"/>
          </a:p>
          <a:p>
            <a:r>
              <a:rPr lang="en-GB" dirty="0"/>
              <a:t>E</a:t>
            </a:r>
            <a:r>
              <a:rPr lang="en-GB" dirty="0" smtClean="0"/>
              <a:t>xperiments </a:t>
            </a:r>
            <a:r>
              <a:rPr lang="en-GB" dirty="0"/>
              <a:t>will also be executed </a:t>
            </a:r>
            <a:r>
              <a:rPr lang="en-GB" dirty="0" smtClean="0"/>
              <a:t>with hardware</a:t>
            </a:r>
            <a:endParaRPr lang="en-GB" dirty="0"/>
          </a:p>
        </p:txBody>
      </p:sp>
    </p:spTree>
    <p:extLst>
      <p:ext uri="{BB962C8B-B14F-4D97-AF65-F5344CB8AC3E}">
        <p14:creationId xmlns:p14="http://schemas.microsoft.com/office/powerpoint/2010/main" val="1452617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drivetimeuk.co.uk/wp-content/uploads/2016/07/question-mark-1495858_192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3756" y="1825625"/>
            <a:ext cx="9887063"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66617" y="395328"/>
            <a:ext cx="3095719"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smtClean="0">
                <a:ln>
                  <a:noFill/>
                </a:ln>
                <a:solidFill>
                  <a:schemeClr val="tx1">
                    <a:lumMod val="85000"/>
                  </a:schemeClr>
                </a:solidFill>
                <a:effectLst/>
                <a:uLnTx/>
                <a:uFillTx/>
                <a:ea typeface="+mj-ea"/>
                <a:cs typeface="+mj-cs"/>
              </a:rPr>
              <a:t>Questions</a:t>
            </a:r>
            <a:endParaRPr kumimoji="0" lang="en-US" sz="5400" b="0" i="0" u="none" strike="noStrike" kern="0" cap="none" spc="0" normalizeH="0" baseline="0" noProof="0" dirty="0" smtClean="0">
              <a:ln>
                <a:noFill/>
              </a:ln>
              <a:solidFill>
                <a:schemeClr val="tx1">
                  <a:lumMod val="85000"/>
                </a:schemeClr>
              </a:solidFill>
              <a:effectLst/>
              <a:uLnTx/>
              <a:uFillTx/>
            </a:endParaRPr>
          </a:p>
        </p:txBody>
      </p:sp>
    </p:spTree>
    <p:extLst>
      <p:ext uri="{BB962C8B-B14F-4D97-AF65-F5344CB8AC3E}">
        <p14:creationId xmlns:p14="http://schemas.microsoft.com/office/powerpoint/2010/main" val="723226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5" y="1"/>
            <a:ext cx="10515600" cy="772732"/>
          </a:xfrm>
        </p:spPr>
        <p:txBody>
          <a:bodyPr>
            <a:normAutofit fontScale="90000"/>
          </a:bodyPr>
          <a:lstStyle/>
          <a:p>
            <a:r>
              <a:rPr lang="en-US" dirty="0" smtClean="0"/>
              <a:t>Reference</a:t>
            </a:r>
            <a:endParaRPr lang="en-US" dirty="0"/>
          </a:p>
        </p:txBody>
      </p:sp>
      <p:sp>
        <p:nvSpPr>
          <p:cNvPr id="3" name="Content Placeholder 2"/>
          <p:cNvSpPr>
            <a:spLocks noGrp="1"/>
          </p:cNvSpPr>
          <p:nvPr>
            <p:ph idx="1"/>
          </p:nvPr>
        </p:nvSpPr>
        <p:spPr>
          <a:xfrm>
            <a:off x="91224" y="1001377"/>
            <a:ext cx="12100775" cy="2025158"/>
          </a:xfrm>
        </p:spPr>
        <p:txBody>
          <a:bodyPr>
            <a:normAutofit/>
          </a:bodyPr>
          <a:lstStyle/>
          <a:p>
            <a:pPr marL="0" indent="0">
              <a:lnSpc>
                <a:spcPct val="100000"/>
              </a:lnSpc>
              <a:buNone/>
            </a:pPr>
            <a:r>
              <a:rPr lang="en-GB" dirty="0"/>
              <a:t>Open Networking Foundation, “Software-Defined Networking: The New Norm for Networks,” </a:t>
            </a:r>
            <a:r>
              <a:rPr lang="en-GB" i="1" dirty="0"/>
              <a:t>ONF White Paper</a:t>
            </a:r>
            <a:r>
              <a:rPr lang="en-GB" dirty="0"/>
              <a:t>, 2012. [Online]. Available: https://www.opennetworking.org/images/stories/downloads/sdn-resources/white-papers/wp-sdn-newnorm.pdf. [Accessed: 21-Jul-2015</a:t>
            </a:r>
            <a:r>
              <a:rPr lang="en-GB" dirty="0" smtClean="0"/>
              <a:t>]</a:t>
            </a:r>
          </a:p>
          <a:p>
            <a:endParaRPr lang="en-US" sz="2400" dirty="0"/>
          </a:p>
          <a:p>
            <a:endParaRPr lang="en-GB" sz="2400" dirty="0" smtClean="0"/>
          </a:p>
          <a:p>
            <a:endParaRPr lang="en-GB" sz="2400" dirty="0" smtClean="0"/>
          </a:p>
          <a:p>
            <a:endParaRPr lang="en-US" sz="2400" dirty="0"/>
          </a:p>
        </p:txBody>
      </p:sp>
      <p:sp>
        <p:nvSpPr>
          <p:cNvPr id="4" name="TextBox 3"/>
          <p:cNvSpPr txBox="1"/>
          <p:nvPr/>
        </p:nvSpPr>
        <p:spPr>
          <a:xfrm>
            <a:off x="91223" y="3026535"/>
            <a:ext cx="12100776" cy="965915"/>
          </a:xfrm>
          <a:prstGeom prst="rect">
            <a:avLst/>
          </a:prstGeom>
          <a:noFill/>
        </p:spPr>
        <p:txBody>
          <a:bodyPr wrap="square" rtlCol="0">
            <a:spAutoFit/>
          </a:bodyPr>
          <a:lstStyle/>
          <a:p>
            <a:pPr lvl="0" defTabSz="914400">
              <a:spcBef>
                <a:spcPts val="1000"/>
              </a:spcBef>
            </a:pPr>
            <a:r>
              <a:rPr lang="en-GB"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 J. </a:t>
            </a:r>
            <a:r>
              <a:rPr lang="en-GB" sz="28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Teener</a:t>
            </a:r>
            <a:r>
              <a:rPr lang="en-GB"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 </a:t>
            </a:r>
            <a:r>
              <a:rPr lang="en-GB" sz="28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Huotari</a:t>
            </a:r>
            <a:r>
              <a:rPr lang="en-GB"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Y. Kim, R. </a:t>
            </a:r>
            <a:r>
              <a:rPr lang="en-GB" sz="28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Kreifeldt</a:t>
            </a:r>
            <a:r>
              <a:rPr lang="en-GB"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and K. Stanton, “No-excuses Audio </a:t>
            </a:r>
            <a:r>
              <a:rPr lang="en-GB" sz="28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Video </a:t>
            </a:r>
            <a:r>
              <a:rPr lang="en-GB"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Networking : the Technology Behind </a:t>
            </a:r>
            <a:r>
              <a:rPr lang="en-GB" sz="2800"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rPr>
              <a:t>AVnu</a:t>
            </a:r>
            <a:r>
              <a:rPr lang="en-GB"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2009.</a:t>
            </a:r>
          </a:p>
        </p:txBody>
      </p:sp>
    </p:spTree>
    <p:extLst>
      <p:ext uri="{BB962C8B-B14F-4D97-AF65-F5344CB8AC3E}">
        <p14:creationId xmlns:p14="http://schemas.microsoft.com/office/powerpoint/2010/main" val="4177530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139" y="0"/>
            <a:ext cx="10515600" cy="1088084"/>
          </a:xfrm>
        </p:spPr>
        <p:txBody>
          <a:bodyPr/>
          <a:lstStyle/>
          <a:p>
            <a:r>
              <a:rPr lang="en-GB" dirty="0" smtClean="0"/>
              <a:t>Requirements</a:t>
            </a:r>
            <a:endParaRPr lang="en-GB" dirty="0"/>
          </a:p>
        </p:txBody>
      </p:sp>
      <p:sp>
        <p:nvSpPr>
          <p:cNvPr id="3" name="Content Placeholder 2"/>
          <p:cNvSpPr>
            <a:spLocks noGrp="1"/>
          </p:cNvSpPr>
          <p:nvPr>
            <p:ph idx="1"/>
          </p:nvPr>
        </p:nvSpPr>
        <p:spPr>
          <a:xfrm>
            <a:off x="185246" y="1113842"/>
            <a:ext cx="11653283" cy="5879804"/>
          </a:xfrm>
        </p:spPr>
        <p:txBody>
          <a:bodyPr>
            <a:normAutofit/>
          </a:bodyPr>
          <a:lstStyle/>
          <a:p>
            <a:pPr>
              <a:lnSpc>
                <a:spcPct val="120000"/>
              </a:lnSpc>
            </a:pPr>
            <a:r>
              <a:rPr lang="en-US" dirty="0"/>
              <a:t>According to Internet Engineering Task Force </a:t>
            </a:r>
            <a:r>
              <a:rPr lang="en-US" dirty="0" smtClean="0"/>
              <a:t>(IETF), some </a:t>
            </a:r>
            <a:r>
              <a:rPr lang="en-US" dirty="0"/>
              <a:t>of the essential  requirement for </a:t>
            </a:r>
            <a:r>
              <a:rPr lang="en-US" dirty="0" err="1"/>
              <a:t>ProAV</a:t>
            </a:r>
            <a:r>
              <a:rPr lang="en-US" dirty="0"/>
              <a:t> include:  </a:t>
            </a:r>
            <a:endParaRPr lang="en-GB" dirty="0"/>
          </a:p>
          <a:p>
            <a:pPr lvl="0">
              <a:lnSpc>
                <a:spcPct val="120000"/>
              </a:lnSpc>
            </a:pPr>
            <a:r>
              <a:rPr lang="en-US" dirty="0"/>
              <a:t>Layer 3 </a:t>
            </a:r>
            <a:r>
              <a:rPr lang="en-US" dirty="0" smtClean="0"/>
              <a:t>routing</a:t>
            </a:r>
            <a:endParaRPr lang="en-GB" dirty="0"/>
          </a:p>
          <a:p>
            <a:pPr lvl="0">
              <a:lnSpc>
                <a:spcPct val="120000"/>
              </a:lnSpc>
            </a:pPr>
            <a:r>
              <a:rPr lang="en-US" dirty="0"/>
              <a:t>Content transmission with bounded </a:t>
            </a:r>
            <a:r>
              <a:rPr lang="en-US" dirty="0" smtClean="0"/>
              <a:t>latency</a:t>
            </a:r>
          </a:p>
          <a:p>
            <a:pPr lvl="0">
              <a:lnSpc>
                <a:spcPct val="120000"/>
              </a:lnSpc>
            </a:pPr>
            <a:r>
              <a:rPr lang="en-US" dirty="0" smtClean="0"/>
              <a:t>Single </a:t>
            </a:r>
            <a:r>
              <a:rPr lang="en-US" dirty="0"/>
              <a:t>Network for A/V and IT traffic </a:t>
            </a:r>
            <a:endParaRPr lang="en-US" dirty="0" smtClean="0"/>
          </a:p>
          <a:p>
            <a:pPr lvl="0">
              <a:lnSpc>
                <a:spcPct val="120000"/>
              </a:lnSpc>
            </a:pPr>
            <a:r>
              <a:rPr lang="en-US" dirty="0" smtClean="0"/>
              <a:t>Standards-based</a:t>
            </a:r>
            <a:r>
              <a:rPr lang="en-US" dirty="0"/>
              <a:t>, interoperable, </a:t>
            </a:r>
            <a:r>
              <a:rPr lang="en-US" dirty="0" smtClean="0"/>
              <a:t>multi-vendor</a:t>
            </a:r>
            <a:endParaRPr lang="en-GB" dirty="0"/>
          </a:p>
          <a:p>
            <a:pPr lvl="0">
              <a:lnSpc>
                <a:spcPct val="120000"/>
              </a:lnSpc>
            </a:pPr>
            <a:r>
              <a:rPr lang="en-US" dirty="0"/>
              <a:t>Easy to deploy </a:t>
            </a:r>
            <a:endParaRPr lang="en-US" dirty="0" smtClean="0"/>
          </a:p>
          <a:p>
            <a:pPr lvl="0">
              <a:lnSpc>
                <a:spcPct val="120000"/>
              </a:lnSpc>
            </a:pPr>
            <a:r>
              <a:rPr lang="en-US" dirty="0" smtClean="0"/>
              <a:t>Scalability</a:t>
            </a:r>
            <a:endParaRPr lang="en-GB" dirty="0"/>
          </a:p>
          <a:p>
            <a:pPr>
              <a:lnSpc>
                <a:spcPct val="120000"/>
              </a:lnSpc>
            </a:pPr>
            <a:endParaRPr lang="en-GB" dirty="0"/>
          </a:p>
        </p:txBody>
      </p:sp>
      <p:pic>
        <p:nvPicPr>
          <p:cNvPr id="4" name="Picture 2" descr="Image result for birmingham city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808" y="5653825"/>
            <a:ext cx="1468192" cy="120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4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Classic Audio and Video Distribution</a:t>
            </a:r>
          </a:p>
        </p:txBody>
      </p:sp>
      <p:sp>
        <p:nvSpPr>
          <p:cNvPr id="3" name="Content Placeholder 2"/>
          <p:cNvSpPr>
            <a:spLocks noGrp="1"/>
          </p:cNvSpPr>
          <p:nvPr>
            <p:ph idx="1"/>
          </p:nvPr>
        </p:nvSpPr>
        <p:spPr>
          <a:xfrm>
            <a:off x="109841" y="2040851"/>
            <a:ext cx="6678537" cy="4351338"/>
          </a:xfrm>
        </p:spPr>
        <p:txBody>
          <a:bodyPr/>
          <a:lstStyle/>
          <a:p>
            <a:pPr marL="285750" indent="-285750"/>
            <a:r>
              <a:rPr lang="en-GB" b="1" dirty="0" smtClean="0"/>
              <a:t>They only support </a:t>
            </a:r>
            <a:r>
              <a:rPr lang="en-GB" b="1" dirty="0"/>
              <a:t>s</a:t>
            </a:r>
            <a:r>
              <a:rPr lang="en-GB" b="1" dirty="0" smtClean="0"/>
              <a:t>ingle </a:t>
            </a:r>
            <a:r>
              <a:rPr lang="en-GB" b="1" dirty="0"/>
              <a:t>channel per cable</a:t>
            </a:r>
          </a:p>
          <a:p>
            <a:endParaRPr lang="en-GB" b="1" dirty="0"/>
          </a:p>
          <a:p>
            <a:pPr marL="285750" indent="-285750"/>
            <a:r>
              <a:rPr lang="en-GB" b="1" dirty="0" smtClean="0"/>
              <a:t>They are unidirectional</a:t>
            </a:r>
            <a:endParaRPr lang="en-GB" b="1" dirty="0"/>
          </a:p>
          <a:p>
            <a:endParaRPr lang="en-GB" b="1" dirty="0"/>
          </a:p>
          <a:p>
            <a:pPr marL="285750" indent="-285750"/>
            <a:r>
              <a:rPr lang="en-GB" b="1" dirty="0" smtClean="0"/>
              <a:t>They use a point-to-point link architecture</a:t>
            </a:r>
            <a:endParaRPr lang="en-GB" b="1" dirty="0"/>
          </a:p>
          <a:p>
            <a:endParaRPr lang="en-GB" dirty="0"/>
          </a:p>
          <a:p>
            <a:endParaRPr lang="en-GB" dirty="0"/>
          </a:p>
        </p:txBody>
      </p:sp>
      <p:pic>
        <p:nvPicPr>
          <p:cNvPr id="1026" name="Picture 2" descr="https://upload.wikimedia.org/wikipedia/commons/1/1e/StudioWi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378" y="2040851"/>
            <a:ext cx="5237703" cy="39108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8378" y="5972971"/>
            <a:ext cx="5562461" cy="369332"/>
          </a:xfrm>
          <a:prstGeom prst="rect">
            <a:avLst/>
          </a:prstGeom>
          <a:noFill/>
        </p:spPr>
        <p:txBody>
          <a:bodyPr wrap="square" rtlCol="0">
            <a:spAutoFit/>
          </a:bodyPr>
          <a:lstStyle/>
          <a:p>
            <a:r>
              <a:rPr lang="en-GB" b="1" dirty="0"/>
              <a:t>Wiring of a patch bay of an outside broadcasting van</a:t>
            </a:r>
          </a:p>
        </p:txBody>
      </p:sp>
      <p:pic>
        <p:nvPicPr>
          <p:cNvPr id="6" name="Picture 2" descr="Image result for birmingham city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3825"/>
            <a:ext cx="1468192" cy="120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535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Existing Network media Solutions</a:t>
            </a:r>
            <a:endParaRPr lang="en-GB" dirty="0"/>
          </a:p>
        </p:txBody>
      </p:sp>
      <p:sp>
        <p:nvSpPr>
          <p:cNvPr id="3" name="Content Placeholder 2"/>
          <p:cNvSpPr>
            <a:spLocks noGrp="1"/>
          </p:cNvSpPr>
          <p:nvPr>
            <p:ph idx="1"/>
          </p:nvPr>
        </p:nvSpPr>
        <p:spPr>
          <a:xfrm>
            <a:off x="1120000" y="1825624"/>
            <a:ext cx="10233800" cy="4950313"/>
          </a:xfrm>
        </p:spPr>
        <p:txBody>
          <a:bodyPr>
            <a:normAutofit/>
          </a:bodyPr>
          <a:lstStyle/>
          <a:p>
            <a:pPr>
              <a:lnSpc>
                <a:spcPct val="100000"/>
              </a:lnSpc>
            </a:pPr>
            <a:r>
              <a:rPr lang="en-GB" b="1" dirty="0" smtClean="0"/>
              <a:t>Cobranet, Audio Video Bridging(AVB), Dante </a:t>
            </a:r>
            <a:r>
              <a:rPr lang="en-GB" b="1" dirty="0" err="1" smtClean="0"/>
              <a:t>etc</a:t>
            </a:r>
            <a:endParaRPr lang="en-GB" dirty="0"/>
          </a:p>
          <a:p>
            <a:pPr>
              <a:lnSpc>
                <a:spcPct val="100000"/>
              </a:lnSpc>
            </a:pPr>
            <a:r>
              <a:rPr lang="en-GB" dirty="0" smtClean="0"/>
              <a:t>No interoperability</a:t>
            </a:r>
            <a:endParaRPr lang="en-GB" dirty="0"/>
          </a:p>
          <a:p>
            <a:pPr>
              <a:lnSpc>
                <a:spcPct val="100000"/>
              </a:lnSpc>
            </a:pPr>
            <a:r>
              <a:rPr lang="en-GB" dirty="0" smtClean="0"/>
              <a:t>It is not possible  to add your own features</a:t>
            </a:r>
            <a:endParaRPr lang="en-GB" dirty="0"/>
          </a:p>
          <a:p>
            <a:pPr>
              <a:lnSpc>
                <a:spcPct val="100000"/>
              </a:lnSpc>
            </a:pPr>
            <a:r>
              <a:rPr lang="en-GB" dirty="0" smtClean="0"/>
              <a:t>Complex to deploy</a:t>
            </a:r>
            <a:endParaRPr lang="en-GB" dirty="0"/>
          </a:p>
          <a:p>
            <a:pPr>
              <a:lnSpc>
                <a:spcPct val="100000"/>
              </a:lnSpc>
            </a:pPr>
            <a:r>
              <a:rPr lang="en-GB" dirty="0" smtClean="0"/>
              <a:t>No Layer 3 routing support</a:t>
            </a:r>
          </a:p>
          <a:p>
            <a:endParaRPr lang="en-GB" dirty="0"/>
          </a:p>
        </p:txBody>
      </p:sp>
      <p:pic>
        <p:nvPicPr>
          <p:cNvPr id="4" name="Picture 3"/>
          <p:cNvPicPr>
            <a:picLocks noChangeAspect="1"/>
          </p:cNvPicPr>
          <p:nvPr/>
        </p:nvPicPr>
        <p:blipFill>
          <a:blip r:embed="rId3"/>
          <a:stretch>
            <a:fillRect/>
          </a:stretch>
        </p:blipFill>
        <p:spPr>
          <a:xfrm>
            <a:off x="8553560" y="2386280"/>
            <a:ext cx="3227314" cy="4117006"/>
          </a:xfrm>
          <a:prstGeom prst="rect">
            <a:avLst/>
          </a:prstGeom>
        </p:spPr>
      </p:pic>
      <p:pic>
        <p:nvPicPr>
          <p:cNvPr id="5" name="Picture 2" descr="Image result for birmingham city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3824"/>
            <a:ext cx="1468192" cy="120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9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schemeClr>
                </a:solidFill>
              </a:rPr>
              <a:t>Traffic Engineering and </a:t>
            </a:r>
            <a:r>
              <a:rPr lang="en-US" dirty="0" err="1" smtClean="0">
                <a:solidFill>
                  <a:schemeClr val="tx1">
                    <a:lumMod val="85000"/>
                  </a:schemeClr>
                </a:solidFill>
              </a:rPr>
              <a:t>QoS</a:t>
            </a:r>
            <a:r>
              <a:rPr lang="en-US" dirty="0" smtClean="0">
                <a:solidFill>
                  <a:schemeClr val="tx1">
                    <a:lumMod val="85000"/>
                  </a:schemeClr>
                </a:solidFill>
              </a:rPr>
              <a:t> Routing</a:t>
            </a:r>
            <a:endParaRPr lang="en-US" dirty="0">
              <a:solidFill>
                <a:schemeClr val="tx1">
                  <a:lumMod val="85000"/>
                </a:schemeClr>
              </a:solidFill>
            </a:endParaRPr>
          </a:p>
        </p:txBody>
      </p:sp>
      <p:pic>
        <p:nvPicPr>
          <p:cNvPr id="4" name="Content Placeholder 3"/>
          <p:cNvPicPr>
            <a:picLocks noGrp="1" noChangeAspect="1"/>
          </p:cNvPicPr>
          <p:nvPr>
            <p:ph idx="1"/>
          </p:nvPr>
        </p:nvPicPr>
        <p:blipFill>
          <a:blip r:embed="rId3"/>
          <a:stretch>
            <a:fillRect/>
          </a:stretch>
        </p:blipFill>
        <p:spPr>
          <a:xfrm>
            <a:off x="257908" y="1880315"/>
            <a:ext cx="6825472" cy="4637716"/>
          </a:xfrm>
          <a:prstGeom prst="rect">
            <a:avLst/>
          </a:prstGeom>
        </p:spPr>
      </p:pic>
      <p:sp>
        <p:nvSpPr>
          <p:cNvPr id="3" name="TextBox 2"/>
          <p:cNvSpPr txBox="1"/>
          <p:nvPr/>
        </p:nvSpPr>
        <p:spPr>
          <a:xfrm>
            <a:off x="7219857" y="1880315"/>
            <a:ext cx="5281492" cy="1661993"/>
          </a:xfrm>
          <a:prstGeom prst="rect">
            <a:avLst/>
          </a:prstGeom>
          <a:noFill/>
        </p:spPr>
        <p:txBody>
          <a:bodyPr wrap="square" rtlCol="0">
            <a:spAutoFit/>
          </a:bodyPr>
          <a:lstStyle/>
          <a:p>
            <a:pPr marL="457200" indent="-457200">
              <a:buFont typeface="Arial" panose="020B0604020202020204" pitchFamily="34" charset="0"/>
              <a:buChar char="•"/>
            </a:pPr>
            <a:r>
              <a:rPr lang="en-GB" sz="2800" b="1" dirty="0" smtClean="0">
                <a:solidFill>
                  <a:schemeClr val="tx1">
                    <a:lumMod val="85000"/>
                  </a:schemeClr>
                </a:solidFill>
              </a:rPr>
              <a:t>Very complex to implement</a:t>
            </a:r>
          </a:p>
          <a:p>
            <a:pPr marL="457200" indent="-457200">
              <a:buFont typeface="Arial" panose="020B0604020202020204" pitchFamily="34" charset="0"/>
              <a:buChar char="•"/>
            </a:pPr>
            <a:endParaRPr lang="en-GB" sz="2800" b="1" dirty="0">
              <a:solidFill>
                <a:schemeClr val="tx1">
                  <a:lumMod val="85000"/>
                </a:schemeClr>
              </a:solidFill>
            </a:endParaRPr>
          </a:p>
          <a:p>
            <a:pPr marL="457200" indent="-457200">
              <a:buFont typeface="Arial" panose="020B0604020202020204" pitchFamily="34" charset="0"/>
              <a:buChar char="•"/>
            </a:pPr>
            <a:r>
              <a:rPr lang="en-GB" sz="2800" b="1" dirty="0" smtClean="0">
                <a:solidFill>
                  <a:schemeClr val="tx1">
                    <a:lumMod val="85000"/>
                  </a:schemeClr>
                </a:solidFill>
              </a:rPr>
              <a:t>High Cost</a:t>
            </a:r>
          </a:p>
          <a:p>
            <a:endParaRPr lang="en-GB" dirty="0"/>
          </a:p>
        </p:txBody>
      </p:sp>
      <p:pic>
        <p:nvPicPr>
          <p:cNvPr id="5" name="Picture 2" descr="Image result for birmingham city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3808" y="5653825"/>
            <a:ext cx="1468192" cy="120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02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dirty="0"/>
              <a:t>TSN (Time-Sensitive Networking</a:t>
            </a:r>
            <a:r>
              <a:rPr lang="en-GB" dirty="0" smtClean="0"/>
              <a:t>)</a:t>
            </a:r>
            <a:endParaRPr lang="en-GB" dirty="0"/>
          </a:p>
        </p:txBody>
      </p:sp>
      <p:sp>
        <p:nvSpPr>
          <p:cNvPr id="3" name="Content Placeholder 2"/>
          <p:cNvSpPr>
            <a:spLocks noGrp="1"/>
          </p:cNvSpPr>
          <p:nvPr>
            <p:ph idx="1"/>
          </p:nvPr>
        </p:nvSpPr>
        <p:spPr>
          <a:xfrm>
            <a:off x="671804" y="1036613"/>
            <a:ext cx="11130990" cy="4351338"/>
          </a:xfrm>
        </p:spPr>
        <p:txBody>
          <a:bodyPr/>
          <a:lstStyle/>
          <a:p>
            <a:r>
              <a:rPr lang="en-GB" dirty="0" smtClean="0"/>
              <a:t>Emerging Standard formally  Audio Video Bridging (AVB)</a:t>
            </a:r>
          </a:p>
          <a:p>
            <a:r>
              <a:rPr lang="en-GB" dirty="0"/>
              <a:t>TSN achieves deterministic real-time communication over Ethernet by using global time and a schedule which is created for message paths across multiple network components</a:t>
            </a:r>
            <a:r>
              <a:rPr lang="en-GB" dirty="0" smtClean="0"/>
              <a:t>.</a:t>
            </a:r>
          </a:p>
          <a:p>
            <a:endParaRPr lang="en-GB" dirty="0"/>
          </a:p>
        </p:txBody>
      </p:sp>
      <p:pic>
        <p:nvPicPr>
          <p:cNvPr id="4" name="Picture 3"/>
          <p:cNvPicPr>
            <a:picLocks noChangeAspect="1"/>
          </p:cNvPicPr>
          <p:nvPr/>
        </p:nvPicPr>
        <p:blipFill>
          <a:blip r:embed="rId3"/>
          <a:stretch>
            <a:fillRect/>
          </a:stretch>
        </p:blipFill>
        <p:spPr>
          <a:xfrm>
            <a:off x="129862" y="2973464"/>
            <a:ext cx="10242265" cy="3342930"/>
          </a:xfrm>
          <a:prstGeom prst="rect">
            <a:avLst/>
          </a:prstGeom>
        </p:spPr>
      </p:pic>
      <p:pic>
        <p:nvPicPr>
          <p:cNvPr id="5" name="Picture 2" descr="Image result for birmingham city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3808" y="5653825"/>
            <a:ext cx="1468192" cy="120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30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89" y="-123271"/>
            <a:ext cx="10515600" cy="1325563"/>
          </a:xfrm>
        </p:spPr>
        <p:txBody>
          <a:bodyPr/>
          <a:lstStyle/>
          <a:p>
            <a:pPr algn="ctr"/>
            <a:r>
              <a:rPr lang="en-GB" dirty="0" smtClean="0"/>
              <a:t>TSN</a:t>
            </a:r>
            <a:endParaRPr lang="en-GB" dirty="0"/>
          </a:p>
        </p:txBody>
      </p:sp>
      <p:sp>
        <p:nvSpPr>
          <p:cNvPr id="3" name="Content Placeholder 2"/>
          <p:cNvSpPr>
            <a:spLocks noGrp="1"/>
          </p:cNvSpPr>
          <p:nvPr>
            <p:ph idx="1"/>
          </p:nvPr>
        </p:nvSpPr>
        <p:spPr>
          <a:xfrm>
            <a:off x="0" y="1325563"/>
            <a:ext cx="5586689" cy="4351338"/>
          </a:xfrm>
        </p:spPr>
        <p:txBody>
          <a:bodyPr>
            <a:normAutofit/>
          </a:bodyPr>
          <a:lstStyle/>
          <a:p>
            <a:pPr marL="0" indent="0">
              <a:buNone/>
            </a:pPr>
            <a:r>
              <a:rPr lang="en-GB" b="1" dirty="0">
                <a:solidFill>
                  <a:schemeClr val="tx1">
                    <a:lumMod val="85000"/>
                  </a:schemeClr>
                </a:solidFill>
              </a:rPr>
              <a:t>Centralized vs. Decentralized Control</a:t>
            </a:r>
          </a:p>
          <a:p>
            <a:r>
              <a:rPr lang="en-GB" dirty="0"/>
              <a:t>The general consensus in the IEEE TSN working groups is that a centralized approach to creating the schedule for TSN elements is better than the hop-by-hop approach reflected in AVB</a:t>
            </a:r>
            <a:r>
              <a:rPr lang="en-GB" dirty="0" smtClean="0"/>
              <a:t>.</a:t>
            </a:r>
          </a:p>
          <a:p>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5586689" y="1079021"/>
            <a:ext cx="6406835" cy="4844421"/>
          </a:xfrm>
          <a:prstGeom prst="rect">
            <a:avLst/>
          </a:prstGeom>
        </p:spPr>
      </p:pic>
      <p:sp>
        <p:nvSpPr>
          <p:cNvPr id="5" name="Rectangle 4"/>
          <p:cNvSpPr/>
          <p:nvPr/>
        </p:nvSpPr>
        <p:spPr>
          <a:xfrm>
            <a:off x="0" y="6396335"/>
            <a:ext cx="12192000" cy="461665"/>
          </a:xfrm>
          <a:prstGeom prst="rect">
            <a:avLst/>
          </a:prstGeom>
        </p:spPr>
        <p:txBody>
          <a:bodyPr wrap="square">
            <a:spAutoFit/>
          </a:bodyPr>
          <a:lstStyle/>
          <a:p>
            <a:r>
              <a:rPr lang="en-GB" sz="1200" dirty="0">
                <a:latin typeface="Times New Roman" panose="02020603050405020304" pitchFamily="18" charset="0"/>
                <a:ea typeface="Calibri" panose="020F0502020204030204" pitchFamily="34" charset="0"/>
              </a:rPr>
              <a:t>[</a:t>
            </a:r>
            <a:r>
              <a:rPr lang="en-GB" sz="1200" dirty="0" smtClean="0">
                <a:latin typeface="Times New Roman" panose="02020603050405020304" pitchFamily="18" charset="0"/>
                <a:ea typeface="Calibri" panose="020F0502020204030204" pitchFamily="34" charset="0"/>
              </a:rPr>
              <a:t>1]</a:t>
            </a:r>
            <a:r>
              <a:rPr lang="en-GB" sz="1200" dirty="0" smtClean="0"/>
              <a:t> </a:t>
            </a:r>
            <a:r>
              <a:rPr lang="en-GB" sz="1200" dirty="0" smtClean="0">
                <a:latin typeface="Times New Roman" panose="02020603050405020304" pitchFamily="18" charset="0"/>
                <a:ea typeface="Calibri" panose="020F0502020204030204" pitchFamily="34" charset="0"/>
              </a:rPr>
              <a:t>G</a:t>
            </a:r>
            <a:r>
              <a:rPr lang="en-GB" sz="1200" dirty="0">
                <a:latin typeface="Times New Roman" panose="02020603050405020304" pitchFamily="18" charset="0"/>
                <a:ea typeface="Calibri" panose="020F0502020204030204" pitchFamily="34" charset="0"/>
              </a:rPr>
              <a:t>. A. </a:t>
            </a:r>
            <a:r>
              <a:rPr lang="en-GB" sz="1200" dirty="0" err="1">
                <a:latin typeface="Times New Roman" panose="02020603050405020304" pitchFamily="18" charset="0"/>
                <a:ea typeface="Calibri" panose="020F0502020204030204" pitchFamily="34" charset="0"/>
              </a:rPr>
              <a:t>Ditzel</a:t>
            </a:r>
            <a:r>
              <a:rPr lang="en-GB" sz="1200" dirty="0">
                <a:latin typeface="Times New Roman" panose="02020603050405020304" pitchFamily="18" charset="0"/>
                <a:ea typeface="Calibri" panose="020F0502020204030204" pitchFamily="34" charset="0"/>
              </a:rPr>
              <a:t> and P. Didier, “Time Sensitive Network ( TSN ) Protocols and use in </a:t>
            </a:r>
            <a:r>
              <a:rPr lang="en-GB" sz="1200" dirty="0" err="1">
                <a:latin typeface="Times New Roman" panose="02020603050405020304" pitchFamily="18" charset="0"/>
                <a:ea typeface="Calibri" panose="020F0502020204030204" pitchFamily="34" charset="0"/>
              </a:rPr>
              <a:t>EtherNet</a:t>
            </a:r>
            <a:r>
              <a:rPr lang="en-GB" sz="1200" dirty="0">
                <a:latin typeface="Times New Roman" panose="02020603050405020304" pitchFamily="18" charset="0"/>
                <a:ea typeface="Calibri" panose="020F0502020204030204" pitchFamily="34" charset="0"/>
              </a:rPr>
              <a:t> / IP Systems Table of Contents,” in </a:t>
            </a:r>
            <a:r>
              <a:rPr lang="en-GB" sz="1200" i="1" dirty="0">
                <a:latin typeface="Times New Roman" panose="02020603050405020304" pitchFamily="18" charset="0"/>
                <a:ea typeface="Calibri" panose="020F0502020204030204" pitchFamily="34" charset="0"/>
              </a:rPr>
              <a:t>2015 ODVA Industry Conference &amp; 17th Annual Meeting</a:t>
            </a:r>
            <a:r>
              <a:rPr lang="en-GB" sz="1200" dirty="0">
                <a:latin typeface="Times New Roman" panose="02020603050405020304" pitchFamily="18" charset="0"/>
                <a:ea typeface="Calibri" panose="020F0502020204030204" pitchFamily="34" charset="0"/>
              </a:rPr>
              <a:t>, 2015, pp. 1–24.</a:t>
            </a:r>
            <a:endParaRPr lang="en-GB" sz="1200" dirty="0"/>
          </a:p>
        </p:txBody>
      </p:sp>
      <p:sp>
        <p:nvSpPr>
          <p:cNvPr id="6" name="Rectangle 5"/>
          <p:cNvSpPr/>
          <p:nvPr/>
        </p:nvSpPr>
        <p:spPr>
          <a:xfrm>
            <a:off x="7573912" y="5923442"/>
            <a:ext cx="1742785" cy="369332"/>
          </a:xfrm>
          <a:prstGeom prst="rect">
            <a:avLst/>
          </a:prstGeom>
        </p:spPr>
        <p:txBody>
          <a:bodyPr wrap="none">
            <a:spAutoFit/>
          </a:bodyPr>
          <a:lstStyle/>
          <a:p>
            <a:r>
              <a:rPr lang="en-GB" dirty="0">
                <a:latin typeface="Times New Roman" panose="02020603050405020304" pitchFamily="18" charset="0"/>
                <a:ea typeface="Calibri" panose="020F0502020204030204" pitchFamily="34" charset="0"/>
              </a:rPr>
              <a:t>TSN System </a:t>
            </a:r>
            <a:r>
              <a:rPr lang="en-GB" b="1" dirty="0">
                <a:latin typeface="Times New Roman" panose="02020603050405020304" pitchFamily="18" charset="0"/>
                <a:ea typeface="Calibri" panose="020F0502020204030204" pitchFamily="34" charset="0"/>
              </a:rPr>
              <a:t> </a:t>
            </a:r>
            <a:r>
              <a:rPr lang="en-GB" dirty="0" smtClean="0">
                <a:latin typeface="Times New Roman" panose="02020603050405020304" pitchFamily="18" charset="0"/>
                <a:ea typeface="Calibri" panose="020F0502020204030204" pitchFamily="34" charset="0"/>
              </a:rPr>
              <a:t>[1]</a:t>
            </a:r>
            <a:endParaRPr lang="en-GB" dirty="0"/>
          </a:p>
        </p:txBody>
      </p:sp>
    </p:spTree>
    <p:extLst>
      <p:ext uri="{BB962C8B-B14F-4D97-AF65-F5344CB8AC3E}">
        <p14:creationId xmlns:p14="http://schemas.microsoft.com/office/powerpoint/2010/main" val="1458598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34" y="173911"/>
            <a:ext cx="10515600" cy="1325563"/>
          </a:xfrm>
        </p:spPr>
        <p:txBody>
          <a:bodyPr>
            <a:normAutofit fontScale="90000"/>
          </a:bodyPr>
          <a:lstStyle/>
          <a:p>
            <a:r>
              <a:rPr lang="en-GB" dirty="0"/>
              <a:t>Limitations of </a:t>
            </a:r>
            <a:r>
              <a:rPr lang="en-GB" dirty="0" smtClean="0"/>
              <a:t> Traditional </a:t>
            </a:r>
            <a:r>
              <a:rPr lang="en-GB" dirty="0"/>
              <a:t>Networks</a:t>
            </a:r>
            <a:br>
              <a:rPr lang="en-GB" dirty="0"/>
            </a:br>
            <a:endParaRPr lang="en-GB" dirty="0"/>
          </a:p>
        </p:txBody>
      </p:sp>
      <p:sp>
        <p:nvSpPr>
          <p:cNvPr id="4" name="Rounded Rectangle 3"/>
          <p:cNvSpPr/>
          <p:nvPr/>
        </p:nvSpPr>
        <p:spPr>
          <a:xfrm>
            <a:off x="1427101" y="4150521"/>
            <a:ext cx="2893940" cy="1465444"/>
          </a:xfrm>
          <a:prstGeom prst="roundRect">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3D69B"/>
                </a:solidFill>
                <a:effectLst/>
                <a:uLnTx/>
                <a:uFillTx/>
                <a:latin typeface="Calibri" pitchFamily="34" charset="0"/>
                <a:ea typeface="ＭＳ Ｐゴシック" pitchFamily="34" charset="-128"/>
                <a:cs typeface="+mn-cs"/>
              </a:rPr>
              <a:t>Specialized Packet Forwarding Hardware</a:t>
            </a:r>
          </a:p>
        </p:txBody>
      </p:sp>
      <p:sp>
        <p:nvSpPr>
          <p:cNvPr id="5" name="Rounded Rectangle 4"/>
          <p:cNvSpPr/>
          <p:nvPr/>
        </p:nvSpPr>
        <p:spPr>
          <a:xfrm>
            <a:off x="1669783" y="2957570"/>
            <a:ext cx="2366984" cy="982736"/>
          </a:xfrm>
          <a:prstGeom prst="roundRect">
            <a:avLst/>
          </a:prstGeom>
          <a:gradFill rotWithShape="1">
            <a:gsLst>
              <a:gs pos="0">
                <a:srgbClr val="FF0000"/>
              </a:gs>
              <a:gs pos="100000">
                <a:srgbClr val="F7545C"/>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Black"/>
                <a:ea typeface="+mn-ea"/>
                <a:cs typeface="+mn-cs"/>
              </a:rPr>
              <a:t>Operating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Black"/>
                <a:ea typeface="+mn-ea"/>
                <a:cs typeface="+mn-cs"/>
              </a:rPr>
              <a:t>System</a:t>
            </a:r>
          </a:p>
        </p:txBody>
      </p:sp>
      <p:sp>
        <p:nvSpPr>
          <p:cNvPr id="7" name="Rounded Rectangle 6"/>
          <p:cNvSpPr/>
          <p:nvPr/>
        </p:nvSpPr>
        <p:spPr>
          <a:xfrm>
            <a:off x="1970304" y="1967377"/>
            <a:ext cx="1807534" cy="855257"/>
          </a:xfrm>
          <a:prstGeom prst="roundRect">
            <a:avLst/>
          </a:prstGeom>
          <a:gradFill rotWithShape="1">
            <a:gsLst>
              <a:gs pos="0">
                <a:srgbClr val="F79646">
                  <a:tint val="100000"/>
                  <a:shade val="100000"/>
                  <a:satMod val="130000"/>
                  <a:alpha val="60000"/>
                </a:srgbClr>
              </a:gs>
              <a:gs pos="100000">
                <a:srgbClr val="F79646">
                  <a:tint val="50000"/>
                  <a:shade val="100000"/>
                  <a:satMod val="350000"/>
                  <a:alpha val="4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Arial Black"/>
                <a:ea typeface="+mn-ea"/>
                <a:cs typeface="+mn-cs"/>
              </a:rPr>
              <a:t>Features</a:t>
            </a:r>
            <a:endParaRPr kumimoji="0" lang="en-US" sz="2400" b="0" i="0" u="none" strike="noStrike" kern="0" cap="none" spc="0" normalizeH="0" baseline="0" noProof="0" dirty="0">
              <a:ln>
                <a:noFill/>
              </a:ln>
              <a:solidFill>
                <a:srgbClr val="FFFFFF"/>
              </a:solidFill>
              <a:effectLst/>
              <a:uLnTx/>
              <a:uFillTx/>
              <a:latin typeface="Arial Black"/>
              <a:ea typeface="+mn-ea"/>
              <a:cs typeface="+mn-cs"/>
            </a:endParaRPr>
          </a:p>
        </p:txBody>
      </p:sp>
      <p:grpSp>
        <p:nvGrpSpPr>
          <p:cNvPr id="8" name="Group 34"/>
          <p:cNvGrpSpPr>
            <a:grpSpLocks/>
          </p:cNvGrpSpPr>
          <p:nvPr/>
        </p:nvGrpSpPr>
        <p:grpSpPr bwMode="auto">
          <a:xfrm>
            <a:off x="4295196" y="2256171"/>
            <a:ext cx="2936876" cy="1482725"/>
            <a:chOff x="1728" y="1416"/>
            <a:chExt cx="1850" cy="672"/>
          </a:xfrm>
        </p:grpSpPr>
        <p:sp>
          <p:nvSpPr>
            <p:cNvPr id="9" name="AutoShape 22"/>
            <p:cNvSpPr>
              <a:spLocks/>
            </p:cNvSpPr>
            <p:nvPr/>
          </p:nvSpPr>
          <p:spPr bwMode="auto">
            <a:xfrm>
              <a:off x="1728" y="1416"/>
              <a:ext cx="192" cy="672"/>
            </a:xfrm>
            <a:prstGeom prst="rightBrace">
              <a:avLst>
                <a:gd name="adj1" fmla="val 45306"/>
                <a:gd name="adj2" fmla="val 48514"/>
              </a:avLst>
            </a:prstGeom>
            <a:noFill/>
            <a:ln w="19050">
              <a:solidFill>
                <a:schemeClr val="tx1"/>
              </a:solidFill>
              <a:round/>
              <a:headEnd/>
              <a:tailEnd/>
            </a:ln>
          </p:spPr>
          <p:txBody>
            <a:bodyPr wrap="none" anchor="ctr"/>
            <a:lstStyle/>
            <a:p>
              <a:endParaRPr lang="en-US">
                <a:latin typeface="Calibri" pitchFamily="34" charset="0"/>
                <a:ea typeface="ＭＳ Ｐゴシック" pitchFamily="34" charset="-128"/>
              </a:endParaRPr>
            </a:p>
          </p:txBody>
        </p:sp>
        <p:sp>
          <p:nvSpPr>
            <p:cNvPr id="10" name="Text Box 23"/>
            <p:cNvSpPr txBox="1">
              <a:spLocks noChangeArrowheads="1"/>
            </p:cNvSpPr>
            <p:nvPr/>
          </p:nvSpPr>
          <p:spPr bwMode="auto">
            <a:xfrm>
              <a:off x="1968" y="1585"/>
              <a:ext cx="1610" cy="405"/>
            </a:xfrm>
            <a:prstGeom prst="rect">
              <a:avLst/>
            </a:prstGeom>
            <a:noFill/>
            <a:ln w="9525">
              <a:noFill/>
              <a:miter lim="800000"/>
              <a:headEnd/>
              <a:tailEnd/>
            </a:ln>
          </p:spPr>
          <p:txBody>
            <a:bodyPr wrap="square">
              <a:spAutoFit/>
            </a:bodyPr>
            <a:lstStyle/>
            <a:p>
              <a:pPr>
                <a:defRPr/>
              </a:pPr>
              <a:r>
                <a:rPr lang="en-US" sz="2600" b="1" dirty="0">
                  <a:latin typeface="+mj-lt"/>
                  <a:ea typeface="ＭＳ Ｐゴシック" charset="-128"/>
                  <a:cs typeface="ＭＳ Ｐゴシック" charset="-128"/>
                </a:rPr>
                <a:t>Million of lines</a:t>
              </a:r>
              <a:br>
                <a:rPr lang="en-US" sz="2600" b="1" dirty="0">
                  <a:latin typeface="+mj-lt"/>
                  <a:ea typeface="ＭＳ Ｐゴシック" charset="-128"/>
                  <a:cs typeface="ＭＳ Ｐゴシック" charset="-128"/>
                </a:rPr>
              </a:br>
              <a:r>
                <a:rPr lang="en-US" sz="2600" b="1" dirty="0">
                  <a:latin typeface="+mj-lt"/>
                  <a:ea typeface="ＭＳ Ｐゴシック" charset="-128"/>
                  <a:cs typeface="ＭＳ Ｐゴシック" charset="-128"/>
                </a:rPr>
                <a:t>of source code</a:t>
              </a:r>
            </a:p>
          </p:txBody>
        </p:sp>
      </p:grpSp>
      <p:pic>
        <p:nvPicPr>
          <p:cNvPr id="3" name="Picture 2"/>
          <p:cNvPicPr>
            <a:picLocks noChangeAspect="1"/>
          </p:cNvPicPr>
          <p:nvPr/>
        </p:nvPicPr>
        <p:blipFill>
          <a:blip r:embed="rId3"/>
          <a:stretch>
            <a:fillRect/>
          </a:stretch>
        </p:blipFill>
        <p:spPr>
          <a:xfrm>
            <a:off x="669897" y="875978"/>
            <a:ext cx="10494289" cy="5673678"/>
          </a:xfrm>
          <a:prstGeom prst="rect">
            <a:avLst/>
          </a:prstGeom>
        </p:spPr>
      </p:pic>
      <p:pic>
        <p:nvPicPr>
          <p:cNvPr id="6" name="Picture 5"/>
          <p:cNvPicPr>
            <a:picLocks noChangeAspect="1"/>
          </p:cNvPicPr>
          <p:nvPr/>
        </p:nvPicPr>
        <p:blipFill>
          <a:blip r:embed="rId4"/>
          <a:stretch>
            <a:fillRect/>
          </a:stretch>
        </p:blipFill>
        <p:spPr>
          <a:xfrm>
            <a:off x="669897" y="1117046"/>
            <a:ext cx="4033764" cy="1202372"/>
          </a:xfrm>
          <a:prstGeom prst="rect">
            <a:avLst/>
          </a:prstGeom>
        </p:spPr>
      </p:pic>
    </p:spTree>
    <p:extLst>
      <p:ext uri="{BB962C8B-B14F-4D97-AF65-F5344CB8AC3E}">
        <p14:creationId xmlns:p14="http://schemas.microsoft.com/office/powerpoint/2010/main" val="2349099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48242</TotalTime>
  <Words>2050</Words>
  <Application>Microsoft Office PowerPoint</Application>
  <PresentationFormat>Widescreen</PresentationFormat>
  <Paragraphs>277</Paragraphs>
  <Slides>26</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Arial</vt:lpstr>
      <vt:lpstr>Arial Black</vt:lpstr>
      <vt:lpstr>Bookman Old Style</vt:lpstr>
      <vt:lpstr>Calibri</vt:lpstr>
      <vt:lpstr>Cambria Math</vt:lpstr>
      <vt:lpstr>Corbel</vt:lpstr>
      <vt:lpstr>Times New Roman</vt:lpstr>
      <vt:lpstr>Depth</vt:lpstr>
      <vt:lpstr> </vt:lpstr>
      <vt:lpstr>PowerPoint Presentation</vt:lpstr>
      <vt:lpstr>Requirements</vt:lpstr>
      <vt:lpstr>Classic Audio and Video Distribution</vt:lpstr>
      <vt:lpstr>Existing Network media Solutions</vt:lpstr>
      <vt:lpstr>Traffic Engineering and QoS Routing</vt:lpstr>
      <vt:lpstr>TSN (Time-Sensitive Networking)</vt:lpstr>
      <vt:lpstr>TSN</vt:lpstr>
      <vt:lpstr>Limitations of  Traditional Networks </vt:lpstr>
      <vt:lpstr>Software-Defined Networking (SDN)</vt:lpstr>
      <vt:lpstr>Current Internet </vt:lpstr>
      <vt:lpstr>Why SDN</vt:lpstr>
      <vt:lpstr>SDN Layers</vt:lpstr>
      <vt:lpstr>SDN Interfaces</vt:lpstr>
      <vt:lpstr>OpenFlow Protocol</vt:lpstr>
      <vt:lpstr>SDN Controller </vt:lpstr>
      <vt:lpstr>Constraint-Aware Controller</vt:lpstr>
      <vt:lpstr>Network Monitoring Module </vt:lpstr>
      <vt:lpstr>Topology discovery </vt:lpstr>
      <vt:lpstr>Delay Detection Module </vt:lpstr>
      <vt:lpstr>Routing Module </vt:lpstr>
      <vt:lpstr>Testing and Results</vt:lpstr>
      <vt:lpstr>Summary</vt:lpstr>
      <vt:lpstr>FUTUREWORK</vt:lpstr>
      <vt:lpstr>PowerPoint Presentation</vt:lpstr>
      <vt:lpstr>Reference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Oluwaseyi Oginni</dc:creator>
  <cp:lastModifiedBy>Oluwaseyi Oginni</cp:lastModifiedBy>
  <cp:revision>327</cp:revision>
  <dcterms:created xsi:type="dcterms:W3CDTF">2015-07-28T10:41:42Z</dcterms:created>
  <dcterms:modified xsi:type="dcterms:W3CDTF">2017-06-27T15:30:21Z</dcterms:modified>
</cp:coreProperties>
</file>