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7" r:id="rId5"/>
    <p:sldId id="260" r:id="rId6"/>
    <p:sldId id="268" r:id="rId7"/>
    <p:sldId id="279" r:id="rId8"/>
    <p:sldId id="266" r:id="rId9"/>
    <p:sldId id="278" r:id="rId10"/>
    <p:sldId id="269" r:id="rId11"/>
    <p:sldId id="276" r:id="rId12"/>
    <p:sldId id="275" r:id="rId13"/>
    <p:sldId id="274" r:id="rId14"/>
    <p:sldId id="277" r:id="rId15"/>
    <p:sldId id="262" r:id="rId16"/>
    <p:sldId id="271" r:id="rId1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00"/>
    <a:srgbClr val="FFCD00"/>
    <a:srgbClr val="007156"/>
    <a:srgbClr val="C6EE00"/>
    <a:srgbClr val="BE1E3C"/>
    <a:srgbClr val="7CCDE6"/>
    <a:srgbClr val="0080B4"/>
    <a:srgbClr val="005374"/>
    <a:srgbClr val="89A4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597" autoAdjust="0"/>
  </p:normalViewPr>
  <p:slideViewPr>
    <p:cSldViewPr>
      <p:cViewPr>
        <p:scale>
          <a:sx n="100" d="100"/>
          <a:sy n="100" d="100"/>
        </p:scale>
        <p:origin x="-1020" y="714"/>
      </p:cViewPr>
      <p:guideLst>
        <p:guide orient="horz" pos="666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708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44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backup Folie hinzufügen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75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b=3 special case (discard possibly)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2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what is the actual problem </a:t>
            </a:r>
            <a:r>
              <a:rPr lang="de-DE" baseline="0" smtClean="0"/>
              <a:t> / corner cases / priorities , SPNP</a:t>
            </a:r>
          </a:p>
          <a:p>
            <a:r>
              <a:rPr lang="de-DE" baseline="0" smtClean="0"/>
              <a:t>improvement compared to worst case (how many of the lossy cases can be handled?)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71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occasionally</a:t>
            </a:r>
            <a:r>
              <a:rPr lang="de-DE" baseline="0" smtClean="0"/>
              <a:t> „bad“ results;  most cases have a small miss rate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89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Vorname, Nachname des Referenten, Datum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Textmasterformat bearbeiten</a:t>
            </a:r>
          </a:p>
          <a:p>
            <a:pPr lvl="1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Zweite Ebene</a:t>
            </a:r>
          </a:p>
          <a:p>
            <a:pPr lvl="2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Dritte Ebene</a:t>
            </a:r>
          </a:p>
          <a:p>
            <a:pPr lvl="3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Vierte Ebene</a:t>
            </a:r>
          </a:p>
          <a:p>
            <a:pPr lvl="4">
              <a:buClr>
                <a:srgbClr val="C0C0C0"/>
              </a:buClr>
            </a:pPr>
            <a:r>
              <a:rPr lang="de-DE" sz="2000" smtClean="0">
                <a:solidFill>
                  <a:srgbClr val="C0C0C0"/>
                </a:solidFill>
              </a:rPr>
              <a:t>Fünfte Ebene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821600" y="6140450"/>
            <a:ext cx="6998872" cy="330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50" smtClean="0"/>
              <a:t>July 5th 2018 | Leonie Ahrendts et al. | Verifying Weakly-Hard</a:t>
            </a:r>
            <a:r>
              <a:rPr lang="de-DE" sz="1050" baseline="0" smtClean="0"/>
              <a:t> Real-Time Properties of Traffic Streams</a:t>
            </a:r>
            <a:r>
              <a:rPr lang="de-DE" sz="1050" smtClean="0"/>
              <a:t> | Slide </a:t>
            </a:r>
            <a:fld id="{54091A06-E49E-4F45-A4ED-27B9A60B04AE}" type="slidenum">
              <a:rPr lang="de-DE" sz="105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50" dirty="0" smtClean="0"/>
          </a:p>
          <a:p>
            <a:endParaRPr lang="de-DE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5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10.emf"/><Relationship Id="rId12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9.emf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30263" y="5373216"/>
            <a:ext cx="7747000" cy="333375"/>
          </a:xfrm>
        </p:spPr>
        <p:txBody>
          <a:bodyPr/>
          <a:lstStyle/>
          <a:p>
            <a:r>
              <a:rPr lang="de-DE" u="sng"/>
              <a:t>Leonie Ahrendts</a:t>
            </a:r>
            <a:r>
              <a:rPr lang="de-DE"/>
              <a:t>, Sophie Quinton, Thomas Boroske, Rolf </a:t>
            </a:r>
            <a:r>
              <a:rPr lang="de-DE" smtClean="0"/>
              <a:t>Ernst</a:t>
            </a:r>
          </a:p>
          <a:p>
            <a:r>
              <a:rPr lang="de-DE" smtClean="0"/>
              <a:t>TU Braunschweig</a:t>
            </a:r>
          </a:p>
          <a:p>
            <a:r>
              <a:rPr lang="de-DE" smtClean="0"/>
              <a:t>ECRTS in Barcelona, July 5th 2018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Verifying Weakly-Hard Real-Time Properties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of </a:t>
            </a:r>
            <a:r>
              <a:rPr lang="en-US"/>
              <a:t>Traffic Streams in Switched Networks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403600" cy="75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Overview</a:t>
            </a:r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374441" y="1257727"/>
            <a:ext cx="8136904" cy="4619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804248" y="9087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smtClean="0"/>
              <a:t>TypicalCPA</a:t>
            </a:r>
            <a:endParaRPr lang="en-US" b="1"/>
          </a:p>
        </p:txBody>
      </p:sp>
      <p:sp>
        <p:nvSpPr>
          <p:cNvPr id="5" name="Rechteck 4"/>
          <p:cNvSpPr/>
          <p:nvPr/>
        </p:nvSpPr>
        <p:spPr>
          <a:xfrm>
            <a:off x="539552" y="1412777"/>
            <a:ext cx="4839546" cy="200054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de-DE" b="1" smtClean="0"/>
              <a:t>CPA</a:t>
            </a:r>
            <a:endParaRPr lang="en-US" b="1" dirty="0" smtClean="0"/>
          </a:p>
        </p:txBody>
      </p:sp>
      <p:sp>
        <p:nvSpPr>
          <p:cNvPr id="9" name="Rechteck 8"/>
          <p:cNvSpPr/>
          <p:nvPr/>
        </p:nvSpPr>
        <p:spPr>
          <a:xfrm>
            <a:off x="6160720" y="4258232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Difference operation</a:t>
            </a:r>
            <a:endParaRPr lang="en-US" dirty="0" smtClean="0"/>
          </a:p>
        </p:txBody>
      </p:sp>
      <p:sp>
        <p:nvSpPr>
          <p:cNvPr id="6" name="Abgerundetes Rechteck 5"/>
          <p:cNvSpPr/>
          <p:nvPr/>
        </p:nvSpPr>
        <p:spPr>
          <a:xfrm>
            <a:off x="662982" y="1556818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Derive inital input event models</a:t>
            </a:r>
            <a:endParaRPr lang="en-US" sz="1400" dirty="0" smtClean="0"/>
          </a:p>
        </p:txBody>
      </p:sp>
      <p:sp>
        <p:nvSpPr>
          <p:cNvPr id="13" name="Abgerundetes Rechteck 12"/>
          <p:cNvSpPr/>
          <p:nvPr/>
        </p:nvSpPr>
        <p:spPr>
          <a:xfrm>
            <a:off x="643188" y="1988842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698578" y="2096882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770586" y="2195952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Perform local SPNP analysis</a:t>
            </a:r>
            <a:endParaRPr lang="en-US" sz="1400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662982" y="2632431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Convergence of event models?</a:t>
            </a:r>
            <a:endParaRPr lang="en-US" sz="1400" dirty="0" smtClean="0"/>
          </a:p>
        </p:txBody>
      </p:sp>
      <p:sp>
        <p:nvSpPr>
          <p:cNvPr id="16" name="Abgerundetes Rechteck 15"/>
          <p:cNvSpPr/>
          <p:nvPr/>
        </p:nvSpPr>
        <p:spPr>
          <a:xfrm>
            <a:off x="662982" y="3068962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Output: event models</a:t>
            </a:r>
            <a:endParaRPr lang="en-US" sz="1400" dirty="0" smtClean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210746" y="1808818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210746" y="2456890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210746" y="2888938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3866930" y="1998666"/>
            <a:ext cx="1224136" cy="638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Update output event models</a:t>
            </a:r>
            <a:endParaRPr lang="en-US" sz="1400" dirty="0" smtClean="0"/>
          </a:p>
        </p:txBody>
      </p:sp>
      <p:cxnSp>
        <p:nvCxnSpPr>
          <p:cNvPr id="24" name="Gewinkelte Verbindung 23"/>
          <p:cNvCxnSpPr>
            <a:endCxn id="23" idx="2"/>
          </p:cNvCxnSpPr>
          <p:nvPr/>
        </p:nvCxnSpPr>
        <p:spPr>
          <a:xfrm flipV="1">
            <a:off x="3542982" y="2636914"/>
            <a:ext cx="936016" cy="2160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3" idx="1"/>
          </p:cNvCxnSpPr>
          <p:nvPr/>
        </p:nvCxnSpPr>
        <p:spPr>
          <a:xfrm flipH="1">
            <a:off x="3650586" y="2317790"/>
            <a:ext cx="216344" cy="4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539552" y="3732712"/>
            <a:ext cx="4839546" cy="200054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de-DE" b="1" smtClean="0"/>
              <a:t>CPA</a:t>
            </a:r>
            <a:endParaRPr lang="en-US" b="1" dirty="0" smtClean="0"/>
          </a:p>
        </p:txBody>
      </p:sp>
      <p:sp>
        <p:nvSpPr>
          <p:cNvPr id="32" name="Abgerundetes Rechteck 31"/>
          <p:cNvSpPr/>
          <p:nvPr/>
        </p:nvSpPr>
        <p:spPr>
          <a:xfrm>
            <a:off x="662982" y="3876753"/>
            <a:ext cx="3404962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Derive inital </a:t>
            </a:r>
            <a:r>
              <a:rPr lang="de-DE" sz="1400" smtClean="0">
                <a:solidFill>
                  <a:schemeClr val="accent5"/>
                </a:solidFill>
              </a:rPr>
              <a:t>typical</a:t>
            </a:r>
            <a:r>
              <a:rPr lang="de-DE" sz="1400" smtClean="0"/>
              <a:t> input event models</a:t>
            </a:r>
            <a:endParaRPr lang="en-US" sz="1400" dirty="0" smtClean="0"/>
          </a:p>
        </p:txBody>
      </p:sp>
      <p:sp>
        <p:nvSpPr>
          <p:cNvPr id="33" name="Abgerundetes Rechteck 32"/>
          <p:cNvSpPr/>
          <p:nvPr/>
        </p:nvSpPr>
        <p:spPr>
          <a:xfrm>
            <a:off x="643188" y="4308777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34" name="Abgerundetes Rechteck 33"/>
          <p:cNvSpPr/>
          <p:nvPr/>
        </p:nvSpPr>
        <p:spPr>
          <a:xfrm>
            <a:off x="698578" y="4416817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35" name="Abgerundetes Rechteck 34"/>
          <p:cNvSpPr/>
          <p:nvPr/>
        </p:nvSpPr>
        <p:spPr>
          <a:xfrm>
            <a:off x="770586" y="4515887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Perform local SPNP analysis</a:t>
            </a:r>
            <a:endParaRPr lang="en-US" sz="1400" dirty="0" smtClean="0"/>
          </a:p>
        </p:txBody>
      </p:sp>
      <p:sp>
        <p:nvSpPr>
          <p:cNvPr id="36" name="Abgerundetes Rechteck 35"/>
          <p:cNvSpPr/>
          <p:nvPr/>
        </p:nvSpPr>
        <p:spPr>
          <a:xfrm>
            <a:off x="662982" y="4952366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Convergence of event models?</a:t>
            </a:r>
            <a:endParaRPr lang="en-US" sz="1400" dirty="0" smtClean="0"/>
          </a:p>
        </p:txBody>
      </p:sp>
      <p:sp>
        <p:nvSpPr>
          <p:cNvPr id="37" name="Abgerundetes Rechteck 36"/>
          <p:cNvSpPr/>
          <p:nvPr/>
        </p:nvSpPr>
        <p:spPr>
          <a:xfrm>
            <a:off x="662982" y="5388897"/>
            <a:ext cx="2880000" cy="25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Output: typical event models</a:t>
            </a:r>
            <a:endParaRPr lang="en-US" sz="1400" dirty="0" smtClean="0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210746" y="4128753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210746" y="4776825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2210746" y="5208873"/>
            <a:ext cx="0" cy="180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gerundetes Rechteck 40"/>
          <p:cNvSpPr/>
          <p:nvPr/>
        </p:nvSpPr>
        <p:spPr>
          <a:xfrm>
            <a:off x="3866930" y="4318601"/>
            <a:ext cx="1224136" cy="638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Udpate output event models</a:t>
            </a:r>
            <a:endParaRPr lang="en-US" sz="1400" dirty="0" smtClean="0"/>
          </a:p>
        </p:txBody>
      </p:sp>
      <p:cxnSp>
        <p:nvCxnSpPr>
          <p:cNvPr id="42" name="Gewinkelte Verbindung 41"/>
          <p:cNvCxnSpPr>
            <a:endCxn id="41" idx="2"/>
          </p:cNvCxnSpPr>
          <p:nvPr/>
        </p:nvCxnSpPr>
        <p:spPr>
          <a:xfrm flipV="1">
            <a:off x="3542982" y="4956849"/>
            <a:ext cx="936016" cy="2160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1" idx="1"/>
          </p:cNvCxnSpPr>
          <p:nvPr/>
        </p:nvCxnSpPr>
        <p:spPr>
          <a:xfrm flipH="1">
            <a:off x="3650586" y="4637725"/>
            <a:ext cx="216344" cy="4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stCxn id="16" idx="3"/>
          </p:cNvCxnSpPr>
          <p:nvPr/>
        </p:nvCxnSpPr>
        <p:spPr>
          <a:xfrm>
            <a:off x="3542982" y="3194962"/>
            <a:ext cx="2613194" cy="1442763"/>
          </a:xfrm>
          <a:prstGeom prst="bentConnector3">
            <a:avLst>
              <a:gd name="adj1" fmla="val 85904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37" idx="3"/>
          </p:cNvCxnSpPr>
          <p:nvPr/>
        </p:nvCxnSpPr>
        <p:spPr>
          <a:xfrm flipV="1">
            <a:off x="3542982" y="4952366"/>
            <a:ext cx="2613194" cy="562531"/>
          </a:xfrm>
          <a:prstGeom prst="bentConnector3">
            <a:avLst>
              <a:gd name="adj1" fmla="val 88034"/>
            </a:avLst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>
          <a:xfrm>
            <a:off x="6309827" y="4117411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Difference operation</a:t>
            </a:r>
            <a:endParaRPr lang="en-US" dirty="0" smtClean="0"/>
          </a:p>
        </p:txBody>
      </p:sp>
      <p:sp>
        <p:nvSpPr>
          <p:cNvPr id="57" name="Rechteck 56"/>
          <p:cNvSpPr/>
          <p:nvPr/>
        </p:nvSpPr>
        <p:spPr>
          <a:xfrm>
            <a:off x="6458934" y="3976590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Difference operation</a:t>
            </a:r>
            <a:endParaRPr lang="en-US" dirty="0" smtClean="0"/>
          </a:p>
        </p:txBody>
      </p:sp>
      <p:sp>
        <p:nvSpPr>
          <p:cNvPr id="65" name="Rechteck 64"/>
          <p:cNvSpPr/>
          <p:nvPr/>
        </p:nvSpPr>
        <p:spPr>
          <a:xfrm>
            <a:off x="6145994" y="1959818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Difference operation</a:t>
            </a:r>
            <a:endParaRPr lang="en-US" dirty="0" smtClean="0"/>
          </a:p>
        </p:txBody>
      </p:sp>
      <p:sp>
        <p:nvSpPr>
          <p:cNvPr id="66" name="Rechteck 65"/>
          <p:cNvSpPr/>
          <p:nvPr/>
        </p:nvSpPr>
        <p:spPr>
          <a:xfrm>
            <a:off x="6295101" y="1818997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Difference operation</a:t>
            </a:r>
            <a:endParaRPr lang="en-US" dirty="0" smtClean="0"/>
          </a:p>
        </p:txBody>
      </p:sp>
      <p:sp>
        <p:nvSpPr>
          <p:cNvPr id="67" name="Rechteck 66"/>
          <p:cNvSpPr/>
          <p:nvPr/>
        </p:nvSpPr>
        <p:spPr>
          <a:xfrm>
            <a:off x="6444208" y="1678176"/>
            <a:ext cx="1584176" cy="1019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TWCA</a:t>
            </a:r>
            <a:endParaRPr lang="en-US" b="1" dirty="0" smtClean="0"/>
          </a:p>
        </p:txBody>
      </p:sp>
      <p:cxnSp>
        <p:nvCxnSpPr>
          <p:cNvPr id="61" name="Gerade Verbindung mit Pfeil 60"/>
          <p:cNvCxnSpPr/>
          <p:nvPr/>
        </p:nvCxnSpPr>
        <p:spPr>
          <a:xfrm flipH="1" flipV="1">
            <a:off x="7207118" y="2677543"/>
            <a:ext cx="29178" cy="1299047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210586" y="2827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yes</a:t>
            </a:r>
            <a:endParaRPr lang="en-US" sz="1200"/>
          </a:p>
        </p:txBody>
      </p:sp>
      <p:sp>
        <p:nvSpPr>
          <p:cNvPr id="70" name="Textfeld 69"/>
          <p:cNvSpPr txBox="1"/>
          <p:nvPr/>
        </p:nvSpPr>
        <p:spPr>
          <a:xfrm>
            <a:off x="2210586" y="515719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yes</a:t>
            </a:r>
            <a:endParaRPr lang="en-US" sz="1200"/>
          </a:p>
        </p:txBody>
      </p:sp>
      <p:sp>
        <p:nvSpPr>
          <p:cNvPr id="72" name="Textfeld 71"/>
          <p:cNvSpPr txBox="1"/>
          <p:nvPr/>
        </p:nvSpPr>
        <p:spPr>
          <a:xfrm>
            <a:off x="4515002" y="263243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no</a:t>
            </a:r>
            <a:endParaRPr lang="en-US" sz="1200"/>
          </a:p>
        </p:txBody>
      </p:sp>
      <p:sp>
        <p:nvSpPr>
          <p:cNvPr id="73" name="Textfeld 72"/>
          <p:cNvSpPr txBox="1"/>
          <p:nvPr/>
        </p:nvSpPr>
        <p:spPr>
          <a:xfrm>
            <a:off x="4478998" y="495684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no</a:t>
            </a:r>
            <a:endParaRPr lang="en-US" sz="1200"/>
          </a:p>
        </p:txBody>
      </p:sp>
      <p:cxnSp>
        <p:nvCxnSpPr>
          <p:cNvPr id="74" name="Gerade Verbindung mit Pfeil 73"/>
          <p:cNvCxnSpPr/>
          <p:nvPr/>
        </p:nvCxnSpPr>
        <p:spPr>
          <a:xfrm flipH="1" flipV="1">
            <a:off x="7524328" y="2671437"/>
            <a:ext cx="29178" cy="129904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 flipV="1">
            <a:off x="6878228" y="2671438"/>
            <a:ext cx="29178" cy="12990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smtClean="0"/>
              <a:t>Automotive backbone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9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smtClean="0"/>
              <a:t>case study with (anonymized) data from Daimler [</a:t>
            </a:r>
            <a:r>
              <a:rPr lang="de-DE" sz="1800" i="1" smtClean="0"/>
              <a:t>Thiele et al. 2014</a:t>
            </a:r>
            <a:r>
              <a:rPr lang="de-DE" sz="1800" smtClean="0"/>
              <a:t>]</a:t>
            </a:r>
          </a:p>
          <a:p>
            <a:pPr marL="647700" lvl="2" indent="-285750">
              <a:buFont typeface="Wingdings" panose="05000000000000000000" pitchFamily="2" charset="2"/>
              <a:buChar char="ü"/>
            </a:pPr>
            <a:r>
              <a:rPr lang="de-DE" smtClean="0"/>
              <a:t>Switched Ethernet</a:t>
            </a:r>
          </a:p>
          <a:p>
            <a:pPr marL="647700" lvl="2" indent="-285750">
              <a:buFont typeface="Wingdings" panose="05000000000000000000" pitchFamily="2" charset="2"/>
              <a:buChar char="ü"/>
            </a:pPr>
            <a:r>
              <a:rPr lang="de-DE"/>
              <a:t>different topologies </a:t>
            </a:r>
            <a:endParaRPr lang="de-DE" smtClean="0"/>
          </a:p>
          <a:p>
            <a:pPr marL="647700" lvl="2" indent="-285750">
              <a:buFont typeface="Wingdings" panose="05000000000000000000" pitchFamily="2" charset="2"/>
              <a:buChar char="ü"/>
            </a:pPr>
            <a:r>
              <a:rPr lang="de-DE" smtClean="0"/>
              <a:t>periodic traffic streams: </a:t>
            </a:r>
          </a:p>
          <a:p>
            <a:pPr lvl="2" indent="0">
              <a:buNone/>
            </a:pPr>
            <a:r>
              <a:rPr lang="de-DE"/>
              <a:t> </a:t>
            </a:r>
            <a:r>
              <a:rPr lang="de-DE" smtClean="0"/>
              <a:t>    </a:t>
            </a:r>
            <a:r>
              <a:rPr lang="de-DE" b="1" smtClean="0"/>
              <a:t>50</a:t>
            </a:r>
            <a:r>
              <a:rPr lang="de-DE" smtClean="0"/>
              <a:t> control streams + </a:t>
            </a:r>
            <a:r>
              <a:rPr lang="de-DE" b="1" smtClean="0"/>
              <a:t>4</a:t>
            </a:r>
            <a:r>
              <a:rPr lang="de-DE" smtClean="0"/>
              <a:t> camera streams</a:t>
            </a:r>
            <a:endParaRPr lang="de-DE"/>
          </a:p>
          <a:p>
            <a:pPr lvl="2" indent="0">
              <a:buNone/>
            </a:pPr>
            <a:endParaRPr lang="de-DE" sz="9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smtClean="0"/>
              <a:t>addition of sporadic control traffic </a:t>
            </a:r>
          </a:p>
          <a:p>
            <a:pPr marL="647700" lvl="2" indent="-285750">
              <a:buFont typeface="Wingdings" panose="05000000000000000000" pitchFamily="2" charset="2"/>
              <a:buChar char="ü"/>
            </a:pPr>
            <a:r>
              <a:rPr lang="de-DE"/>
              <a:t>camera streams are robust towards a limited number of deadline </a:t>
            </a:r>
            <a:r>
              <a:rPr lang="de-DE" smtClean="0"/>
              <a:t>misses</a:t>
            </a:r>
          </a:p>
          <a:p>
            <a:pPr marL="647700" lvl="2" indent="-285750">
              <a:buFont typeface="Wingdings" panose="05000000000000000000" pitchFamily="2" charset="2"/>
              <a:buChar char="ü"/>
            </a:pPr>
            <a:r>
              <a:rPr lang="de-DE" smtClean="0"/>
              <a:t>configurable number of sporadic control streams</a:t>
            </a:r>
          </a:p>
          <a:p>
            <a:pPr lvl="2" indent="0">
              <a:buNone/>
            </a:pPr>
            <a:endParaRPr lang="de-DE"/>
          </a:p>
          <a:p>
            <a:pPr lvl="2" indent="0">
              <a:buNone/>
            </a:pPr>
            <a:endParaRPr lang="de-DE" smtClean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309250" y="4170492"/>
            <a:ext cx="0" cy="13827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309250" y="5908630"/>
            <a:ext cx="419399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2309210" y="5589272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6200000" flipV="1">
            <a:off x="2489250" y="5409272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372200" y="57239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723964"/>
                <a:ext cx="57606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907704" y="400506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05064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32"/>
          <p:cNvCxnSpPr/>
          <p:nvPr/>
        </p:nvCxnSpPr>
        <p:spPr>
          <a:xfrm flipV="1">
            <a:off x="2669210" y="5301240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6200000" flipV="1">
            <a:off x="2849250" y="5121240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3029210" y="5013208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3029250" y="5013208"/>
            <a:ext cx="2118814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V="1">
            <a:off x="5148104" y="4737938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6200000" flipV="1">
            <a:off x="5328144" y="45579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5508104" y="4449906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5868104" y="4161874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16200000" flipV="1">
            <a:off x="5688104" y="4272657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16200000" flipV="1">
            <a:off x="6048104" y="3990492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228104" y="4452657"/>
            <a:ext cx="22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sporadically bursty event arrival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2669210" y="5013176"/>
            <a:ext cx="360000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2267744" y="4470825"/>
            <a:ext cx="2880400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3491880" y="413978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139788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2489249" y="464035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49" y="4640358"/>
                <a:ext cx="720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2744017" y="5445240"/>
                <a:ext cx="2044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mtClean="0"/>
                  <a:t>here: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=3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17" y="5445240"/>
                <a:ext cx="204400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feld 59"/>
          <p:cNvSpPr txBox="1"/>
          <p:nvPr/>
        </p:nvSpPr>
        <p:spPr>
          <a:xfrm>
            <a:off x="4932040" y="1988840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i="1" smtClean="0"/>
              <a:t>random generation of incomplete data: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smtClean="0"/>
              <a:t>path generation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smtClean="0"/>
              <a:t>payload sizes, periods</a:t>
            </a:r>
            <a:endParaRPr lang="en-US" sz="1600" i="1"/>
          </a:p>
        </p:txBody>
      </p:sp>
      <p:cxnSp>
        <p:nvCxnSpPr>
          <p:cNvPr id="62" name="Gewinkelte Verbindung 61"/>
          <p:cNvCxnSpPr/>
          <p:nvPr/>
        </p:nvCxnSpPr>
        <p:spPr>
          <a:xfrm flipV="1">
            <a:off x="3674640" y="2132857"/>
            <a:ext cx="1257400" cy="384962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4" grpId="0"/>
      <p:bldP spid="56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002" y="1214349"/>
            <a:ext cx="3141803" cy="17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931801" y="425405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100 Mbit/s</a:t>
            </a:r>
            <a:endParaRPr lang="en-US"/>
          </a:p>
          <a:p>
            <a:r>
              <a:rPr lang="de-DE" smtClean="0"/>
              <a:t>1 Gbit/s</a:t>
            </a: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4995738" y="4433201"/>
            <a:ext cx="74769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995738" y="4709806"/>
            <a:ext cx="747692" cy="0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718" y="3661056"/>
            <a:ext cx="3456372" cy="18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76804" y="30000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Quadruple Star</a:t>
            </a:r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5548814" y="30339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Double Star</a:t>
            </a:r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907704" y="54933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Tree</a:t>
            </a: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238024"/>
            <a:ext cx="3321781" cy="17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4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6"/>
            <a:ext cx="4203690" cy="31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34" y="2132856"/>
            <a:ext cx="4221446" cy="31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7" y="9807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WHRT guarantees for camera streams</a:t>
            </a:r>
          </a:p>
          <a:p>
            <a:r>
              <a:rPr lang="de-DE" b="1" smtClean="0"/>
              <a:t>→ </a:t>
            </a:r>
            <a:r>
              <a:rPr lang="de-DE" sz="1600" b="1" smtClean="0"/>
              <a:t>50 generated systems with quadruple star topology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800000" cy="116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868143" y="545555"/>
            <a:ext cx="93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/>
              <a:t>100 Mbit/s</a:t>
            </a:r>
            <a:endParaRPr lang="en-US" sz="1100"/>
          </a:p>
          <a:p>
            <a:r>
              <a:rPr lang="de-DE" sz="1100" smtClean="0"/>
              <a:t>1 Gbit/s</a:t>
            </a:r>
            <a:endParaRPr lang="en-US" sz="1100"/>
          </a:p>
        </p:txBody>
      </p:sp>
      <p:cxnSp>
        <p:nvCxnSpPr>
          <p:cNvPr id="9" name="Gerade Verbindung 8"/>
          <p:cNvCxnSpPr/>
          <p:nvPr/>
        </p:nvCxnSpPr>
        <p:spPr>
          <a:xfrm>
            <a:off x="5508144" y="700998"/>
            <a:ext cx="3600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508144" y="845014"/>
            <a:ext cx="360000" cy="0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23527" y="1794302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mtClean="0"/>
              <a:t>+ 5</a:t>
            </a:r>
            <a:r>
              <a:rPr lang="de-DE" smtClean="0"/>
              <a:t> sporadically bursty control streams</a:t>
            </a:r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671034" y="1762036"/>
            <a:ext cx="425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mtClean="0"/>
              <a:t>+ 10</a:t>
            </a:r>
            <a:r>
              <a:rPr lang="de-DE" smtClean="0"/>
              <a:t> sporadically bursty control streams</a:t>
            </a:r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4687956" y="3068960"/>
            <a:ext cx="360040" cy="12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mtClean="0"/>
              <a:t>m</a:t>
            </a:r>
            <a:endParaRPr lang="en-US"/>
          </a:p>
        </p:txBody>
      </p:sp>
      <p:grpSp>
        <p:nvGrpSpPr>
          <p:cNvPr id="3083" name="Gruppieren 3082"/>
          <p:cNvGrpSpPr/>
          <p:nvPr/>
        </p:nvGrpSpPr>
        <p:grpSpPr>
          <a:xfrm>
            <a:off x="5439864" y="2420888"/>
            <a:ext cx="2808312" cy="2735952"/>
            <a:chOff x="-1548680" y="2708920"/>
            <a:chExt cx="2808312" cy="2735952"/>
          </a:xfrm>
        </p:grpSpPr>
        <p:sp>
          <p:nvSpPr>
            <p:cNvPr id="3" name="Textfeld 2"/>
            <p:cNvSpPr txBox="1"/>
            <p:nvPr/>
          </p:nvSpPr>
          <p:spPr>
            <a:xfrm>
              <a:off x="395536" y="3069080"/>
              <a:ext cx="216024" cy="12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de-DE" smtClean="0"/>
                <a:t>m</a:t>
              </a:r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-1548680" y="2708920"/>
              <a:ext cx="2808312" cy="273595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-774340" y="3069080"/>
              <a:ext cx="0" cy="791968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-784030" y="4436976"/>
              <a:ext cx="0" cy="432184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-892042" y="4875615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-892042" y="3069080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/>
            <p:cNvSpPr/>
            <p:nvPr/>
          </p:nvSpPr>
          <p:spPr>
            <a:xfrm>
              <a:off x="-932329" y="3861048"/>
              <a:ext cx="296598" cy="57592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-848490" y="3992846"/>
              <a:ext cx="126000" cy="1260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-932329" y="4221088"/>
              <a:ext cx="296598" cy="0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12377" y="381106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average</a:t>
              </a:r>
              <a:endParaRPr lang="en-US" sz="1400"/>
            </a:p>
          </p:txBody>
        </p:sp>
        <p:cxnSp>
          <p:nvCxnSpPr>
            <p:cNvPr id="3076" name="Gerade Verbindung 3075"/>
            <p:cNvCxnSpPr>
              <a:stCxn id="29" idx="3"/>
              <a:endCxn id="30" idx="1"/>
            </p:cNvCxnSpPr>
            <p:nvPr/>
          </p:nvCxnSpPr>
          <p:spPr>
            <a:xfrm flipV="1">
              <a:off x="-722490" y="3964958"/>
              <a:ext cx="734867" cy="908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-254908" y="4117042"/>
                  <a:ext cx="13986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smtClean="0"/>
                    <a:t>median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0.5</m:t>
                          </m:r>
                        </m:sub>
                      </m:sSub>
                    </m:oMath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38" name="Textfeld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4908" y="4117042"/>
                  <a:ext cx="1398665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70" t="-196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Gerade Verbindung 38"/>
            <p:cNvCxnSpPr>
              <a:endCxn id="38" idx="1"/>
            </p:cNvCxnSpPr>
            <p:nvPr/>
          </p:nvCxnSpPr>
          <p:spPr>
            <a:xfrm>
              <a:off x="-635731" y="4221088"/>
              <a:ext cx="380823" cy="4984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feld 45"/>
                <p:cNvSpPr txBox="1"/>
                <p:nvPr/>
              </p:nvSpPr>
              <p:spPr>
                <a:xfrm>
                  <a:off x="-355057" y="3406938"/>
                  <a:ext cx="13986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</a:rPr>
                              <m:t>0.75</m:t>
                            </m:r>
                          </m:sub>
                        </m:sSub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6" name="Textfeld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55057" y="3406938"/>
                  <a:ext cx="1398665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Gerade Verbindung 46"/>
            <p:cNvCxnSpPr>
              <a:stCxn id="24" idx="0"/>
              <a:endCxn id="46" idx="1"/>
            </p:cNvCxnSpPr>
            <p:nvPr/>
          </p:nvCxnSpPr>
          <p:spPr>
            <a:xfrm flipV="1">
              <a:off x="-784030" y="3560827"/>
              <a:ext cx="428973" cy="3002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-417144" y="4499179"/>
                  <a:ext cx="13986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</a:rPr>
                              <m:t>0.25</m:t>
                            </m:r>
                          </m:sub>
                        </m:sSub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17144" y="4499179"/>
                  <a:ext cx="1398665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Gerade Verbindung 49"/>
            <p:cNvCxnSpPr>
              <a:endCxn id="49" idx="1"/>
            </p:cNvCxnSpPr>
            <p:nvPr/>
          </p:nvCxnSpPr>
          <p:spPr>
            <a:xfrm>
              <a:off x="-631631" y="4436976"/>
              <a:ext cx="214487" cy="21609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>
            <a:off x="344537" y="3118906"/>
            <a:ext cx="360040" cy="12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de-DE" smtClean="0"/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401784" y="3565820"/>
            <a:ext cx="6228000" cy="79208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4">
                  <a:lumMod val="20000"/>
                  <a:lumOff val="8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2421517" y="2485700"/>
            <a:ext cx="6228000" cy="79208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4">
                  <a:lumMod val="20000"/>
                  <a:lumOff val="8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042989"/>
            <a:ext cx="8375650" cy="369788"/>
          </a:xfrm>
        </p:spPr>
        <p:txBody>
          <a:bodyPr/>
          <a:lstStyle/>
          <a:p>
            <a:r>
              <a:rPr lang="de-DE" smtClean="0"/>
              <a:t>Details on non-zero WHRT results for camera streams with k = 100 (set of 50 systems)</a:t>
            </a:r>
          </a:p>
          <a:p>
            <a:endParaRPr lang="de-DE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00824"/>
                  </p:ext>
                </p:extLst>
              </p:nvPr>
            </p:nvGraphicFramePr>
            <p:xfrm>
              <a:off x="1331640" y="1398384"/>
              <a:ext cx="73080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288000"/>
                    <a:gridCol w="288000"/>
                    <a:gridCol w="288000"/>
                    <a:gridCol w="360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39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b="0" i="1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1">
                      <a:txBody>
                        <a:bodyPr/>
                        <a:lstStyle/>
                        <a:p>
                          <a:pPr algn="ctr"/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1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8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16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…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gridSpan="22">
                      <a:txBody>
                        <a:bodyPr/>
                        <a:lstStyle/>
                        <a:p>
                          <a:r>
                            <a:rPr lang="de-DE" sz="1600" b="0" smtClean="0">
                              <a:solidFill>
                                <a:schemeClr val="tx1"/>
                              </a:solidFill>
                            </a:rPr>
                            <a:t>5 overload streams</a:t>
                          </a:r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 gridSpan="2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smtClean="0">
                              <a:solidFill>
                                <a:schemeClr val="tx1"/>
                              </a:solidFill>
                            </a:rPr>
                            <a:t>10 overload streams</a:t>
                          </a:r>
                          <a:endParaRPr lang="en-US" sz="160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4x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00824"/>
                  </p:ext>
                </p:extLst>
              </p:nvPr>
            </p:nvGraphicFramePr>
            <p:xfrm>
              <a:off x="1331640" y="1398384"/>
              <a:ext cx="73080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/>
                    <a:gridCol w="288000"/>
                    <a:gridCol w="288000"/>
                    <a:gridCol w="288000"/>
                    <a:gridCol w="360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288000"/>
                    <a:gridCol w="39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b="0" i="1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1">
                      <a:txBody>
                        <a:bodyPr/>
                        <a:lstStyle/>
                        <a:p>
                          <a:pPr algn="ctr"/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1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8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16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21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…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1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  <a:endParaRPr lang="en-US" sz="1200" b="1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gridSpan="22">
                      <a:txBody>
                        <a:bodyPr/>
                        <a:lstStyle/>
                        <a:p>
                          <a:r>
                            <a:rPr lang="de-DE" sz="1600" b="0" smtClean="0">
                              <a:solidFill>
                                <a:schemeClr val="tx1"/>
                              </a:solidFill>
                            </a:rPr>
                            <a:t>5 overload streams</a:t>
                          </a:r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8197" r="-57796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15000" r="-577966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 gridSpan="2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smtClean="0">
                              <a:solidFill>
                                <a:schemeClr val="tx1"/>
                              </a:solidFill>
                            </a:rPr>
                            <a:t>10 overload streams</a:t>
                          </a:r>
                          <a:endParaRPr lang="en-US" sz="160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06557" r="-57796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6x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6557" r="-57796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5x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4x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b="0" i="0" kern="120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23x</a:t>
                          </a:r>
                          <a:endParaRPr lang="en-US" sz="1200" b="0" i="0" kern="120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1341397" y="4581128"/>
            <a:ext cx="712879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With </a:t>
            </a:r>
            <a:r>
              <a:rPr lang="de-DE" sz="1600" b="1" u="sng" smtClean="0"/>
              <a:t>hard RT systems</a:t>
            </a:r>
            <a:r>
              <a:rPr lang="de-DE" sz="1600" smtClean="0"/>
              <a:t>, designs must be rejected even if only very few deadline misses occur in k=100 jobs of camera streams.</a:t>
            </a:r>
            <a:endParaRPr lang="en-US" sz="1600"/>
          </a:p>
        </p:txBody>
      </p:sp>
      <p:sp>
        <p:nvSpPr>
          <p:cNvPr id="21" name="Textfeld 20"/>
          <p:cNvSpPr txBox="1"/>
          <p:nvPr/>
        </p:nvSpPr>
        <p:spPr>
          <a:xfrm>
            <a:off x="1341397" y="5310004"/>
            <a:ext cx="712879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With </a:t>
            </a:r>
            <a:r>
              <a:rPr lang="de-DE" sz="1600" b="1" u="sng" smtClean="0"/>
              <a:t>weakly-hard RT systems</a:t>
            </a:r>
            <a:r>
              <a:rPr lang="de-DE" sz="1600" smtClean="0"/>
              <a:t>, these designs are valid depending on (m,k)-requirements!</a:t>
            </a:r>
            <a:endParaRPr lang="en-US" sz="1600"/>
          </a:p>
        </p:txBody>
      </p:sp>
      <p:sp>
        <p:nvSpPr>
          <p:cNvPr id="13" name="Textfeld 12"/>
          <p:cNvSpPr txBox="1"/>
          <p:nvPr/>
        </p:nvSpPr>
        <p:spPr>
          <a:xfrm>
            <a:off x="124171" y="3050957"/>
            <a:ext cx="1217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how often m=2 was observed for a camera stream</a:t>
            </a:r>
            <a:endParaRPr lang="en-US" sz="1400"/>
          </a:p>
        </p:txBody>
      </p:sp>
      <p:cxnSp>
        <p:nvCxnSpPr>
          <p:cNvPr id="26" name="Gewinkelte Verbindung 25"/>
          <p:cNvCxnSpPr>
            <a:endCxn id="13" idx="0"/>
          </p:cNvCxnSpPr>
          <p:nvPr/>
        </p:nvCxnSpPr>
        <p:spPr>
          <a:xfrm rot="10800000" flipV="1">
            <a:off x="732784" y="2820039"/>
            <a:ext cx="2111026" cy="230918"/>
          </a:xfrm>
          <a:prstGeom prst="bentConnector2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smtClean="0"/>
              <a:t>First compositional analysis framework, which provides (m,k)-guarantees for multi-component real-time systems</a:t>
            </a:r>
          </a:p>
          <a:p>
            <a:pPr marL="1028700" lvl="4" indent="-285750"/>
            <a:r>
              <a:rPr lang="de-DE" sz="1800" smtClean="0"/>
              <a:t>CPA (Compositional Performance Analysis) + TWCA (Typical Worst Case Analysis)</a:t>
            </a:r>
          </a:p>
          <a:p>
            <a:pPr marL="1028700" lvl="4" indent="-285750"/>
            <a:r>
              <a:rPr lang="de-DE" sz="1800" smtClean="0"/>
              <a:t>Extended event propagation </a:t>
            </a:r>
          </a:p>
          <a:p>
            <a:pPr marL="1028700" lvl="4" indent="-285750"/>
            <a:r>
              <a:rPr lang="de-DE" sz="1800" smtClean="0"/>
              <a:t>Generalized TWCA  (done for SPNP)</a:t>
            </a:r>
          </a:p>
          <a:p>
            <a:pPr lvl="4" indent="0">
              <a:buNone/>
            </a:pPr>
            <a:endParaRPr lang="de-DE" sz="180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smtClean="0"/>
              <a:t>Application to real-time networks</a:t>
            </a:r>
            <a:endParaRPr lang="de-DE" sz="1800"/>
          </a:p>
          <a:p>
            <a:pPr marL="1028700" lvl="4" indent="-285750"/>
            <a:r>
              <a:rPr lang="de-DE" sz="1800" smtClean="0"/>
              <a:t>automotive case study</a:t>
            </a:r>
          </a:p>
          <a:p>
            <a:pPr lvl="4" indent="0">
              <a:buNone/>
            </a:pPr>
            <a:endParaRPr lang="de-DE" sz="180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smtClean="0"/>
              <a:t>Future work</a:t>
            </a:r>
          </a:p>
          <a:p>
            <a:pPr marL="1028700" lvl="4" indent="-285750"/>
            <a:r>
              <a:rPr lang="de-DE" sz="1800" smtClean="0"/>
              <a:t>extension to cover also SPP scheduling</a:t>
            </a:r>
          </a:p>
          <a:p>
            <a:pPr marL="1028700" lvl="4" indent="-285750"/>
            <a:r>
              <a:rPr lang="de-DE" sz="1800" smtClean="0"/>
              <a:t>increased accuracy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598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84376" cy="469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03" y="1613331"/>
            <a:ext cx="3449047" cy="3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932040" y="5387761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[</a:t>
            </a:r>
            <a:r>
              <a:rPr lang="de-DE" i="1"/>
              <a:t>Thiele et al. </a:t>
            </a:r>
            <a:r>
              <a:rPr lang="de-DE" i="1" smtClean="0"/>
              <a:t>2014</a:t>
            </a:r>
            <a:r>
              <a:rPr lang="de-DE" smtClean="0"/>
              <a:t>]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c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4" y="764704"/>
            <a:ext cx="42916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Introduction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1800" y="1042989"/>
            <a:ext cx="4140200" cy="14499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Modern embedded systems are often distributed.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Processing elements (PE) are connected through data buses or switched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PEs send traffic streams to remote PEs.</a:t>
            </a:r>
          </a:p>
        </p:txBody>
      </p:sp>
      <p:sp>
        <p:nvSpPr>
          <p:cNvPr id="7" name="Rechteck 6"/>
          <p:cNvSpPr/>
          <p:nvPr/>
        </p:nvSpPr>
        <p:spPr>
          <a:xfrm>
            <a:off x="5218011" y="1412816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smtClean="0">
                <a:latin typeface="Alte DIN 1451 Mittelschrift" panose="020B0603020202020204" pitchFamily="34" charset="0"/>
              </a:rPr>
              <a:t>PE</a:t>
            </a:r>
            <a:endParaRPr lang="en-US" sz="1600" dirty="0" smtClean="0">
              <a:latin typeface="Alte DIN 1451 Mittelschrift" panose="020B060302020202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6372200" y="1556792"/>
            <a:ext cx="432048" cy="432048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7092280" y="1556792"/>
            <a:ext cx="432048" cy="432048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hteck 10"/>
          <p:cNvSpPr/>
          <p:nvPr/>
        </p:nvSpPr>
        <p:spPr>
          <a:xfrm>
            <a:off x="8604488" y="1095220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>
                <a:latin typeface="Alte DIN 1451 Mittelschrift" panose="020B0603020202020204" pitchFamily="34" charset="0"/>
              </a:rPr>
              <a:t>PE</a:t>
            </a:r>
            <a:endParaRPr lang="en-US" sz="1600" dirty="0">
              <a:latin typeface="Alte DIN 1451 Mittelschrift" panose="020B0603020202020204" pitchFamily="34" charset="0"/>
            </a:endParaRPr>
          </a:p>
        </p:txBody>
      </p:sp>
      <p:cxnSp>
        <p:nvCxnSpPr>
          <p:cNvPr id="12" name="Gewinkelte Verbindung 11"/>
          <p:cNvCxnSpPr>
            <a:stCxn id="7" idx="3"/>
            <a:endCxn id="3" idx="1"/>
          </p:cNvCxnSpPr>
          <p:nvPr/>
        </p:nvCxnSpPr>
        <p:spPr>
          <a:xfrm>
            <a:off x="5578011" y="1592816"/>
            <a:ext cx="794189" cy="180000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>
            <a:stCxn id="10" idx="3"/>
            <a:endCxn id="11" idx="1"/>
          </p:cNvCxnSpPr>
          <p:nvPr/>
        </p:nvCxnSpPr>
        <p:spPr>
          <a:xfrm flipV="1">
            <a:off x="7524328" y="1275220"/>
            <a:ext cx="1080160" cy="497596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018141" y="915220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>
                <a:latin typeface="Alte DIN 1451 Mittelschrift" panose="020B0603020202020204" pitchFamily="34" charset="0"/>
              </a:rPr>
              <a:t>PE</a:t>
            </a:r>
            <a:endParaRPr lang="en-US" sz="1600" dirty="0">
              <a:latin typeface="Alte DIN 1451 Mittelschrift" panose="020B0603020202020204" pitchFamily="34" charset="0"/>
            </a:endParaRPr>
          </a:p>
        </p:txBody>
      </p:sp>
      <p:cxnSp>
        <p:nvCxnSpPr>
          <p:cNvPr id="17" name="Gewinkelte Verbindung 16"/>
          <p:cNvCxnSpPr>
            <a:stCxn id="16" idx="2"/>
            <a:endCxn id="3" idx="0"/>
          </p:cNvCxnSpPr>
          <p:nvPr/>
        </p:nvCxnSpPr>
        <p:spPr>
          <a:xfrm rot="16200000" flipH="1">
            <a:off x="6252396" y="1220964"/>
            <a:ext cx="281572" cy="390083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3" idx="3"/>
            <a:endCxn id="10" idx="1"/>
          </p:cNvCxnSpPr>
          <p:nvPr/>
        </p:nvCxnSpPr>
        <p:spPr>
          <a:xfrm>
            <a:off x="6804248" y="1772816"/>
            <a:ext cx="288032" cy="0"/>
          </a:xfrm>
          <a:prstGeom prst="line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94" y="1682816"/>
            <a:ext cx="323660" cy="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74" y="1692731"/>
            <a:ext cx="323660" cy="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/>
          <p:cNvSpPr/>
          <p:nvPr/>
        </p:nvSpPr>
        <p:spPr>
          <a:xfrm>
            <a:off x="323528" y="263691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smtClean="0"/>
              <a:t>Traffic </a:t>
            </a:r>
            <a:r>
              <a:rPr lang="de-DE" sz="1600"/>
              <a:t>streams are subject to </a:t>
            </a:r>
            <a:r>
              <a:rPr lang="de-DE" sz="1600" smtClean="0"/>
              <a:t>real-time (RT) requirements:</a:t>
            </a:r>
            <a:endParaRPr lang="de-DE" sz="1600"/>
          </a:p>
        </p:txBody>
      </p:sp>
      <p:pic>
        <p:nvPicPr>
          <p:cNvPr id="1033" name="Picture 9" descr="Bildergebnis für envel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1431367"/>
            <a:ext cx="408162" cy="2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395536" y="3006244"/>
            <a:ext cx="2607807" cy="2510988"/>
            <a:chOff x="-3060848" y="157322"/>
            <a:chExt cx="2607807" cy="2510988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-3060848" y="157322"/>
              <a:ext cx="2607807" cy="2510988"/>
              <a:chOff x="1003" y="0"/>
              <a:chExt cx="2607807" cy="2510988"/>
            </a:xfrm>
          </p:grpSpPr>
          <p:sp>
            <p:nvSpPr>
              <p:cNvPr id="40" name="Abgerundetes Rechteck 39"/>
              <p:cNvSpPr/>
              <p:nvPr/>
            </p:nvSpPr>
            <p:spPr>
              <a:xfrm>
                <a:off x="1003" y="0"/>
                <a:ext cx="2607807" cy="251098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Abgerundetes Rechteck 4"/>
              <p:cNvSpPr/>
              <p:nvPr/>
            </p:nvSpPr>
            <p:spPr>
              <a:xfrm>
                <a:off x="1003" y="0"/>
                <a:ext cx="2607807" cy="7532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smtClean="0"/>
                  <a:t>hard</a:t>
                </a:r>
                <a:r>
                  <a:rPr lang="de-DE" sz="1600" kern="1200" smtClean="0"/>
                  <a:t> = no deadline misses</a:t>
                </a:r>
                <a:endParaRPr lang="en-US" sz="1600" kern="1200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-2800068" y="911354"/>
              <a:ext cx="2086245" cy="757097"/>
              <a:chOff x="261783" y="754032"/>
              <a:chExt cx="2086245" cy="757097"/>
            </a:xfrm>
          </p:grpSpPr>
          <p:sp>
            <p:nvSpPr>
              <p:cNvPr id="37" name="Abgerundetes Rechteck 36"/>
              <p:cNvSpPr/>
              <p:nvPr/>
            </p:nvSpPr>
            <p:spPr>
              <a:xfrm>
                <a:off x="261783" y="754032"/>
                <a:ext cx="2086245" cy="7570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Abgerundetes Rechteck 6"/>
              <p:cNvSpPr/>
              <p:nvPr/>
            </p:nvSpPr>
            <p:spPr>
              <a:xfrm>
                <a:off x="283958" y="776207"/>
                <a:ext cx="2041895" cy="712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26670" rIns="3556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smtClean="0"/>
                  <a:t>formal RT guarantees</a:t>
                </a:r>
                <a:endParaRPr lang="en-US" sz="1400" kern="1200"/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-2800068" y="1784927"/>
              <a:ext cx="2086245" cy="757097"/>
              <a:chOff x="261783" y="1627605"/>
              <a:chExt cx="2086245" cy="757097"/>
            </a:xfrm>
          </p:grpSpPr>
          <p:sp>
            <p:nvSpPr>
              <p:cNvPr id="35" name="Abgerundetes Rechteck 34"/>
              <p:cNvSpPr/>
              <p:nvPr/>
            </p:nvSpPr>
            <p:spPr>
              <a:xfrm>
                <a:off x="261783" y="1627605"/>
                <a:ext cx="2086245" cy="7570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Abgerundetes Rechteck 8"/>
              <p:cNvSpPr/>
              <p:nvPr/>
            </p:nvSpPr>
            <p:spPr>
              <a:xfrm>
                <a:off x="283958" y="1649780"/>
                <a:ext cx="2041895" cy="712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26670" rIns="3556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smtClean="0"/>
                  <a:t>high cost</a:t>
                </a:r>
                <a:endParaRPr lang="en-US" sz="1400" kern="1200"/>
              </a:p>
            </p:txBody>
          </p:sp>
        </p:grpSp>
      </p:grpSp>
      <p:grpSp>
        <p:nvGrpSpPr>
          <p:cNvPr id="9" name="Gruppieren 8"/>
          <p:cNvGrpSpPr/>
          <p:nvPr/>
        </p:nvGrpSpPr>
        <p:grpSpPr>
          <a:xfrm>
            <a:off x="3232092" y="2996952"/>
            <a:ext cx="2607807" cy="2510988"/>
            <a:chOff x="3268096" y="2173506"/>
            <a:chExt cx="2607807" cy="2510988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3268096" y="2173506"/>
              <a:ext cx="2607807" cy="2510988"/>
              <a:chOff x="2804395" y="0"/>
              <a:chExt cx="2607807" cy="2510988"/>
            </a:xfrm>
          </p:grpSpPr>
          <p:sp>
            <p:nvSpPr>
              <p:cNvPr id="49" name="Abgerundetes Rechteck 48"/>
              <p:cNvSpPr/>
              <p:nvPr/>
            </p:nvSpPr>
            <p:spPr>
              <a:xfrm>
                <a:off x="2804395" y="0"/>
                <a:ext cx="2607807" cy="251098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0" name="Abgerundetes Rechteck 4"/>
              <p:cNvSpPr/>
              <p:nvPr/>
            </p:nvSpPr>
            <p:spPr>
              <a:xfrm>
                <a:off x="2804395" y="0"/>
                <a:ext cx="2607807" cy="7532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smtClean="0"/>
                  <a:t>weakly-hard</a:t>
                </a:r>
                <a:r>
                  <a:rPr lang="de-DE" sz="1600" kern="1200" smtClean="0"/>
                  <a:t> = </a:t>
                </a:r>
                <a:r>
                  <a:rPr lang="de-DE" sz="1600" u="none" kern="1200" smtClean="0"/>
                  <a:t>at most     </a:t>
                </a:r>
                <a:r>
                  <a:rPr lang="de-DE" sz="1600" i="1" u="none" kern="1200" smtClean="0"/>
                  <a:t>m</a:t>
                </a:r>
                <a:r>
                  <a:rPr lang="de-DE" sz="1600" u="none" kern="1200" smtClean="0"/>
                  <a:t> deadline misses in                  </a:t>
                </a:r>
                <a:r>
                  <a:rPr lang="de-DE" sz="1600" i="1" u="none" kern="1200" smtClean="0"/>
                  <a:t>k</a:t>
                </a:r>
                <a:r>
                  <a:rPr lang="de-DE" sz="1600" u="none" kern="1200" smtClean="0"/>
                  <a:t> transmissions</a:t>
                </a:r>
                <a:endParaRPr lang="en-US" sz="1600" kern="1200"/>
              </a:p>
            </p:txBody>
          </p:sp>
        </p:grpSp>
        <p:grpSp>
          <p:nvGrpSpPr>
            <p:cNvPr id="43" name="Gruppieren 42"/>
            <p:cNvGrpSpPr/>
            <p:nvPr/>
          </p:nvGrpSpPr>
          <p:grpSpPr>
            <a:xfrm>
              <a:off x="3528877" y="2927538"/>
              <a:ext cx="2086245" cy="757097"/>
              <a:chOff x="3065176" y="754032"/>
              <a:chExt cx="2086245" cy="757097"/>
            </a:xfrm>
          </p:grpSpPr>
          <p:sp>
            <p:nvSpPr>
              <p:cNvPr id="47" name="Abgerundetes Rechteck 46"/>
              <p:cNvSpPr/>
              <p:nvPr/>
            </p:nvSpPr>
            <p:spPr>
              <a:xfrm>
                <a:off x="3065176" y="754032"/>
                <a:ext cx="2086245" cy="7570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Abgerundetes Rechteck 6"/>
              <p:cNvSpPr/>
              <p:nvPr/>
            </p:nvSpPr>
            <p:spPr>
              <a:xfrm>
                <a:off x="3087351" y="776207"/>
                <a:ext cx="2041895" cy="712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26670" rIns="3556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u="none" kern="1200" smtClean="0"/>
                  <a:t>formal RT guarantees</a:t>
                </a:r>
                <a:endParaRPr lang="en-US" sz="1400" u="none" kern="1200"/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3528877" y="3801111"/>
              <a:ext cx="2086245" cy="757097"/>
              <a:chOff x="3065176" y="1627605"/>
              <a:chExt cx="2086245" cy="757097"/>
            </a:xfrm>
          </p:grpSpPr>
          <p:sp>
            <p:nvSpPr>
              <p:cNvPr id="45" name="Abgerundetes Rechteck 44"/>
              <p:cNvSpPr/>
              <p:nvPr/>
            </p:nvSpPr>
            <p:spPr>
              <a:xfrm>
                <a:off x="3065176" y="1627605"/>
                <a:ext cx="2086245" cy="7570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Abgerundetes Rechteck 8"/>
              <p:cNvSpPr/>
              <p:nvPr/>
            </p:nvSpPr>
            <p:spPr>
              <a:xfrm>
                <a:off x="3087351" y="1649780"/>
                <a:ext cx="2041895" cy="712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26670" rIns="3556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kern="1200" smtClean="0"/>
                  <a:t>intermediate cost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smtClean="0"/>
                  <a:t>but functional robustness required</a:t>
                </a:r>
                <a:endParaRPr lang="en-US" sz="1400" b="1" kern="1200"/>
              </a:p>
            </p:txBody>
          </p:sp>
        </p:grpSp>
      </p:grpSp>
      <p:sp>
        <p:nvSpPr>
          <p:cNvPr id="8" name="Abgerundete rechteckige Legende 7"/>
          <p:cNvSpPr/>
          <p:nvPr/>
        </p:nvSpPr>
        <p:spPr>
          <a:xfrm>
            <a:off x="6118670" y="4931177"/>
            <a:ext cx="2520280" cy="576064"/>
          </a:xfrm>
          <a:prstGeom prst="wedgeRoundRectCallout">
            <a:avLst>
              <a:gd name="adj1" fmla="val -69718"/>
              <a:gd name="adj2" fmla="val -2732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e.g. image processing</a:t>
            </a:r>
          </a:p>
          <a:p>
            <a:pPr algn="ctr"/>
            <a:r>
              <a:rPr lang="de-DE" sz="1600" smtClean="0"/>
              <a:t>control algorithms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66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Related Work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052736"/>
            <a:ext cx="56886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Can we compute WHRT guarantees for RT networks? 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444208" y="1052736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No.</a:t>
            </a:r>
            <a:endParaRPr lang="en-US"/>
          </a:p>
        </p:txBody>
      </p:sp>
      <p:pic>
        <p:nvPicPr>
          <p:cNvPr id="7" name="Picture 2" descr="Bildergebnis für c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0" y="2954852"/>
            <a:ext cx="42916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057567" y="3602964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smtClean="0">
                <a:latin typeface="Alte DIN 1451 Mittelschrift" panose="020B0603020202020204" pitchFamily="34" charset="0"/>
              </a:rPr>
              <a:t>PE</a:t>
            </a:r>
            <a:endParaRPr lang="en-US" sz="1600" dirty="0" smtClean="0">
              <a:latin typeface="Alte DIN 1451 Mittelschrift" panose="020B06030202020202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211756" y="3746940"/>
            <a:ext cx="432048" cy="432048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2931836" y="3746940"/>
            <a:ext cx="432048" cy="432048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444044" y="3285368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>
                <a:latin typeface="Alte DIN 1451 Mittelschrift" panose="020B0603020202020204" pitchFamily="34" charset="0"/>
              </a:rPr>
              <a:t>PE</a:t>
            </a:r>
            <a:endParaRPr lang="en-US" sz="1600" dirty="0">
              <a:latin typeface="Alte DIN 1451 Mittelschrift" panose="020B0603020202020204" pitchFamily="34" charset="0"/>
            </a:endParaRPr>
          </a:p>
        </p:txBody>
      </p:sp>
      <p:cxnSp>
        <p:nvCxnSpPr>
          <p:cNvPr id="12" name="Gewinkelte Verbindung 11"/>
          <p:cNvCxnSpPr>
            <a:stCxn id="8" idx="3"/>
            <a:endCxn id="9" idx="1"/>
          </p:cNvCxnSpPr>
          <p:nvPr/>
        </p:nvCxnSpPr>
        <p:spPr>
          <a:xfrm>
            <a:off x="1417567" y="3782964"/>
            <a:ext cx="794189" cy="180000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>
            <a:stCxn id="10" idx="3"/>
            <a:endCxn id="11" idx="1"/>
          </p:cNvCxnSpPr>
          <p:nvPr/>
        </p:nvCxnSpPr>
        <p:spPr>
          <a:xfrm flipV="1">
            <a:off x="3363884" y="3465368"/>
            <a:ext cx="1080160" cy="497596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857697" y="3105368"/>
            <a:ext cx="360000" cy="36000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>
                <a:latin typeface="Alte DIN 1451 Mittelschrift" panose="020B0603020202020204" pitchFamily="34" charset="0"/>
              </a:rPr>
              <a:t>PE</a:t>
            </a:r>
            <a:endParaRPr lang="en-US" sz="1600" dirty="0">
              <a:latin typeface="Alte DIN 1451 Mittelschrift" panose="020B0603020202020204" pitchFamily="34" charset="0"/>
            </a:endParaRPr>
          </a:p>
        </p:txBody>
      </p:sp>
      <p:cxnSp>
        <p:nvCxnSpPr>
          <p:cNvPr id="15" name="Gewinkelte Verbindung 14"/>
          <p:cNvCxnSpPr>
            <a:stCxn id="14" idx="2"/>
            <a:endCxn id="9" idx="0"/>
          </p:cNvCxnSpPr>
          <p:nvPr/>
        </p:nvCxnSpPr>
        <p:spPr>
          <a:xfrm rot="16200000" flipH="1">
            <a:off x="2091952" y="3411112"/>
            <a:ext cx="281572" cy="390083"/>
          </a:xfrm>
          <a:prstGeom prst="bentConnector3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9" idx="3"/>
            <a:endCxn id="10" idx="1"/>
          </p:cNvCxnSpPr>
          <p:nvPr/>
        </p:nvCxnSpPr>
        <p:spPr>
          <a:xfrm>
            <a:off x="2643804" y="3962964"/>
            <a:ext cx="288032" cy="0"/>
          </a:xfrm>
          <a:prstGeom prst="line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50" y="3872964"/>
            <a:ext cx="323660" cy="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30" y="3882879"/>
            <a:ext cx="323660" cy="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ildergebnis für envel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1916" y="3621515"/>
            <a:ext cx="408162" cy="2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74075" y="1547500"/>
            <a:ext cx="25857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What can we compute? </a:t>
            </a:r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971600" y="2636912"/>
            <a:ext cx="4032448" cy="2016224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5580112" y="1556792"/>
            <a:ext cx="302433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smtClean="0"/>
              <a:t>maximum end-to-end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CPA 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>
                <a:solidFill>
                  <a:srgbClr val="000000"/>
                </a:solidFill>
              </a:rPr>
              <a:t>event stream propagation</a:t>
            </a:r>
            <a:endParaRPr lang="de-DE" sz="14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Network Calculus 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>
                <a:solidFill>
                  <a:srgbClr val="000000"/>
                </a:solidFill>
              </a:rPr>
              <a:t>propagation of workload &amp; remaining service</a:t>
            </a:r>
            <a:endParaRPr lang="de-DE" sz="1400">
              <a:solidFill>
                <a:srgbClr val="000000"/>
              </a:solidFill>
            </a:endParaRPr>
          </a:p>
        </p:txBody>
      </p:sp>
      <p:cxnSp>
        <p:nvCxnSpPr>
          <p:cNvPr id="24" name="Gewinkelte Verbindung 23"/>
          <p:cNvCxnSpPr>
            <a:stCxn id="21" idx="0"/>
            <a:endCxn id="22" idx="1"/>
          </p:cNvCxnSpPr>
          <p:nvPr/>
        </p:nvCxnSpPr>
        <p:spPr>
          <a:xfrm rot="5400000" flipH="1" flipV="1">
            <a:off x="4113240" y="1170040"/>
            <a:ext cx="341456" cy="2592288"/>
          </a:xfrm>
          <a:prstGeom prst="bentConnector2">
            <a:avLst/>
          </a:prstGeom>
          <a:ln w="19050"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357842" y="3152094"/>
            <a:ext cx="532404" cy="62654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5580113" y="3248397"/>
            <a:ext cx="3024336" cy="169277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smtClean="0"/>
              <a:t>local WHRT guarantees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TWCA  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/>
              <a:t>general system model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/>
              <a:t>compatible with 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/>
              <a:t>Individual works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/>
              <a:t>restricted system model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sz="1400" smtClean="0"/>
              <a:t>high accuracy</a:t>
            </a:r>
            <a:endParaRPr lang="de-DE" sz="1400"/>
          </a:p>
        </p:txBody>
      </p:sp>
      <p:cxnSp>
        <p:nvCxnSpPr>
          <p:cNvPr id="27" name="Gewinkelte Verbindung 26"/>
          <p:cNvCxnSpPr>
            <a:stCxn id="25" idx="2"/>
            <a:endCxn id="26" idx="2"/>
          </p:cNvCxnSpPr>
          <p:nvPr/>
        </p:nvCxnSpPr>
        <p:spPr>
          <a:xfrm rot="16200000" flipH="1">
            <a:off x="5276899" y="3125786"/>
            <a:ext cx="1162526" cy="2468237"/>
          </a:xfrm>
          <a:prstGeom prst="bentConnector3">
            <a:avLst>
              <a:gd name="adj1" fmla="val 119664"/>
            </a:avLst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48370" y="5435932"/>
            <a:ext cx="80560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Idea: Combine </a:t>
            </a:r>
            <a:r>
              <a:rPr lang="de-DE" b="1" smtClean="0"/>
              <a:t>CPA + TWCA</a:t>
            </a:r>
            <a:r>
              <a:rPr lang="de-DE" smtClean="0"/>
              <a:t> to compute end-to-end WHRT guarantees.</a:t>
            </a:r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881658" y="3645024"/>
            <a:ext cx="532404" cy="62654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39" name="Gewinkelte Verbindung 38"/>
          <p:cNvCxnSpPr>
            <a:stCxn id="38" idx="2"/>
            <a:endCxn id="26" idx="2"/>
          </p:cNvCxnSpPr>
          <p:nvPr/>
        </p:nvCxnSpPr>
        <p:spPr>
          <a:xfrm rot="16200000" flipH="1">
            <a:off x="4785272" y="2634159"/>
            <a:ext cx="669596" cy="3944421"/>
          </a:xfrm>
          <a:prstGeom prst="bentConnector3">
            <a:avLst>
              <a:gd name="adj1" fmla="val 134140"/>
            </a:avLst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33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bgerundetes Rechteck 42"/>
          <p:cNvSpPr/>
          <p:nvPr/>
        </p:nvSpPr>
        <p:spPr>
          <a:xfrm>
            <a:off x="2771800" y="1435116"/>
            <a:ext cx="792088" cy="640549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How to combine CPA &amp; TWCA?</a:t>
            </a: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55634" y="1052736"/>
            <a:ext cx="8104798" cy="115212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1600"/>
              <a:t>T</a:t>
            </a:r>
            <a:r>
              <a:rPr lang="de-DE" sz="1600" smtClean="0"/>
              <a:t>raffic </a:t>
            </a:r>
            <a:r>
              <a:rPr lang="de-DE" sz="1600"/>
              <a:t>stream </a:t>
            </a:r>
            <a:r>
              <a:rPr lang="de-DE" sz="1600" smtClean="0"/>
              <a:t>= distributed </a:t>
            </a:r>
            <a:r>
              <a:rPr lang="de-DE" sz="1600"/>
              <a:t>event-triggered task </a:t>
            </a:r>
            <a:r>
              <a:rPr lang="de-DE" sz="1600" smtClean="0"/>
              <a:t>chain on SPNP-scheduled components</a:t>
            </a:r>
            <a:endParaRPr lang="de-DE" sz="1600"/>
          </a:p>
        </p:txBody>
      </p:sp>
      <p:sp>
        <p:nvSpPr>
          <p:cNvPr id="8" name="Rechteck 7"/>
          <p:cNvSpPr/>
          <p:nvPr/>
        </p:nvSpPr>
        <p:spPr>
          <a:xfrm>
            <a:off x="4448468" y="2492896"/>
            <a:ext cx="3939956" cy="467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smtClean="0">
                <a:sym typeface="Wingdings 3"/>
              </a:rPr>
              <a:t>computation of </a:t>
            </a:r>
            <a:r>
              <a:rPr lang="de-DE" sz="1600" b="1" smtClean="0">
                <a:solidFill>
                  <a:srgbClr val="007156"/>
                </a:solidFill>
                <a:sym typeface="Wingdings 3"/>
              </a:rPr>
              <a:t>output</a:t>
            </a:r>
            <a:r>
              <a:rPr lang="de-DE" sz="1600" smtClean="0">
                <a:solidFill>
                  <a:srgbClr val="007156"/>
                </a:solidFill>
                <a:sym typeface="Wingdings 3"/>
              </a:rPr>
              <a:t> </a:t>
            </a:r>
            <a:r>
              <a:rPr lang="de-DE" sz="1600" smtClean="0">
                <a:sym typeface="Wingdings 3"/>
              </a:rPr>
              <a:t>event streams </a:t>
            </a:r>
            <a:endParaRPr lang="de-DE" sz="1600"/>
          </a:p>
        </p:txBody>
      </p:sp>
      <p:sp>
        <p:nvSpPr>
          <p:cNvPr id="9" name="Rechteck 8"/>
          <p:cNvSpPr/>
          <p:nvPr/>
        </p:nvSpPr>
        <p:spPr>
          <a:xfrm>
            <a:off x="4448468" y="3248720"/>
            <a:ext cx="3939956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smtClean="0">
                <a:sym typeface="Wingdings 3"/>
              </a:rPr>
              <a:t>CPA</a:t>
            </a:r>
            <a:r>
              <a:rPr lang="de-DE" sz="1600" smtClean="0">
                <a:sym typeface="Wingdings 3"/>
              </a:rPr>
              <a:t> </a:t>
            </a:r>
          </a:p>
          <a:p>
            <a:pPr marL="285750" indent="-285750">
              <a:buFont typeface="Wingdings 3"/>
              <a:buChar char="["/>
            </a:pPr>
            <a:r>
              <a:rPr lang="de-DE" sz="1600" smtClean="0">
                <a:sym typeface="Wingdings 3"/>
              </a:rPr>
              <a:t>computes output event streams</a:t>
            </a:r>
          </a:p>
          <a:p>
            <a:pPr marL="285750" indent="-285750">
              <a:buFont typeface="Wingdings 3"/>
              <a:buChar char="["/>
            </a:pPr>
            <a:r>
              <a:rPr lang="de-DE" sz="1600" smtClean="0">
                <a:sym typeface="Wingdings 3"/>
              </a:rPr>
              <a:t>compatible </a:t>
            </a:r>
            <a:r>
              <a:rPr lang="de-DE" sz="1600">
                <a:sym typeface="Wingdings 3"/>
              </a:rPr>
              <a:t>with different component-related timing analysis techniques </a:t>
            </a:r>
          </a:p>
        </p:txBody>
      </p:sp>
      <p:sp>
        <p:nvSpPr>
          <p:cNvPr id="14" name="Ellipse 13"/>
          <p:cNvSpPr/>
          <p:nvPr/>
        </p:nvSpPr>
        <p:spPr>
          <a:xfrm>
            <a:off x="2987824" y="1556792"/>
            <a:ext cx="362635" cy="36263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123728" y="1742273"/>
            <a:ext cx="8241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8" idx="2"/>
            <a:endCxn id="9" idx="0"/>
          </p:cNvCxnSpPr>
          <p:nvPr/>
        </p:nvCxnSpPr>
        <p:spPr>
          <a:xfrm>
            <a:off x="6418446" y="296068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6" idx="3"/>
            <a:endCxn id="9" idx="1"/>
          </p:cNvCxnSpPr>
          <p:nvPr/>
        </p:nvCxnSpPr>
        <p:spPr>
          <a:xfrm flipV="1">
            <a:off x="3307642" y="3860788"/>
            <a:ext cx="1140826" cy="2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bgerundetes Rechteck 44"/>
          <p:cNvSpPr/>
          <p:nvPr/>
        </p:nvSpPr>
        <p:spPr>
          <a:xfrm>
            <a:off x="3985389" y="1435116"/>
            <a:ext cx="792088" cy="640549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bgerundetes Rechteck 45"/>
          <p:cNvSpPr/>
          <p:nvPr/>
        </p:nvSpPr>
        <p:spPr>
          <a:xfrm>
            <a:off x="5203078" y="1435116"/>
            <a:ext cx="792088" cy="640549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4211960" y="1556792"/>
            <a:ext cx="362635" cy="36263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cxnSp>
        <p:nvCxnSpPr>
          <p:cNvPr id="19" name="Gerade Verbindung mit Pfeil 18"/>
          <p:cNvCxnSpPr>
            <a:stCxn id="14" idx="6"/>
            <a:endCxn id="15" idx="2"/>
          </p:cNvCxnSpPr>
          <p:nvPr/>
        </p:nvCxnSpPr>
        <p:spPr>
          <a:xfrm>
            <a:off x="3350459" y="1738110"/>
            <a:ext cx="861501" cy="0"/>
          </a:xfrm>
          <a:prstGeom prst="straightConnector1">
            <a:avLst/>
          </a:prstGeom>
          <a:ln w="28575">
            <a:solidFill>
              <a:srgbClr val="00715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5" idx="6"/>
            <a:endCxn id="24" idx="2"/>
          </p:cNvCxnSpPr>
          <p:nvPr/>
        </p:nvCxnSpPr>
        <p:spPr>
          <a:xfrm>
            <a:off x="4574595" y="1738110"/>
            <a:ext cx="864096" cy="8326"/>
          </a:xfrm>
          <a:prstGeom prst="straightConnector1">
            <a:avLst/>
          </a:prstGeom>
          <a:ln w="28575">
            <a:solidFill>
              <a:srgbClr val="00715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438691" y="1565118"/>
            <a:ext cx="362635" cy="36263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5801326" y="1746435"/>
            <a:ext cx="786898" cy="0"/>
          </a:xfrm>
          <a:prstGeom prst="straightConnector1">
            <a:avLst/>
          </a:prstGeom>
          <a:ln w="28575">
            <a:solidFill>
              <a:srgbClr val="00715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2947922" y="1535317"/>
                <a:ext cx="47195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22" y="1535317"/>
                <a:ext cx="471950" cy="3815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4139952" y="1535317"/>
                <a:ext cx="47195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535317"/>
                <a:ext cx="471950" cy="38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5384033" y="1535317"/>
                <a:ext cx="47195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33" y="1535317"/>
                <a:ext cx="471950" cy="381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hteck 74"/>
          <p:cNvSpPr/>
          <p:nvPr/>
        </p:nvSpPr>
        <p:spPr>
          <a:xfrm>
            <a:off x="427642" y="2495522"/>
            <a:ext cx="2880000" cy="467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smtClean="0">
                <a:solidFill>
                  <a:schemeClr val="accent3"/>
                </a:solidFill>
                <a:sym typeface="Wingdings 3"/>
              </a:rPr>
              <a:t>component</a:t>
            </a:r>
            <a:r>
              <a:rPr lang="de-DE" sz="1600" smtClean="0">
                <a:sym typeface="Wingdings 3"/>
              </a:rPr>
              <a:t>-related analysis</a:t>
            </a:r>
            <a:endParaRPr lang="de-DE" sz="1600"/>
          </a:p>
        </p:txBody>
      </p:sp>
      <p:sp>
        <p:nvSpPr>
          <p:cNvPr id="76" name="Rechteck 75"/>
          <p:cNvSpPr/>
          <p:nvPr/>
        </p:nvSpPr>
        <p:spPr>
          <a:xfrm>
            <a:off x="427642" y="3251346"/>
            <a:ext cx="2880000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smtClean="0">
                <a:sym typeface="Wingdings 3"/>
              </a:rPr>
              <a:t>TWCA </a:t>
            </a:r>
          </a:p>
          <a:p>
            <a:pPr marL="285750" indent="-285750">
              <a:buFont typeface="Wingdings 3"/>
              <a:buChar char="["/>
            </a:pPr>
            <a:r>
              <a:rPr lang="de-DE" sz="1600" smtClean="0">
                <a:sym typeface="Wingdings 3"/>
              </a:rPr>
              <a:t>computes WHRT guarantees for tasks</a:t>
            </a:r>
          </a:p>
        </p:txBody>
      </p:sp>
      <p:sp>
        <p:nvSpPr>
          <p:cNvPr id="77" name="Rechteck 76"/>
          <p:cNvSpPr/>
          <p:nvPr/>
        </p:nvSpPr>
        <p:spPr>
          <a:xfrm>
            <a:off x="417742" y="4869160"/>
            <a:ext cx="7970681" cy="792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smtClean="0"/>
              <a:t>Major open issue: </a:t>
            </a:r>
          </a:p>
          <a:p>
            <a:pPr algn="ctr"/>
            <a:r>
              <a:rPr lang="de-DE" sz="1600" smtClean="0"/>
              <a:t>TWCA </a:t>
            </a:r>
            <a:r>
              <a:rPr lang="de-DE" sz="1600" smtClean="0"/>
              <a:t> </a:t>
            </a:r>
            <a:r>
              <a:rPr lang="de-DE" sz="1600" smtClean="0"/>
              <a:t>expects </a:t>
            </a:r>
            <a:r>
              <a:rPr lang="de-DE" sz="1600" smtClean="0"/>
              <a:t>an </a:t>
            </a:r>
            <a:r>
              <a:rPr lang="de-DE" sz="1600" u="sng" smtClean="0"/>
              <a:t>event stream </a:t>
            </a:r>
            <a:r>
              <a:rPr lang="de-DE" sz="1600" smtClean="0"/>
              <a:t>to be </a:t>
            </a:r>
            <a:r>
              <a:rPr lang="de-DE" sz="1600" u="sng" smtClean="0"/>
              <a:t>decomposed </a:t>
            </a:r>
            <a:r>
              <a:rPr lang="de-DE" sz="1600" smtClean="0"/>
              <a:t>into streams of </a:t>
            </a:r>
            <a:r>
              <a:rPr lang="de-DE" sz="1600" u="sng" smtClean="0"/>
              <a:t>typical and overload events</a:t>
            </a:r>
            <a:r>
              <a:rPr lang="de-DE" sz="1600" smtClean="0"/>
              <a:t>! </a:t>
            </a:r>
            <a:r>
              <a:rPr lang="de-DE" sz="1600" smtClean="0"/>
              <a:t>CPA </a:t>
            </a:r>
            <a:r>
              <a:rPr lang="de-DE" sz="1600" smtClean="0"/>
              <a:t>is agnostic of these event types!</a:t>
            </a:r>
          </a:p>
        </p:txBody>
      </p:sp>
      <p:cxnSp>
        <p:nvCxnSpPr>
          <p:cNvPr id="80" name="Gerade Verbindung mit Pfeil 79"/>
          <p:cNvCxnSpPr>
            <a:stCxn id="75" idx="2"/>
            <a:endCxn id="76" idx="0"/>
          </p:cNvCxnSpPr>
          <p:nvPr/>
        </p:nvCxnSpPr>
        <p:spPr>
          <a:xfrm>
            <a:off x="1867642" y="296331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CPA – Interface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115616" y="2097722"/>
            <a:ext cx="21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input event stream</a:t>
            </a:r>
          </a:p>
          <a:p>
            <a:r>
              <a:rPr lang="de-DE" smtClean="0"/>
              <a:t>bounded by</a:t>
            </a:r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3476692" y="2798621"/>
            <a:ext cx="1224136" cy="106242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Ellipse 13"/>
          <p:cNvSpPr/>
          <p:nvPr/>
        </p:nvSpPr>
        <p:spPr>
          <a:xfrm>
            <a:off x="3764724" y="3009934"/>
            <a:ext cx="648072" cy="64807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17" name="Gerade Verbindung mit Pfeil 16"/>
          <p:cNvCxnSpPr>
            <a:endCxn id="14" idx="2"/>
          </p:cNvCxnSpPr>
          <p:nvPr/>
        </p:nvCxnSpPr>
        <p:spPr>
          <a:xfrm>
            <a:off x="1189759" y="3333970"/>
            <a:ext cx="2574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4" idx="6"/>
          </p:cNvCxnSpPr>
          <p:nvPr/>
        </p:nvCxnSpPr>
        <p:spPr>
          <a:xfrm>
            <a:off x="4412796" y="3333970"/>
            <a:ext cx="28212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189759" y="2744053"/>
                <a:ext cx="1787228" cy="37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Δ</m:t>
                          </m:r>
                          <m:r>
                            <a:rPr lang="de-DE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59" y="2744053"/>
                <a:ext cx="1787228" cy="376898"/>
              </a:xfrm>
              <a:prstGeom prst="rect">
                <a:avLst/>
              </a:prstGeom>
              <a:blipFill rotWithShape="1"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4857816" y="212518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output event stream</a:t>
            </a:r>
          </a:p>
          <a:p>
            <a:r>
              <a:rPr lang="de-DE" smtClean="0"/>
              <a:t>bounded by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3806599" y="3022332"/>
                <a:ext cx="5643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99" y="3022332"/>
                <a:ext cx="56432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001832" y="2771517"/>
                <a:ext cx="1787228" cy="37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Δ</m:t>
                          </m:r>
                          <m:r>
                            <a:rPr lang="de-DE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32" y="2771517"/>
                <a:ext cx="1787228" cy="376898"/>
              </a:xfrm>
              <a:prstGeom prst="rect">
                <a:avLst/>
              </a:prstGeom>
              <a:blipFill rotWithShape="1">
                <a:blip r:embed="rId4"/>
                <a:stretch>
                  <a:fillRect r="-238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lipse 32"/>
          <p:cNvSpPr/>
          <p:nvPr/>
        </p:nvSpPr>
        <p:spPr>
          <a:xfrm>
            <a:off x="7234080" y="3005636"/>
            <a:ext cx="648072" cy="648072"/>
          </a:xfrm>
          <a:prstGeom prst="ellipse">
            <a:avLst/>
          </a:prstGeom>
          <a:solidFill>
            <a:schemeClr val="bg1">
              <a:lumMod val="65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7162072" y="3048027"/>
                <a:ext cx="803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72" y="3048027"/>
                <a:ext cx="8030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3023350" y="908720"/>
            <a:ext cx="236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smtClean="0"/>
              <a:t>CPA computes based on local analysis results:</a:t>
            </a:r>
            <a:endParaRPr lang="en-US" i="1"/>
          </a:p>
        </p:txBody>
      </p:sp>
      <p:cxnSp>
        <p:nvCxnSpPr>
          <p:cNvPr id="2048" name="Gewinkelte Verbindung 2047"/>
          <p:cNvCxnSpPr>
            <a:stCxn id="7" idx="0"/>
            <a:endCxn id="30" idx="0"/>
          </p:cNvCxnSpPr>
          <p:nvPr/>
        </p:nvCxnSpPr>
        <p:spPr>
          <a:xfrm rot="16200000" flipH="1">
            <a:off x="4157873" y="129099"/>
            <a:ext cx="27464" cy="3964710"/>
          </a:xfrm>
          <a:prstGeom prst="bentConnector3">
            <a:avLst>
              <a:gd name="adj1" fmla="val -83236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539552" y="3806480"/>
            <a:ext cx="2952328" cy="2142800"/>
            <a:chOff x="539552" y="3806480"/>
            <a:chExt cx="2952328" cy="2142800"/>
          </a:xfrm>
        </p:grpSpPr>
        <p:cxnSp>
          <p:nvCxnSpPr>
            <p:cNvPr id="2056" name="Gerade Verbindung mit Pfeil 2055"/>
            <p:cNvCxnSpPr/>
            <p:nvPr/>
          </p:nvCxnSpPr>
          <p:spPr>
            <a:xfrm flipV="1">
              <a:off x="688263" y="4103804"/>
              <a:ext cx="0" cy="165618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>
              <a:off x="683568" y="5759988"/>
              <a:ext cx="236329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Gerade Verbindung 2058"/>
            <p:cNvCxnSpPr/>
            <p:nvPr/>
          </p:nvCxnSpPr>
          <p:spPr>
            <a:xfrm flipV="1">
              <a:off x="683568" y="539994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16200000" flipV="1">
              <a:off x="953608" y="512994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V="1">
              <a:off x="1223568" y="503990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 rot="16200000" flipV="1">
              <a:off x="1493608" y="476990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V="1">
              <a:off x="1763568" y="467986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>
            <a:xfrm rot="16200000" flipV="1">
              <a:off x="2033608" y="440986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V="1">
              <a:off x="2303568" y="431982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 rot="16200000" flipV="1">
              <a:off x="2573608" y="404982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3" name="Textfeld 2062"/>
                <p:cNvSpPr txBox="1"/>
                <p:nvPr/>
              </p:nvSpPr>
              <p:spPr>
                <a:xfrm>
                  <a:off x="2915816" y="557994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Δ</m:t>
                        </m:r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63" name="Textfeld 20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579948"/>
                  <a:ext cx="57606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4" name="Textfeld 2063"/>
                <p:cNvSpPr txBox="1"/>
                <p:nvPr/>
              </p:nvSpPr>
              <p:spPr>
                <a:xfrm>
                  <a:off x="539552" y="380648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64" name="Textfeld 20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806480"/>
                  <a:ext cx="2880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Gerade Verbindung 106"/>
            <p:cNvCxnSpPr/>
            <p:nvPr/>
          </p:nvCxnSpPr>
          <p:spPr>
            <a:xfrm rot="16200000" flipV="1">
              <a:off x="953608" y="5494614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flipV="1">
              <a:off x="1223568" y="5404574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16200000" flipV="1">
              <a:off x="1493608" y="5134574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flipV="1">
              <a:off x="1763568" y="5044534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16200000" flipV="1">
              <a:off x="2033608" y="4774534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flipV="1">
              <a:off x="2303568" y="4684494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16200000" flipV="1">
              <a:off x="2573608" y="4414494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7" name="Rechteck 2066"/>
                <p:cNvSpPr/>
                <p:nvPr/>
              </p:nvSpPr>
              <p:spPr>
                <a:xfrm>
                  <a:off x="2189250" y="3933056"/>
                  <a:ext cx="935191" cy="376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67" name="Rechteck 20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250" y="3933056"/>
                  <a:ext cx="935191" cy="37689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8" name="Rechteck 2067"/>
                <p:cNvSpPr/>
                <p:nvPr/>
              </p:nvSpPr>
              <p:spPr>
                <a:xfrm>
                  <a:off x="2412673" y="4643588"/>
                  <a:ext cx="935191" cy="369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68" name="Rechteck 20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673" y="4643588"/>
                  <a:ext cx="935191" cy="36958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ieren 3"/>
          <p:cNvGrpSpPr/>
          <p:nvPr/>
        </p:nvGrpSpPr>
        <p:grpSpPr>
          <a:xfrm>
            <a:off x="5004048" y="3806480"/>
            <a:ext cx="3230422" cy="2142800"/>
            <a:chOff x="5004048" y="3806480"/>
            <a:chExt cx="3230422" cy="2142800"/>
          </a:xfrm>
        </p:grpSpPr>
        <p:cxnSp>
          <p:nvCxnSpPr>
            <p:cNvPr id="93" name="Gerade Verbindung mit Pfeil 92"/>
            <p:cNvCxnSpPr/>
            <p:nvPr/>
          </p:nvCxnSpPr>
          <p:spPr>
            <a:xfrm flipV="1">
              <a:off x="5152759" y="4103804"/>
              <a:ext cx="0" cy="165618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>
            <a:xfrm>
              <a:off x="5148064" y="5759988"/>
              <a:ext cx="236329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 flipV="1">
              <a:off x="5148064" y="539994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flipH="1">
              <a:off x="5148104" y="5399948"/>
              <a:ext cx="240558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flipV="1">
              <a:off x="5364088" y="503990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16200000" flipV="1">
              <a:off x="5634128" y="476990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flipV="1">
              <a:off x="5904088" y="467986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rot="16200000" flipV="1">
              <a:off x="6174128" y="440986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flipV="1">
              <a:off x="6444088" y="431982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 rot="16200000" flipV="1">
              <a:off x="6714128" y="404982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feld 102"/>
                <p:cNvSpPr txBox="1"/>
                <p:nvPr/>
              </p:nvSpPr>
              <p:spPr>
                <a:xfrm>
                  <a:off x="7380312" y="557994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Δ</m:t>
                        </m:r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feld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5579948"/>
                  <a:ext cx="57606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feld 103"/>
                <p:cNvSpPr txBox="1"/>
                <p:nvPr/>
              </p:nvSpPr>
              <p:spPr>
                <a:xfrm>
                  <a:off x="5004048" y="380648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feld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3806480"/>
                  <a:ext cx="28803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Gerade Verbindung 113"/>
            <p:cNvCxnSpPr/>
            <p:nvPr/>
          </p:nvCxnSpPr>
          <p:spPr>
            <a:xfrm flipH="1">
              <a:off x="5131584" y="5749696"/>
              <a:ext cx="7812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V="1">
              <a:off x="5912784" y="539990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rot="16200000" flipV="1">
              <a:off x="6182824" y="512990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flipV="1">
              <a:off x="6452784" y="503986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rot="16200000" flipV="1">
              <a:off x="6722824" y="476986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flipV="1">
              <a:off x="6992784" y="467982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rot="16200000" flipV="1">
              <a:off x="7262824" y="4409828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9" name="Rechteck 2068"/>
                <p:cNvSpPr/>
                <p:nvPr/>
              </p:nvSpPr>
              <p:spPr>
                <a:xfrm>
                  <a:off x="7143146" y="4747102"/>
                  <a:ext cx="1091324" cy="369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i="1">
                                <a:latin typeface="Cambria Math"/>
                              </a:rPr>
                              <m:t>+1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69" name="Rechteck 20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146" y="4747102"/>
                  <a:ext cx="1091324" cy="36958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0" name="Rechteck 2069"/>
                <p:cNvSpPr/>
                <p:nvPr/>
              </p:nvSpPr>
              <p:spPr>
                <a:xfrm>
                  <a:off x="6505012" y="3915355"/>
                  <a:ext cx="1091324" cy="376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i="1">
                                <a:latin typeface="Cambria Math"/>
                              </a:rPr>
                              <m:t>+1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70" name="Rechteck 20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12" y="3915355"/>
                  <a:ext cx="1091324" cy="37689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5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TWCA – Interface </a:t>
            </a:r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4572000" y="1447910"/>
            <a:ext cx="1224136" cy="201622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067944" y="2107503"/>
            <a:ext cx="93396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67944" y="2370518"/>
            <a:ext cx="833963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067944" y="2638296"/>
            <a:ext cx="933969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860032" y="2036956"/>
            <a:ext cx="648072" cy="64807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901907" y="2063609"/>
                <a:ext cx="5643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07" y="2063609"/>
                <a:ext cx="56432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251519" y="1268760"/>
            <a:ext cx="349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lower and upper bounds for: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el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745308"/>
                  </p:ext>
                </p:extLst>
              </p:nvPr>
            </p:nvGraphicFramePr>
            <p:xfrm>
              <a:off x="179512" y="1916832"/>
              <a:ext cx="3827664" cy="1285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960312"/>
                    <a:gridCol w="995144"/>
                  </a:tblGrid>
                  <a:tr h="2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="0" smtClean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  <a:endParaRPr lang="en-US" sz="18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  <m:r>
                                      <a:rPr lang="de-DE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solidFill>
                                <a:schemeClr val="accent1"/>
                              </a:solidFill>
                            </a:rPr>
                            <a:t>overload events</a:t>
                          </a:r>
                          <a:endParaRPr lang="en-US" sz="180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−,(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𝑜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 b="0" i="0" smtClean="0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+,(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solidFill>
                                <a:schemeClr val="accent5"/>
                              </a:solidFill>
                            </a:rPr>
                            <a:t>typical events</a:t>
                          </a:r>
                          <a:endParaRPr lang="en-US" sz="1800" smtClean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−,(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 b="0" i="0" smtClean="0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+,(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6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el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745308"/>
                  </p:ext>
                </p:extLst>
              </p:nvPr>
            </p:nvGraphicFramePr>
            <p:xfrm>
              <a:off x="179512" y="1916832"/>
              <a:ext cx="3827664" cy="1285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960312"/>
                    <a:gridCol w="995144"/>
                  </a:tblGrid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="0" smtClean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  <a:endParaRPr lang="en-US" sz="18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4304" t="-16667" r="-103797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85276" t="-16667" r="-613" b="-25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solidFill>
                                <a:schemeClr val="accent1"/>
                              </a:solidFill>
                            </a:rPr>
                            <a:t>overload events</a:t>
                          </a:r>
                          <a:endParaRPr lang="en-US" sz="180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4304" t="-116667" r="-103797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85276" t="-116667" r="-613" b="-153333"/>
                          </a:stretch>
                        </a:blipFill>
                      </a:tcPr>
                    </a:tc>
                  </a:tr>
                  <a:tr h="55422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solidFill>
                                <a:schemeClr val="accent5"/>
                              </a:solidFill>
                            </a:rPr>
                            <a:t>typical events</a:t>
                          </a:r>
                          <a:endParaRPr lang="en-US" sz="1800" smtClean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4304" t="-142857" r="-103797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85276" t="-142857" r="-613" b="-10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5536" y="3651497"/>
                <a:ext cx="79928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smtClean="0"/>
                  <a:t>TWCA principle: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de-DE" smtClean="0"/>
                  <a:t> Only </a:t>
                </a:r>
                <a:r>
                  <a:rPr lang="de-DE" smtClean="0">
                    <a:solidFill>
                      <a:schemeClr val="accent5"/>
                    </a:solidFill>
                  </a:rPr>
                  <a:t>typical events</a:t>
                </a:r>
                <a:r>
                  <a:rPr lang="de-DE"/>
                  <a:t> </a:t>
                </a:r>
                <a:r>
                  <a:rPr lang="de-DE" smtClean="0">
                    <a:sym typeface="Wingdings 3"/>
                  </a:rPr>
                  <a:t></a:t>
                </a:r>
                <a:r>
                  <a:rPr lang="de-DE" i="1" smtClean="0">
                    <a:sym typeface="Wingdings 3"/>
                  </a:rPr>
                  <a:t> </a:t>
                </a:r>
                <a:r>
                  <a:rPr lang="de-DE" smtClean="0"/>
                  <a:t>Task set is schedulable</a:t>
                </a:r>
                <a:r>
                  <a:rPr lang="de-DE" i="1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de-DE" i="1" smtClean="0"/>
                  <a:t> </a:t>
                </a:r>
                <a:r>
                  <a:rPr lang="de-DE" smtClean="0">
                    <a:solidFill>
                      <a:schemeClr val="accent5"/>
                    </a:solidFill>
                  </a:rPr>
                  <a:t>Typical events </a:t>
                </a:r>
                <a:r>
                  <a:rPr lang="de-DE" smtClean="0"/>
                  <a:t>+ </a:t>
                </a:r>
                <a:r>
                  <a:rPr lang="de-DE" smtClean="0">
                    <a:solidFill>
                      <a:schemeClr val="accent1"/>
                    </a:solidFill>
                  </a:rPr>
                  <a:t>overload events</a:t>
                </a:r>
                <a:r>
                  <a:rPr lang="de-DE"/>
                  <a:t> </a:t>
                </a:r>
                <a:r>
                  <a:rPr lang="de-DE" smtClean="0">
                    <a:sym typeface="Wingdings 3"/>
                  </a:rPr>
                  <a:t> </a:t>
                </a:r>
                <a:r>
                  <a:rPr lang="de-DE" smtClean="0"/>
                  <a:t>Transient overload phases.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de-DE" i="1"/>
                  <a:t> </a:t>
                </a:r>
                <a:r>
                  <a:rPr lang="de-DE"/>
                  <a:t>D</a:t>
                </a:r>
                <a:r>
                  <a:rPr lang="de-DE" smtClean="0"/>
                  <a:t>eadline misses scale with the number of </a:t>
                </a:r>
                <a:r>
                  <a:rPr lang="de-DE" smtClean="0">
                    <a:solidFill>
                      <a:schemeClr val="accent1"/>
                    </a:solidFill>
                  </a:rPr>
                  <a:t>overload events</a:t>
                </a:r>
                <a:r>
                  <a:rPr lang="de-DE" smtClean="0"/>
                  <a:t>.</a:t>
                </a:r>
              </a:p>
              <a:p>
                <a:endParaRPr lang="de-DE"/>
              </a:p>
              <a:p>
                <a:r>
                  <a:rPr lang="de-DE" smtClean="0"/>
                  <a:t>Provided WHRT guarantee: </a:t>
                </a:r>
              </a:p>
              <a:p>
                <a:r>
                  <a:rPr lang="de-DE" smtClean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mtClean="0"/>
                  <a:t> does not miss more than </a:t>
                </a:r>
                <a:r>
                  <a:rPr lang="en-US" i="1" smtClean="0"/>
                  <a:t>m </a:t>
                </a:r>
                <a:r>
                  <a:rPr lang="en-US" smtClean="0"/>
                  <a:t>deadlines in</a:t>
                </a:r>
                <a:r>
                  <a:rPr lang="en-US" i="1" smtClean="0"/>
                  <a:t> k </a:t>
                </a:r>
                <a:r>
                  <a:rPr lang="en-US" smtClean="0"/>
                  <a:t>consecutive jobs.</a:t>
                </a:r>
                <a:endParaRPr lang="en-US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51497"/>
                <a:ext cx="7992888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686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/>
          <p:nvPr/>
        </p:nvCxnSpPr>
        <p:spPr>
          <a:xfrm>
            <a:off x="5984912" y="2359608"/>
            <a:ext cx="129387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5912904" y="2636912"/>
            <a:ext cx="1365882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5868144" y="2078012"/>
            <a:ext cx="14106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7289252" y="2185852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sp>
        <p:nvSpPr>
          <p:cNvPr id="55" name="Textfeld 54"/>
          <p:cNvSpPr txBox="1"/>
          <p:nvPr/>
        </p:nvSpPr>
        <p:spPr>
          <a:xfrm>
            <a:off x="7289252" y="2522918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sp>
        <p:nvSpPr>
          <p:cNvPr id="68" name="Textfeld 67"/>
          <p:cNvSpPr txBox="1"/>
          <p:nvPr/>
        </p:nvSpPr>
        <p:spPr>
          <a:xfrm>
            <a:off x="7278786" y="1905830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sp>
        <p:nvSpPr>
          <p:cNvPr id="69" name="Textfeld 68"/>
          <p:cNvSpPr txBox="1"/>
          <p:nvPr/>
        </p:nvSpPr>
        <p:spPr>
          <a:xfrm>
            <a:off x="6012160" y="1124744"/>
            <a:ext cx="2448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missing event stream propagation !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8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TWCA – Interface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788024" y="1628800"/>
                <a:ext cx="4032448" cy="721929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smtClean="0"/>
                  <a:t>now generalized TWCA to cover: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de-DE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+,(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+,(</m:t>
                        </m:r>
                        <m:r>
                          <a:rPr lang="de-DE" i="1">
                            <a:latin typeface="Cambria Math"/>
                          </a:rPr>
                          <m:t>𝑜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628800"/>
                <a:ext cx="4032448" cy="721929"/>
              </a:xfrm>
              <a:prstGeom prst="rect">
                <a:avLst/>
              </a:prstGeom>
              <a:blipFill rotWithShape="1">
                <a:blip r:embed="rId3"/>
                <a:stretch>
                  <a:fillRect l="-1053" t="-3279" b="-7377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539552" y="2564904"/>
            <a:ext cx="3528392" cy="2880320"/>
            <a:chOff x="539552" y="2996952"/>
            <a:chExt cx="3528392" cy="2880320"/>
          </a:xfrm>
        </p:grpSpPr>
        <p:cxnSp>
          <p:nvCxnSpPr>
            <p:cNvPr id="56" name="Gerade Verbindung mit Pfeil 55"/>
            <p:cNvCxnSpPr>
              <a:endCxn id="67" idx="2"/>
            </p:cNvCxnSpPr>
            <p:nvPr/>
          </p:nvCxnSpPr>
          <p:spPr>
            <a:xfrm flipV="1">
              <a:off x="683568" y="3366284"/>
              <a:ext cx="0" cy="232632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>
              <a:off x="683568" y="5687980"/>
              <a:ext cx="236329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683568" y="532794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16200000" flipV="1">
              <a:off x="953608" y="505794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flipV="1">
              <a:off x="1223568" y="496790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rot="16200000" flipV="1">
              <a:off x="1493608" y="469790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V="1">
              <a:off x="1763568" y="460786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rot="16200000" flipV="1">
              <a:off x="2033608" y="433786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flipV="1">
              <a:off x="2303568" y="424782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16200000" flipV="1">
              <a:off x="2573608" y="397782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feld 65"/>
                <p:cNvSpPr txBox="1"/>
                <p:nvPr/>
              </p:nvSpPr>
              <p:spPr>
                <a:xfrm>
                  <a:off x="2915816" y="550794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Δ</m:t>
                        </m:r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6" name="Textfeld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507940"/>
                  <a:ext cx="57606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feld 66"/>
                <p:cNvSpPr txBox="1"/>
                <p:nvPr/>
              </p:nvSpPr>
              <p:spPr>
                <a:xfrm>
                  <a:off x="539552" y="299695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7" name="Textfeld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996952"/>
                  <a:ext cx="2880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Gerade Verbindung 78"/>
            <p:cNvCxnSpPr/>
            <p:nvPr/>
          </p:nvCxnSpPr>
          <p:spPr>
            <a:xfrm flipV="1">
              <a:off x="648000" y="5332606"/>
              <a:ext cx="0" cy="36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rot="16200000" flipV="1">
              <a:off x="782624" y="5220000"/>
              <a:ext cx="0" cy="27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 flipV="1">
              <a:off x="917624" y="4995000"/>
              <a:ext cx="0" cy="36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H="1">
              <a:off x="917248" y="5004000"/>
              <a:ext cx="1998568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V="1">
              <a:off x="611560" y="4995000"/>
              <a:ext cx="0" cy="697606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H="1">
              <a:off x="611560" y="4983624"/>
              <a:ext cx="305688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 flipV="1">
              <a:off x="927641" y="463500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rot="16200000" flipV="1">
              <a:off x="1052624" y="4500000"/>
              <a:ext cx="0" cy="27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V="1">
              <a:off x="1187624" y="427500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 rot="16200000" flipV="1">
              <a:off x="1457664" y="400500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 flipV="1">
              <a:off x="1727624" y="391496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 rot="16200000" flipV="1">
              <a:off x="1997664" y="364496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 flipV="1">
              <a:off x="2267624" y="355492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 rot="16200000" flipV="1">
              <a:off x="2537664" y="328492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2" name="Rechteck 2051"/>
                <p:cNvSpPr/>
                <p:nvPr/>
              </p:nvSpPr>
              <p:spPr>
                <a:xfrm>
                  <a:off x="2807664" y="3366471"/>
                  <a:ext cx="935191" cy="376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2" name="Rechteck 20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664" y="3366471"/>
                  <a:ext cx="935191" cy="3768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3" name="Rechteck 2052"/>
                <p:cNvSpPr/>
                <p:nvPr/>
              </p:nvSpPr>
              <p:spPr>
                <a:xfrm>
                  <a:off x="2853316" y="4761159"/>
                  <a:ext cx="1214628" cy="444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+,(</m:t>
                            </m:r>
                            <m:r>
                              <a:rPr lang="de-DE" i="1">
                                <a:latin typeface="Cambria Math"/>
                              </a:rPr>
                              <m:t>𝑜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3" name="Rechteck 20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316" y="4761159"/>
                  <a:ext cx="1214628" cy="44493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4" name="Rechteck 2053"/>
                <p:cNvSpPr/>
                <p:nvPr/>
              </p:nvSpPr>
              <p:spPr>
                <a:xfrm>
                  <a:off x="2771800" y="4010070"/>
                  <a:ext cx="1189749" cy="444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+,(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4" name="Rechteck 20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010070"/>
                  <a:ext cx="1189749" cy="44493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48179" y="1638092"/>
                <a:ext cx="3475749" cy="721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/>
                  <a:t>state-of-the-art TWCA  requires: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+,(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+,(</m:t>
                        </m:r>
                        <m:r>
                          <a:rPr lang="de-DE" i="1">
                            <a:latin typeface="Cambria Math"/>
                          </a:rPr>
                          <m:t>𝑜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9" y="1638092"/>
                <a:ext cx="3475749" cy="721929"/>
              </a:xfrm>
              <a:prstGeom prst="rect">
                <a:avLst/>
              </a:prstGeom>
              <a:blipFill rotWithShape="1">
                <a:blip r:embed="rId10"/>
                <a:stretch>
                  <a:fillRect l="-1579" t="-4237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89223" y="1008496"/>
                <a:ext cx="5772072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smtClean="0"/>
                  <a:t>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1" i="1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de-DE" b="1" i="1"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de-DE" b="1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/>
                          </a:rPr>
                          <m:t>𝜟</m:t>
                        </m:r>
                        <m:r>
                          <a:rPr lang="de-DE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de-DE" b="1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b="1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+,(</m:t>
                        </m:r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de-DE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b="1"/>
                  <a:t> </a:t>
                </a:r>
                <a:r>
                  <a:rPr lang="de-DE" b="1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+,(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b="1" smtClean="0"/>
                  <a:t> </a:t>
                </a:r>
                <a:endParaRPr lang="en-US" b="1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3" y="1008496"/>
                <a:ext cx="5772072" cy="444930"/>
              </a:xfrm>
              <a:prstGeom prst="rect">
                <a:avLst/>
              </a:prstGeom>
              <a:blipFill rotWithShape="1">
                <a:blip r:embed="rId11"/>
                <a:stretch>
                  <a:fillRect l="-950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pieren 117"/>
          <p:cNvGrpSpPr/>
          <p:nvPr/>
        </p:nvGrpSpPr>
        <p:grpSpPr>
          <a:xfrm>
            <a:off x="4822546" y="2564904"/>
            <a:ext cx="3528392" cy="2880320"/>
            <a:chOff x="539552" y="2996952"/>
            <a:chExt cx="3528392" cy="2880320"/>
          </a:xfrm>
        </p:grpSpPr>
        <p:cxnSp>
          <p:nvCxnSpPr>
            <p:cNvPr id="119" name="Gerade Verbindung mit Pfeil 118"/>
            <p:cNvCxnSpPr>
              <a:endCxn id="130" idx="2"/>
            </p:cNvCxnSpPr>
            <p:nvPr/>
          </p:nvCxnSpPr>
          <p:spPr>
            <a:xfrm flipV="1">
              <a:off x="683568" y="3366284"/>
              <a:ext cx="0" cy="232632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mit Pfeil 119"/>
            <p:cNvCxnSpPr/>
            <p:nvPr/>
          </p:nvCxnSpPr>
          <p:spPr>
            <a:xfrm>
              <a:off x="683568" y="5687980"/>
              <a:ext cx="236329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V="1">
              <a:off x="683568" y="532794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rot="16200000" flipV="1">
              <a:off x="953608" y="505794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flipV="1">
              <a:off x="1223568" y="496790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 rot="16200000" flipV="1">
              <a:off x="1493608" y="469790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flipV="1">
              <a:off x="1763568" y="460786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/>
          </p:nvCxnSpPr>
          <p:spPr>
            <a:xfrm rot="16200000" flipV="1">
              <a:off x="2033608" y="433786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/>
          </p:nvCxnSpPr>
          <p:spPr>
            <a:xfrm flipV="1">
              <a:off x="2303568" y="4247820"/>
              <a:ext cx="0" cy="36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/>
          </p:nvCxnSpPr>
          <p:spPr>
            <a:xfrm rot="16200000" flipV="1">
              <a:off x="2573608" y="3977820"/>
              <a:ext cx="0" cy="540000"/>
            </a:xfrm>
            <a:prstGeom prst="line">
              <a:avLst/>
            </a:prstGeom>
            <a:ln w="28575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feld 128"/>
                <p:cNvSpPr txBox="1"/>
                <p:nvPr/>
              </p:nvSpPr>
              <p:spPr>
                <a:xfrm>
                  <a:off x="2915816" y="550794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Δ</m:t>
                        </m:r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6" name="Textfeld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507940"/>
                  <a:ext cx="57606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feld 129"/>
                <p:cNvSpPr txBox="1"/>
                <p:nvPr/>
              </p:nvSpPr>
              <p:spPr>
                <a:xfrm>
                  <a:off x="539552" y="299695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7" name="Textfeld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996952"/>
                  <a:ext cx="2880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Gerade Verbindung 130"/>
            <p:cNvCxnSpPr/>
            <p:nvPr/>
          </p:nvCxnSpPr>
          <p:spPr>
            <a:xfrm flipV="1">
              <a:off x="648000" y="5332606"/>
              <a:ext cx="0" cy="36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/>
          </p:nvCxnSpPr>
          <p:spPr>
            <a:xfrm rot="16200000" flipV="1">
              <a:off x="782624" y="5220000"/>
              <a:ext cx="0" cy="27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 flipV="1">
              <a:off x="917624" y="4995000"/>
              <a:ext cx="0" cy="36000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flipH="1">
              <a:off x="917248" y="5004000"/>
              <a:ext cx="1998568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/>
          </p:nvCxnSpPr>
          <p:spPr>
            <a:xfrm flipV="1">
              <a:off x="611560" y="5301208"/>
              <a:ext cx="0" cy="391398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/>
            <p:nvPr/>
          </p:nvCxnSpPr>
          <p:spPr>
            <a:xfrm flipH="1">
              <a:off x="590018" y="5301208"/>
              <a:ext cx="183606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 flipV="1">
              <a:off x="927641" y="4635000"/>
              <a:ext cx="0" cy="306208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/>
            <p:nvPr/>
          </p:nvCxnSpPr>
          <p:spPr>
            <a:xfrm rot="16200000" flipV="1">
              <a:off x="1052624" y="4500000"/>
              <a:ext cx="0" cy="27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/>
            <p:cNvCxnSpPr/>
            <p:nvPr/>
          </p:nvCxnSpPr>
          <p:spPr>
            <a:xfrm flipV="1">
              <a:off x="1187624" y="427500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/>
            <p:cNvCxnSpPr/>
            <p:nvPr/>
          </p:nvCxnSpPr>
          <p:spPr>
            <a:xfrm rot="16200000" flipV="1">
              <a:off x="1457664" y="400500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 flipV="1">
              <a:off x="1727624" y="391496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 rot="16200000" flipV="1">
              <a:off x="1997664" y="364496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 flipV="1">
              <a:off x="2267624" y="355492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 rot="16200000" flipV="1">
              <a:off x="2537664" y="3284920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hteck 144"/>
                <p:cNvSpPr/>
                <p:nvPr/>
              </p:nvSpPr>
              <p:spPr>
                <a:xfrm>
                  <a:off x="2807664" y="3366471"/>
                  <a:ext cx="935191" cy="376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2" name="Rechteck 20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664" y="3366471"/>
                  <a:ext cx="935191" cy="3768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hteck 145"/>
                <p:cNvSpPr/>
                <p:nvPr/>
              </p:nvSpPr>
              <p:spPr>
                <a:xfrm>
                  <a:off x="2853316" y="4761159"/>
                  <a:ext cx="1214628" cy="444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+,(</m:t>
                            </m:r>
                            <m:r>
                              <a:rPr lang="de-DE" i="1">
                                <a:latin typeface="Cambria Math"/>
                              </a:rPr>
                              <m:t>𝑜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3" name="Rechteck 20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316" y="4761159"/>
                  <a:ext cx="1214628" cy="44493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hteck 146"/>
                <p:cNvSpPr/>
                <p:nvPr/>
              </p:nvSpPr>
              <p:spPr>
                <a:xfrm>
                  <a:off x="2771800" y="4010070"/>
                  <a:ext cx="1189749" cy="444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+,(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Δ</m:t>
                            </m:r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54" name="Rechteck 20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010070"/>
                  <a:ext cx="1189749" cy="44493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Gerade Verbindung 147"/>
            <p:cNvCxnSpPr/>
            <p:nvPr/>
          </p:nvCxnSpPr>
          <p:spPr>
            <a:xfrm flipV="1">
              <a:off x="763712" y="4941208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48"/>
            <p:cNvCxnSpPr/>
            <p:nvPr/>
          </p:nvCxnSpPr>
          <p:spPr>
            <a:xfrm flipH="1">
              <a:off x="773624" y="4941208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4920487" y="5404574"/>
            <a:ext cx="330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chemeClr val="accent6"/>
                </a:solidFill>
              </a:rPr>
              <a:t>e.g. minimum distance between any two events!</a:t>
            </a:r>
            <a:endParaRPr lang="en-US" sz="1600">
              <a:solidFill>
                <a:schemeClr val="accent6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4788024" y="4382952"/>
            <a:ext cx="258682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TypicalCPA – Output event stream computation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Inhaltsplatzhalter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9308520"/>
                  </p:ext>
                </p:extLst>
              </p:nvPr>
            </p:nvGraphicFramePr>
            <p:xfrm>
              <a:off x="467544" y="1230702"/>
              <a:ext cx="8375649" cy="4344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3456384"/>
                    <a:gridCol w="2615009"/>
                  </a:tblGrid>
                  <a:tr h="686513">
                    <a:tc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output event model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computation method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86513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CPA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86513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CPA </a:t>
                          </a:r>
                        </a:p>
                        <a:p>
                          <a:r>
                            <a:rPr lang="de-DE" i="1" smtClean="0">
                              <a:solidFill>
                                <a:schemeClr val="tx1"/>
                              </a:solidFill>
                            </a:rPr>
                            <a:t>under</a:t>
                          </a:r>
                          <a:r>
                            <a:rPr lang="de-DE" i="1" baseline="0" smtClean="0">
                              <a:solidFill>
                                <a:schemeClr val="tx1"/>
                              </a:solidFill>
                            </a:rPr>
                            <a:t> the assumption that only typical events </a:t>
                          </a:r>
                        </a:p>
                        <a:p>
                          <a:r>
                            <a:rPr lang="de-DE" i="1" baseline="0" smtClean="0">
                              <a:solidFill>
                                <a:schemeClr val="tx1"/>
                              </a:solidFill>
                            </a:rPr>
                            <a:t>enter the system</a:t>
                          </a:r>
                          <a:endParaRPr lang="en-US" i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86513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Definition of a difference operation </a:t>
                          </a:r>
                        </a:p>
                        <a:p>
                          <a:endParaRPr lang="de-DE" sz="90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⊝</m:t>
                              </m:r>
                            </m:oMath>
                          </a14:m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endParaRPr lang="en-US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de-DE" sz="120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such</a:t>
                          </a:r>
                          <a:r>
                            <a:rPr lang="de-DE" baseline="0" smtClean="0">
                              <a:solidFill>
                                <a:schemeClr val="tx1"/>
                              </a:solidFill>
                            </a:rPr>
                            <a:t> that the resulting overload event arrival curve is safe upper bound on overload event arrival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Theorem</a:t>
                          </a:r>
                          <a:r>
                            <a:rPr lang="de-DE" baseline="0" smtClean="0">
                              <a:solidFill>
                                <a:schemeClr val="tx1"/>
                              </a:solidFill>
                            </a:rPr>
                            <a:t> 23</a:t>
                          </a:r>
                          <a:endParaRPr lang="de-DE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Theorem 24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including</a:t>
                          </a:r>
                          <a:r>
                            <a:rPr lang="de-DE" baseline="0" smtClean="0">
                              <a:solidFill>
                                <a:schemeClr val="tx1"/>
                              </a:solidFill>
                            </a:rPr>
                            <a:t> an efficient computation method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Inhaltsplatzhalter 10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9308520"/>
                  </p:ext>
                </p:extLst>
              </p:nvPr>
            </p:nvGraphicFramePr>
            <p:xfrm>
              <a:off x="467544" y="1230702"/>
              <a:ext cx="8375649" cy="4344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3456384"/>
                    <a:gridCol w="2615009"/>
                  </a:tblGrid>
                  <a:tr h="686513">
                    <a:tc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output event model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computation method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86513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CPA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CPA </a:t>
                          </a:r>
                        </a:p>
                        <a:p>
                          <a:r>
                            <a:rPr lang="de-DE" i="1" smtClean="0">
                              <a:solidFill>
                                <a:schemeClr val="tx1"/>
                              </a:solidFill>
                            </a:rPr>
                            <a:t>under</a:t>
                          </a:r>
                          <a:r>
                            <a:rPr lang="de-DE" i="1" baseline="0" smtClean="0">
                              <a:solidFill>
                                <a:schemeClr val="tx1"/>
                              </a:solidFill>
                            </a:rPr>
                            <a:t> the assumption that only typical events </a:t>
                          </a:r>
                        </a:p>
                        <a:p>
                          <a:r>
                            <a:rPr lang="de-DE" i="1" baseline="0" smtClean="0">
                              <a:solidFill>
                                <a:schemeClr val="tx1"/>
                              </a:solidFill>
                            </a:rPr>
                            <a:t>enter the system</a:t>
                          </a:r>
                          <a:endParaRPr lang="en-US" i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57400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6843" t="-111243" r="-75661" b="-4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Theorem</a:t>
                          </a:r>
                          <a:r>
                            <a:rPr lang="de-DE" baseline="0" smtClean="0">
                              <a:solidFill>
                                <a:schemeClr val="tx1"/>
                              </a:solidFill>
                            </a:rPr>
                            <a:t> 23</a:t>
                          </a:r>
                          <a:endParaRPr lang="de-DE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Theorem 24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mtClean="0">
                              <a:solidFill>
                                <a:schemeClr val="tx1"/>
                              </a:solidFill>
                            </a:rPr>
                            <a:t>including</a:t>
                          </a:r>
                          <a:r>
                            <a:rPr lang="de-DE" baseline="0" smtClean="0">
                              <a:solidFill>
                                <a:schemeClr val="tx1"/>
                              </a:solidFill>
                            </a:rPr>
                            <a:t> an efficient computation method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Gerade Verbindung mit Pfeil 3"/>
          <p:cNvCxnSpPr/>
          <p:nvPr/>
        </p:nvCxnSpPr>
        <p:spPr>
          <a:xfrm>
            <a:off x="661188" y="4189730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683568" y="3140968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661188" y="2245514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846162" y="2987660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741188" y="4005064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741188" y="2060848"/>
            <a:ext cx="4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?</a:t>
            </a:r>
            <a:endParaRPr lang="en-US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059832" y="438821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995936" y="4388216"/>
            <a:ext cx="432048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004048" y="4365104"/>
            <a:ext cx="43204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TypicalCPA – Difference operation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292080" y="1700808"/>
                <a:ext cx="962891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b="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/>
                            </a:rPr>
                            <m:t>𝛥</m:t>
                          </m:r>
                          <m:r>
                            <a:rPr lang="de-DE" b="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700808"/>
                <a:ext cx="962891" cy="374783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306461" y="2121128"/>
                <a:ext cx="1209755" cy="443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+,(</m:t>
                          </m:r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de-DE" b="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61" y="2121128"/>
                <a:ext cx="1209755" cy="443776"/>
              </a:xfrm>
              <a:prstGeom prst="rect">
                <a:avLst/>
              </a:prstGeom>
              <a:blipFill rotWithShape="1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5040000" cy="31302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5040000" cy="3130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5306461" y="3933056"/>
                <a:ext cx="3153971" cy="651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de-DE" sz="16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de-DE" sz="1600" b="0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de-DE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>
                              <a:latin typeface="Cambria Math"/>
                            </a:rPr>
                            <m:t>𝛥</m:t>
                          </m:r>
                          <m:r>
                            <a:rPr lang="de-DE" sz="1600" b="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−</m:t>
                      </m:r>
                      <m:sSubSup>
                        <m:sSubSupPr>
                          <m:ctrlP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+,(</m:t>
                          </m:r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de-DE" sz="16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/>
              </a:p>
              <a:p>
                <a:endParaRPr lang="en-US" sz="160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61" y="3933056"/>
                <a:ext cx="3153971" cy="6519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2" y="1556792"/>
            <a:ext cx="5040000" cy="3130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5314019" y="3408617"/>
                <a:ext cx="4854936" cy="476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1600" i="1" smtClean="0">
                              <a:solidFill>
                                <a:srgbClr val="FA6E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0≤</m:t>
                              </m:r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1600" i="1">
                                  <a:latin typeface="Cambria Math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+,(</m:t>
                                  </m:r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de-DE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160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19" y="3408617"/>
                <a:ext cx="4854936" cy="476541"/>
              </a:xfrm>
              <a:prstGeom prst="rect">
                <a:avLst/>
              </a:prstGeom>
              <a:blipFill rotWithShape="1">
                <a:blip r:embed="rId8"/>
                <a:stretch>
                  <a:fillRect l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5364088" y="2964841"/>
                <a:ext cx="3452355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+,(</m:t>
                          </m:r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𝑠𝑙𝑖𝑑𝑖𝑛𝑔𝑊𝑖𝑛𝑑𝑜𝑤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de-DE" sz="1600" i="1">
                              <a:solidFill>
                                <a:srgbClr val="FA6E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964841"/>
                <a:ext cx="3452355" cy="405752"/>
              </a:xfrm>
              <a:prstGeom prst="rect">
                <a:avLst/>
              </a:prstGeom>
              <a:blipFill rotWithShape="1">
                <a:blip r:embed="rId9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4480"/>
            <a:ext cx="5040000" cy="3130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2267744" y="5157192"/>
                <a:ext cx="5841920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+,(</m:t>
                          </m:r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de-DE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𝑠𝑙𝑖𝑑𝑖𝑛𝑔𝑊𝑖𝑛𝑑𝑜𝑤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de-DE" sz="1600" i="1">
                                      <a:latin typeface="Cambria Math"/>
                                    </a:rPr>
                                    <m:t>0≤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600">
                                      <a:latin typeface="Cambria Math"/>
                                    </a:rPr>
                                    <m:t>Δ</m:t>
                                  </m:r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de-DE" sz="16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600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𝑡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de-DE" sz="1600" i="1">
                                      <a:latin typeface="Cambria Math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+,(</m:t>
                                      </m:r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lang="de-DE" sz="1600" i="1">
                                          <a:solidFill>
                                            <a:schemeClr val="accent5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60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157192"/>
                <a:ext cx="5841920" cy="7200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3528" y="1124744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64807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580112" y="4365104"/>
                <a:ext cx="468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5104"/>
                <a:ext cx="46805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 animBg="1"/>
    </p:bldLst>
  </p:timing>
</p:sld>
</file>

<file path=ppt/theme/theme1.xml><?xml version="1.0" encoding="utf-8"?>
<a:theme xmlns:a="http://schemas.openxmlformats.org/drawingml/2006/main" name="TUBraunschweig_PPT_Folienpool_neu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TUBraunschweig_PPT_Folienpool_neu</Template>
  <TotalTime>0</TotalTime>
  <Words>1375</Words>
  <Application>Microsoft Office PowerPoint</Application>
  <PresentationFormat>Bildschirmpräsentation (4:3)</PresentationFormat>
  <Paragraphs>297</Paragraphs>
  <Slides>16</Slides>
  <Notes>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TUBraunschweig_PPT_Folienpool_neu</vt:lpstr>
      <vt:lpstr>Verifying Weakly-Hard Real-Time Properties  of Traffic Streams in Switched Networks</vt:lpstr>
      <vt:lpstr>Introduction</vt:lpstr>
      <vt:lpstr>Related Work</vt:lpstr>
      <vt:lpstr>How to combine CPA &amp; TWCA?</vt:lpstr>
      <vt:lpstr>CPA – Interface</vt:lpstr>
      <vt:lpstr>TWCA – Interface </vt:lpstr>
      <vt:lpstr>TWCA – Interface </vt:lpstr>
      <vt:lpstr>TypicalCPA – Output event stream computation</vt:lpstr>
      <vt:lpstr>TypicalCPA – Difference operation</vt:lpstr>
      <vt:lpstr>Overview</vt:lpstr>
      <vt:lpstr>Evaluation</vt:lpstr>
      <vt:lpstr>Evaluation</vt:lpstr>
      <vt:lpstr>Evaluation</vt:lpstr>
      <vt:lpstr>Evaluation</vt:lpstr>
      <vt:lpstr>Conclusion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Leonie Ahrendts</dc:creator>
  <cp:lastModifiedBy>Leonie Ahrendts</cp:lastModifiedBy>
  <cp:revision>200</cp:revision>
  <dcterms:created xsi:type="dcterms:W3CDTF">2018-06-19T14:14:11Z</dcterms:created>
  <dcterms:modified xsi:type="dcterms:W3CDTF">2018-07-05T05:34:41Z</dcterms:modified>
</cp:coreProperties>
</file>