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258" r:id="rId3"/>
    <p:sldId id="286" r:id="rId4"/>
    <p:sldId id="292" r:id="rId5"/>
    <p:sldId id="287" r:id="rId6"/>
    <p:sldId id="288" r:id="rId7"/>
    <p:sldId id="295" r:id="rId8"/>
    <p:sldId id="285" r:id="rId9"/>
    <p:sldId id="293" r:id="rId10"/>
    <p:sldId id="297" r:id="rId11"/>
    <p:sldId id="299" r:id="rId12"/>
    <p:sldId id="298" r:id="rId13"/>
    <p:sldId id="301" r:id="rId14"/>
    <p:sldId id="302" r:id="rId15"/>
    <p:sldId id="303" r:id="rId16"/>
    <p:sldId id="304" r:id="rId17"/>
    <p:sldId id="305" r:id="rId18"/>
    <p:sldId id="306" r:id="rId19"/>
    <p:sldId id="296" r:id="rId20"/>
    <p:sldId id="276" r:id="rId21"/>
    <p:sldId id="277" r:id="rId22"/>
    <p:sldId id="280" r:id="rId23"/>
    <p:sldId id="281" r:id="rId24"/>
    <p:sldId id="261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5D76"/>
    <a:srgbClr val="373737"/>
    <a:srgbClr val="ECECEC"/>
    <a:srgbClr val="FFFFFF"/>
    <a:srgbClr val="5C7F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927" autoAdjust="0"/>
    <p:restoredTop sz="93979" autoAdjust="0"/>
  </p:normalViewPr>
  <p:slideViewPr>
    <p:cSldViewPr snapToGrid="0">
      <p:cViewPr varScale="1">
        <p:scale>
          <a:sx n="108" d="100"/>
          <a:sy n="108" d="100"/>
        </p:scale>
        <p:origin x="1002" y="78"/>
      </p:cViewPr>
      <p:guideLst/>
    </p:cSldViewPr>
  </p:slideViewPr>
  <p:outlineViewPr>
    <p:cViewPr>
      <p:scale>
        <a:sx n="33" d="100"/>
        <a:sy n="33" d="100"/>
      </p:scale>
      <p:origin x="0" y="-4146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378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955C24-4022-4C76-A374-2F5AC098A2C9}" type="datetimeFigureOut">
              <a:rPr lang="en-US" smtClean="0"/>
              <a:t>7/11/2018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B788A4-A321-42B1-BC74-08DF5DE61E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5088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C34B52-9BA8-479F-ABD6-2513EFA1EB00}" type="datetimeFigureOut">
              <a:rPr lang="en-US" smtClean="0"/>
              <a:t>7/11/2018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4F670A-D9CF-4B15-A6FE-3545167D9F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625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4F670A-D9CF-4B15-A6FE-3545167D9FD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97446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4F670A-D9CF-4B15-A6FE-3545167D9FD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7569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4F670A-D9CF-4B15-A6FE-3545167D9FD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5985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4F670A-D9CF-4B15-A6FE-3545167D9FD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480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4F670A-D9CF-4B15-A6FE-3545167D9FD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9788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4F670A-D9CF-4B15-A6FE-3545167D9FD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809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4F670A-D9CF-4B15-A6FE-3545167D9FD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4421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4F670A-D9CF-4B15-A6FE-3545167D9FD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7115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4F670A-D9CF-4B15-A6FE-3545167D9FD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2209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4F670A-D9CF-4B15-A6FE-3545167D9FD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6353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4F670A-D9CF-4B15-A6FE-3545167D9FD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4548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4F670A-D9CF-4B15-A6FE-3545167D9FD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1002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6207841"/>
            <a:ext cx="12192000" cy="511362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2192000" cy="1257300"/>
          </a:xfrm>
          <a:prstGeom prst="rect">
            <a:avLst/>
          </a:prstGeom>
          <a:solidFill>
            <a:srgbClr val="1A5D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41730" y="219495"/>
            <a:ext cx="10515600" cy="818309"/>
          </a:xfrm>
          <a:prstGeom prst="rect">
            <a:avLst/>
          </a:prstGeom>
        </p:spPr>
        <p:txBody>
          <a:bodyPr anchor="b"/>
          <a:lstStyle>
            <a:lvl1pPr>
              <a:defRPr sz="4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0" y="6727203"/>
            <a:ext cx="12192000" cy="145565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282132" y="6282635"/>
            <a:ext cx="3737043" cy="369332"/>
            <a:chOff x="282132" y="6349870"/>
            <a:chExt cx="3737043" cy="369332"/>
          </a:xfrm>
        </p:grpSpPr>
        <p:grpSp>
          <p:nvGrpSpPr>
            <p:cNvPr id="15" name="Group 14"/>
            <p:cNvGrpSpPr/>
            <p:nvPr userDrawn="1"/>
          </p:nvGrpSpPr>
          <p:grpSpPr>
            <a:xfrm>
              <a:off x="282132" y="6406180"/>
              <a:ext cx="639569" cy="269172"/>
              <a:chOff x="3848111" y="5382375"/>
              <a:chExt cx="851755" cy="358473"/>
            </a:xfrm>
          </p:grpSpPr>
          <p:sp>
            <p:nvSpPr>
              <p:cNvPr id="17" name="Freeform 97"/>
              <p:cNvSpPr>
                <a:spLocks/>
              </p:cNvSpPr>
              <p:nvPr/>
            </p:nvSpPr>
            <p:spPr bwMode="auto">
              <a:xfrm>
                <a:off x="4261733" y="5445950"/>
                <a:ext cx="225960" cy="144768"/>
              </a:xfrm>
              <a:custGeom>
                <a:avLst/>
                <a:gdLst>
                  <a:gd name="T0" fmla="*/ 9 w 125"/>
                  <a:gd name="T1" fmla="*/ 78 h 79"/>
                  <a:gd name="T2" fmla="*/ 9 w 125"/>
                  <a:gd name="T3" fmla="*/ 78 h 79"/>
                  <a:gd name="T4" fmla="*/ 4 w 125"/>
                  <a:gd name="T5" fmla="*/ 76 h 79"/>
                  <a:gd name="T6" fmla="*/ 1 w 125"/>
                  <a:gd name="T7" fmla="*/ 71 h 79"/>
                  <a:gd name="T8" fmla="*/ 2 w 125"/>
                  <a:gd name="T9" fmla="*/ 66 h 79"/>
                  <a:gd name="T10" fmla="*/ 2 w 125"/>
                  <a:gd name="T11" fmla="*/ 66 h 79"/>
                  <a:gd name="T12" fmla="*/ 5 w 125"/>
                  <a:gd name="T13" fmla="*/ 63 h 79"/>
                  <a:gd name="T14" fmla="*/ 99 w 125"/>
                  <a:gd name="T15" fmla="*/ 3 h 79"/>
                  <a:gd name="T16" fmla="*/ 111 w 125"/>
                  <a:gd name="T17" fmla="*/ 0 h 79"/>
                  <a:gd name="T18" fmla="*/ 114 w 125"/>
                  <a:gd name="T19" fmla="*/ 1 h 79"/>
                  <a:gd name="T20" fmla="*/ 117 w 125"/>
                  <a:gd name="T21" fmla="*/ 1 h 79"/>
                  <a:gd name="T22" fmla="*/ 117 w 125"/>
                  <a:gd name="T23" fmla="*/ 1 h 79"/>
                  <a:gd name="T24" fmla="*/ 122 w 125"/>
                  <a:gd name="T25" fmla="*/ 4 h 79"/>
                  <a:gd name="T26" fmla="*/ 125 w 125"/>
                  <a:gd name="T27" fmla="*/ 8 h 79"/>
                  <a:gd name="T28" fmla="*/ 124 w 125"/>
                  <a:gd name="T29" fmla="*/ 14 h 79"/>
                  <a:gd name="T30" fmla="*/ 121 w 125"/>
                  <a:gd name="T31" fmla="*/ 17 h 79"/>
                  <a:gd name="T32" fmla="*/ 27 w 125"/>
                  <a:gd name="T33" fmla="*/ 76 h 79"/>
                  <a:gd name="T34" fmla="*/ 14 w 125"/>
                  <a:gd name="T35" fmla="*/ 79 h 79"/>
                  <a:gd name="T36" fmla="*/ 11 w 125"/>
                  <a:gd name="T37" fmla="*/ 79 h 79"/>
                  <a:gd name="T38" fmla="*/ 9 w 125"/>
                  <a:gd name="T39" fmla="*/ 78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25" h="79">
                    <a:moveTo>
                      <a:pt x="9" y="78"/>
                    </a:moveTo>
                    <a:cubicBezTo>
                      <a:pt x="9" y="78"/>
                      <a:pt x="9" y="78"/>
                      <a:pt x="9" y="78"/>
                    </a:cubicBezTo>
                    <a:cubicBezTo>
                      <a:pt x="7" y="78"/>
                      <a:pt x="5" y="77"/>
                      <a:pt x="4" y="76"/>
                    </a:cubicBezTo>
                    <a:cubicBezTo>
                      <a:pt x="2" y="74"/>
                      <a:pt x="1" y="73"/>
                      <a:pt x="1" y="71"/>
                    </a:cubicBezTo>
                    <a:cubicBezTo>
                      <a:pt x="0" y="69"/>
                      <a:pt x="1" y="68"/>
                      <a:pt x="2" y="66"/>
                    </a:cubicBezTo>
                    <a:cubicBezTo>
                      <a:pt x="2" y="66"/>
                      <a:pt x="2" y="66"/>
                      <a:pt x="2" y="66"/>
                    </a:cubicBezTo>
                    <a:cubicBezTo>
                      <a:pt x="2" y="65"/>
                      <a:pt x="4" y="63"/>
                      <a:pt x="5" y="63"/>
                    </a:cubicBezTo>
                    <a:cubicBezTo>
                      <a:pt x="99" y="3"/>
                      <a:pt x="99" y="3"/>
                      <a:pt x="99" y="3"/>
                    </a:cubicBezTo>
                    <a:cubicBezTo>
                      <a:pt x="102" y="1"/>
                      <a:pt x="107" y="0"/>
                      <a:pt x="111" y="0"/>
                    </a:cubicBezTo>
                    <a:cubicBezTo>
                      <a:pt x="112" y="0"/>
                      <a:pt x="113" y="1"/>
                      <a:pt x="114" y="1"/>
                    </a:cubicBezTo>
                    <a:cubicBezTo>
                      <a:pt x="115" y="1"/>
                      <a:pt x="116" y="1"/>
                      <a:pt x="117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9" y="2"/>
                      <a:pt x="121" y="3"/>
                      <a:pt x="122" y="4"/>
                    </a:cubicBezTo>
                    <a:cubicBezTo>
                      <a:pt x="123" y="5"/>
                      <a:pt x="124" y="6"/>
                      <a:pt x="125" y="8"/>
                    </a:cubicBezTo>
                    <a:cubicBezTo>
                      <a:pt x="125" y="10"/>
                      <a:pt x="125" y="12"/>
                      <a:pt x="124" y="14"/>
                    </a:cubicBezTo>
                    <a:cubicBezTo>
                      <a:pt x="123" y="15"/>
                      <a:pt x="122" y="16"/>
                      <a:pt x="121" y="17"/>
                    </a:cubicBezTo>
                    <a:cubicBezTo>
                      <a:pt x="27" y="76"/>
                      <a:pt x="27" y="76"/>
                      <a:pt x="27" y="76"/>
                    </a:cubicBezTo>
                    <a:cubicBezTo>
                      <a:pt x="24" y="78"/>
                      <a:pt x="19" y="79"/>
                      <a:pt x="14" y="79"/>
                    </a:cubicBezTo>
                    <a:cubicBezTo>
                      <a:pt x="13" y="79"/>
                      <a:pt x="12" y="79"/>
                      <a:pt x="11" y="79"/>
                    </a:cubicBezTo>
                    <a:cubicBezTo>
                      <a:pt x="11" y="79"/>
                      <a:pt x="10" y="79"/>
                      <a:pt x="9" y="78"/>
                    </a:cubicBezTo>
                    <a:close/>
                  </a:path>
                </a:pathLst>
              </a:custGeom>
              <a:solidFill>
                <a:srgbClr val="0599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Freeform 98"/>
              <p:cNvSpPr>
                <a:spLocks/>
              </p:cNvSpPr>
              <p:nvPr/>
            </p:nvSpPr>
            <p:spPr bwMode="auto">
              <a:xfrm>
                <a:off x="3848111" y="5382375"/>
                <a:ext cx="851755" cy="358473"/>
              </a:xfrm>
              <a:custGeom>
                <a:avLst/>
                <a:gdLst>
                  <a:gd name="T0" fmla="*/ 362 w 470"/>
                  <a:gd name="T1" fmla="*/ 190 h 196"/>
                  <a:gd name="T2" fmla="*/ 359 w 470"/>
                  <a:gd name="T3" fmla="*/ 174 h 196"/>
                  <a:gd name="T4" fmla="*/ 369 w 470"/>
                  <a:gd name="T5" fmla="*/ 168 h 196"/>
                  <a:gd name="T6" fmla="*/ 420 w 470"/>
                  <a:gd name="T7" fmla="*/ 121 h 196"/>
                  <a:gd name="T8" fmla="*/ 429 w 470"/>
                  <a:gd name="T9" fmla="*/ 87 h 196"/>
                  <a:gd name="T10" fmla="*/ 413 w 470"/>
                  <a:gd name="T11" fmla="*/ 59 h 196"/>
                  <a:gd name="T12" fmla="*/ 364 w 470"/>
                  <a:gd name="T13" fmla="*/ 35 h 196"/>
                  <a:gd name="T14" fmla="*/ 132 w 470"/>
                  <a:gd name="T15" fmla="*/ 52 h 196"/>
                  <a:gd name="T16" fmla="*/ 89 w 470"/>
                  <a:gd name="T17" fmla="*/ 69 h 196"/>
                  <a:gd name="T18" fmla="*/ 48 w 470"/>
                  <a:gd name="T19" fmla="*/ 91 h 196"/>
                  <a:gd name="T20" fmla="*/ 9 w 470"/>
                  <a:gd name="T21" fmla="*/ 100 h 196"/>
                  <a:gd name="T22" fmla="*/ 8 w 470"/>
                  <a:gd name="T23" fmla="*/ 81 h 196"/>
                  <a:gd name="T24" fmla="*/ 19 w 470"/>
                  <a:gd name="T25" fmla="*/ 74 h 196"/>
                  <a:gd name="T26" fmla="*/ 287 w 470"/>
                  <a:gd name="T27" fmla="*/ 0 h 196"/>
                  <a:gd name="T28" fmla="*/ 339 w 470"/>
                  <a:gd name="T29" fmla="*/ 3 h 196"/>
                  <a:gd name="T30" fmla="*/ 386 w 470"/>
                  <a:gd name="T31" fmla="*/ 11 h 196"/>
                  <a:gd name="T32" fmla="*/ 386 w 470"/>
                  <a:gd name="T33" fmla="*/ 11 h 196"/>
                  <a:gd name="T34" fmla="*/ 446 w 470"/>
                  <a:gd name="T35" fmla="*/ 41 h 196"/>
                  <a:gd name="T36" fmla="*/ 468 w 470"/>
                  <a:gd name="T37" fmla="*/ 80 h 196"/>
                  <a:gd name="T38" fmla="*/ 456 w 470"/>
                  <a:gd name="T39" fmla="*/ 126 h 196"/>
                  <a:gd name="T40" fmla="*/ 395 w 470"/>
                  <a:gd name="T41" fmla="*/ 183 h 196"/>
                  <a:gd name="T42" fmla="*/ 393 w 470"/>
                  <a:gd name="T43" fmla="*/ 184 h 196"/>
                  <a:gd name="T44" fmla="*/ 362 w 470"/>
                  <a:gd name="T45" fmla="*/ 190 h 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70" h="196">
                    <a:moveTo>
                      <a:pt x="362" y="190"/>
                    </a:moveTo>
                    <a:cubicBezTo>
                      <a:pt x="354" y="187"/>
                      <a:pt x="354" y="178"/>
                      <a:pt x="359" y="174"/>
                    </a:cubicBezTo>
                    <a:cubicBezTo>
                      <a:pt x="369" y="168"/>
                      <a:pt x="369" y="168"/>
                      <a:pt x="369" y="168"/>
                    </a:cubicBezTo>
                    <a:cubicBezTo>
                      <a:pt x="394" y="152"/>
                      <a:pt x="411" y="136"/>
                      <a:pt x="420" y="121"/>
                    </a:cubicBezTo>
                    <a:cubicBezTo>
                      <a:pt x="427" y="109"/>
                      <a:pt x="430" y="98"/>
                      <a:pt x="429" y="87"/>
                    </a:cubicBezTo>
                    <a:cubicBezTo>
                      <a:pt x="428" y="77"/>
                      <a:pt x="422" y="67"/>
                      <a:pt x="413" y="59"/>
                    </a:cubicBezTo>
                    <a:cubicBezTo>
                      <a:pt x="402" y="49"/>
                      <a:pt x="386" y="41"/>
                      <a:pt x="364" y="35"/>
                    </a:cubicBezTo>
                    <a:cubicBezTo>
                      <a:pt x="301" y="18"/>
                      <a:pt x="210" y="26"/>
                      <a:pt x="132" y="52"/>
                    </a:cubicBezTo>
                    <a:cubicBezTo>
                      <a:pt x="117" y="57"/>
                      <a:pt x="102" y="63"/>
                      <a:pt x="89" y="69"/>
                    </a:cubicBezTo>
                    <a:cubicBezTo>
                      <a:pt x="75" y="75"/>
                      <a:pt x="61" y="82"/>
                      <a:pt x="48" y="91"/>
                    </a:cubicBezTo>
                    <a:cubicBezTo>
                      <a:pt x="36" y="98"/>
                      <a:pt x="20" y="105"/>
                      <a:pt x="9" y="100"/>
                    </a:cubicBezTo>
                    <a:cubicBezTo>
                      <a:pt x="0" y="96"/>
                      <a:pt x="3" y="84"/>
                      <a:pt x="8" y="81"/>
                    </a:cubicBezTo>
                    <a:cubicBezTo>
                      <a:pt x="19" y="74"/>
                      <a:pt x="19" y="74"/>
                      <a:pt x="19" y="74"/>
                    </a:cubicBezTo>
                    <a:cubicBezTo>
                      <a:pt x="90" y="29"/>
                      <a:pt x="195" y="2"/>
                      <a:pt x="287" y="0"/>
                    </a:cubicBezTo>
                    <a:cubicBezTo>
                      <a:pt x="305" y="0"/>
                      <a:pt x="323" y="1"/>
                      <a:pt x="339" y="3"/>
                    </a:cubicBezTo>
                    <a:cubicBezTo>
                      <a:pt x="356" y="4"/>
                      <a:pt x="371" y="7"/>
                      <a:pt x="386" y="11"/>
                    </a:cubicBezTo>
                    <a:cubicBezTo>
                      <a:pt x="386" y="11"/>
                      <a:pt x="386" y="11"/>
                      <a:pt x="386" y="11"/>
                    </a:cubicBezTo>
                    <a:cubicBezTo>
                      <a:pt x="412" y="18"/>
                      <a:pt x="433" y="28"/>
                      <a:pt x="446" y="41"/>
                    </a:cubicBezTo>
                    <a:cubicBezTo>
                      <a:pt x="459" y="52"/>
                      <a:pt x="467" y="66"/>
                      <a:pt x="468" y="80"/>
                    </a:cubicBezTo>
                    <a:cubicBezTo>
                      <a:pt x="470" y="95"/>
                      <a:pt x="466" y="110"/>
                      <a:pt x="456" y="126"/>
                    </a:cubicBezTo>
                    <a:cubicBezTo>
                      <a:pt x="445" y="145"/>
                      <a:pt x="424" y="164"/>
                      <a:pt x="395" y="183"/>
                    </a:cubicBezTo>
                    <a:cubicBezTo>
                      <a:pt x="393" y="184"/>
                      <a:pt x="393" y="184"/>
                      <a:pt x="393" y="184"/>
                    </a:cubicBezTo>
                    <a:cubicBezTo>
                      <a:pt x="384" y="188"/>
                      <a:pt x="374" y="196"/>
                      <a:pt x="362" y="190"/>
                    </a:cubicBezTo>
                    <a:close/>
                  </a:path>
                </a:pathLst>
              </a:custGeom>
              <a:solidFill>
                <a:srgbClr val="0599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Freeform 99"/>
              <p:cNvSpPr>
                <a:spLocks/>
              </p:cNvSpPr>
              <p:nvPr/>
            </p:nvSpPr>
            <p:spPr bwMode="auto">
              <a:xfrm>
                <a:off x="4136114" y="5586888"/>
                <a:ext cx="150895" cy="88086"/>
              </a:xfrm>
              <a:custGeom>
                <a:avLst/>
                <a:gdLst>
                  <a:gd name="T0" fmla="*/ 68 w 83"/>
                  <a:gd name="T1" fmla="*/ 3 h 48"/>
                  <a:gd name="T2" fmla="*/ 78 w 83"/>
                  <a:gd name="T3" fmla="*/ 8 h 48"/>
                  <a:gd name="T4" fmla="*/ 83 w 83"/>
                  <a:gd name="T5" fmla="*/ 16 h 48"/>
                  <a:gd name="T6" fmla="*/ 80 w 83"/>
                  <a:gd name="T7" fmla="*/ 26 h 48"/>
                  <a:gd name="T8" fmla="*/ 71 w 83"/>
                  <a:gd name="T9" fmla="*/ 35 h 48"/>
                  <a:gd name="T10" fmla="*/ 71 w 83"/>
                  <a:gd name="T11" fmla="*/ 35 h 48"/>
                  <a:gd name="T12" fmla="*/ 70 w 83"/>
                  <a:gd name="T13" fmla="*/ 35 h 48"/>
                  <a:gd name="T14" fmla="*/ 63 w 83"/>
                  <a:gd name="T15" fmla="*/ 39 h 48"/>
                  <a:gd name="T16" fmla="*/ 56 w 83"/>
                  <a:gd name="T17" fmla="*/ 42 h 48"/>
                  <a:gd name="T18" fmla="*/ 15 w 83"/>
                  <a:gd name="T19" fmla="*/ 44 h 48"/>
                  <a:gd name="T20" fmla="*/ 5 w 83"/>
                  <a:gd name="T21" fmla="*/ 39 h 48"/>
                  <a:gd name="T22" fmla="*/ 0 w 83"/>
                  <a:gd name="T23" fmla="*/ 31 h 48"/>
                  <a:gd name="T24" fmla="*/ 3 w 83"/>
                  <a:gd name="T25" fmla="*/ 21 h 48"/>
                  <a:gd name="T26" fmla="*/ 13 w 83"/>
                  <a:gd name="T27" fmla="*/ 12 h 48"/>
                  <a:gd name="T28" fmla="*/ 13 w 83"/>
                  <a:gd name="T29" fmla="*/ 12 h 48"/>
                  <a:gd name="T30" fmla="*/ 20 w 83"/>
                  <a:gd name="T31" fmla="*/ 8 h 48"/>
                  <a:gd name="T32" fmla="*/ 27 w 83"/>
                  <a:gd name="T33" fmla="*/ 5 h 48"/>
                  <a:gd name="T34" fmla="*/ 68 w 83"/>
                  <a:gd name="T35" fmla="*/ 3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83" h="48">
                    <a:moveTo>
                      <a:pt x="68" y="3"/>
                    </a:moveTo>
                    <a:cubicBezTo>
                      <a:pt x="72" y="4"/>
                      <a:pt x="76" y="6"/>
                      <a:pt x="78" y="8"/>
                    </a:cubicBezTo>
                    <a:cubicBezTo>
                      <a:pt x="81" y="10"/>
                      <a:pt x="82" y="13"/>
                      <a:pt x="83" y="16"/>
                    </a:cubicBezTo>
                    <a:cubicBezTo>
                      <a:pt x="83" y="19"/>
                      <a:pt x="82" y="22"/>
                      <a:pt x="80" y="26"/>
                    </a:cubicBezTo>
                    <a:cubicBezTo>
                      <a:pt x="79" y="29"/>
                      <a:pt x="75" y="32"/>
                      <a:pt x="71" y="35"/>
                    </a:cubicBezTo>
                    <a:cubicBezTo>
                      <a:pt x="71" y="35"/>
                      <a:pt x="71" y="35"/>
                      <a:pt x="71" y="35"/>
                    </a:cubicBezTo>
                    <a:cubicBezTo>
                      <a:pt x="70" y="35"/>
                      <a:pt x="70" y="35"/>
                      <a:pt x="70" y="35"/>
                    </a:cubicBezTo>
                    <a:cubicBezTo>
                      <a:pt x="68" y="36"/>
                      <a:pt x="66" y="38"/>
                      <a:pt x="63" y="39"/>
                    </a:cubicBezTo>
                    <a:cubicBezTo>
                      <a:pt x="61" y="40"/>
                      <a:pt x="58" y="41"/>
                      <a:pt x="56" y="42"/>
                    </a:cubicBezTo>
                    <a:cubicBezTo>
                      <a:pt x="42" y="46"/>
                      <a:pt x="27" y="48"/>
                      <a:pt x="15" y="44"/>
                    </a:cubicBezTo>
                    <a:cubicBezTo>
                      <a:pt x="11" y="43"/>
                      <a:pt x="7" y="41"/>
                      <a:pt x="5" y="39"/>
                    </a:cubicBezTo>
                    <a:cubicBezTo>
                      <a:pt x="2" y="37"/>
                      <a:pt x="1" y="34"/>
                      <a:pt x="0" y="31"/>
                    </a:cubicBezTo>
                    <a:cubicBezTo>
                      <a:pt x="0" y="28"/>
                      <a:pt x="1" y="25"/>
                      <a:pt x="3" y="21"/>
                    </a:cubicBezTo>
                    <a:cubicBezTo>
                      <a:pt x="5" y="18"/>
                      <a:pt x="8" y="15"/>
                      <a:pt x="13" y="12"/>
                    </a:cubicBezTo>
                    <a:cubicBezTo>
                      <a:pt x="13" y="12"/>
                      <a:pt x="13" y="12"/>
                      <a:pt x="13" y="12"/>
                    </a:cubicBezTo>
                    <a:cubicBezTo>
                      <a:pt x="15" y="11"/>
                      <a:pt x="17" y="9"/>
                      <a:pt x="20" y="8"/>
                    </a:cubicBezTo>
                    <a:cubicBezTo>
                      <a:pt x="22" y="7"/>
                      <a:pt x="25" y="6"/>
                      <a:pt x="27" y="5"/>
                    </a:cubicBezTo>
                    <a:cubicBezTo>
                      <a:pt x="41" y="1"/>
                      <a:pt x="57" y="0"/>
                      <a:pt x="68" y="3"/>
                    </a:cubicBezTo>
                    <a:close/>
                  </a:path>
                </a:pathLst>
              </a:custGeom>
              <a:solidFill>
                <a:srgbClr val="0599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Freeform 100"/>
              <p:cNvSpPr>
                <a:spLocks/>
              </p:cNvSpPr>
              <p:nvPr/>
            </p:nvSpPr>
            <p:spPr bwMode="auto">
              <a:xfrm>
                <a:off x="4295435" y="5586888"/>
                <a:ext cx="239748" cy="49788"/>
              </a:xfrm>
              <a:custGeom>
                <a:avLst/>
                <a:gdLst>
                  <a:gd name="T0" fmla="*/ 0 w 132"/>
                  <a:gd name="T1" fmla="*/ 19 h 27"/>
                  <a:gd name="T2" fmla="*/ 1 w 132"/>
                  <a:gd name="T3" fmla="*/ 14 h 27"/>
                  <a:gd name="T4" fmla="*/ 11 w 132"/>
                  <a:gd name="T5" fmla="*/ 7 h 27"/>
                  <a:gd name="T6" fmla="*/ 13 w 132"/>
                  <a:gd name="T7" fmla="*/ 6 h 27"/>
                  <a:gd name="T8" fmla="*/ 16 w 132"/>
                  <a:gd name="T9" fmla="*/ 6 h 27"/>
                  <a:gd name="T10" fmla="*/ 16 w 132"/>
                  <a:gd name="T11" fmla="*/ 6 h 27"/>
                  <a:gd name="T12" fmla="*/ 16 w 132"/>
                  <a:gd name="T13" fmla="*/ 6 h 27"/>
                  <a:gd name="T14" fmla="*/ 120 w 132"/>
                  <a:gd name="T15" fmla="*/ 0 h 27"/>
                  <a:gd name="T16" fmla="*/ 127 w 132"/>
                  <a:gd name="T17" fmla="*/ 1 h 27"/>
                  <a:gd name="T18" fmla="*/ 127 w 132"/>
                  <a:gd name="T19" fmla="*/ 1 h 27"/>
                  <a:gd name="T20" fmla="*/ 130 w 132"/>
                  <a:gd name="T21" fmla="*/ 4 h 27"/>
                  <a:gd name="T22" fmla="*/ 132 w 132"/>
                  <a:gd name="T23" fmla="*/ 8 h 27"/>
                  <a:gd name="T24" fmla="*/ 131 w 132"/>
                  <a:gd name="T25" fmla="*/ 13 h 27"/>
                  <a:gd name="T26" fmla="*/ 121 w 132"/>
                  <a:gd name="T27" fmla="*/ 20 h 27"/>
                  <a:gd name="T28" fmla="*/ 118 w 132"/>
                  <a:gd name="T29" fmla="*/ 21 h 27"/>
                  <a:gd name="T30" fmla="*/ 115 w 132"/>
                  <a:gd name="T31" fmla="*/ 21 h 27"/>
                  <a:gd name="T32" fmla="*/ 115 w 132"/>
                  <a:gd name="T33" fmla="*/ 21 h 27"/>
                  <a:gd name="T34" fmla="*/ 115 w 132"/>
                  <a:gd name="T35" fmla="*/ 21 h 27"/>
                  <a:gd name="T36" fmla="*/ 11 w 132"/>
                  <a:gd name="T37" fmla="*/ 27 h 27"/>
                  <a:gd name="T38" fmla="*/ 4 w 132"/>
                  <a:gd name="T39" fmla="*/ 26 h 27"/>
                  <a:gd name="T40" fmla="*/ 1 w 132"/>
                  <a:gd name="T41" fmla="*/ 23 h 27"/>
                  <a:gd name="T42" fmla="*/ 0 w 132"/>
                  <a:gd name="T43" fmla="*/ 19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32" h="27">
                    <a:moveTo>
                      <a:pt x="0" y="19"/>
                    </a:moveTo>
                    <a:cubicBezTo>
                      <a:pt x="0" y="17"/>
                      <a:pt x="0" y="16"/>
                      <a:pt x="1" y="14"/>
                    </a:cubicBezTo>
                    <a:cubicBezTo>
                      <a:pt x="2" y="11"/>
                      <a:pt x="6" y="8"/>
                      <a:pt x="11" y="7"/>
                    </a:cubicBezTo>
                    <a:cubicBezTo>
                      <a:pt x="11" y="6"/>
                      <a:pt x="12" y="6"/>
                      <a:pt x="13" y="6"/>
                    </a:cubicBezTo>
                    <a:cubicBezTo>
                      <a:pt x="14" y="6"/>
                      <a:pt x="15" y="6"/>
                      <a:pt x="16" y="6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20" y="0"/>
                      <a:pt x="120" y="0"/>
                      <a:pt x="120" y="0"/>
                    </a:cubicBezTo>
                    <a:cubicBezTo>
                      <a:pt x="122" y="0"/>
                      <a:pt x="125" y="1"/>
                      <a:pt x="127" y="1"/>
                    </a:cubicBezTo>
                    <a:cubicBezTo>
                      <a:pt x="127" y="1"/>
                      <a:pt x="127" y="1"/>
                      <a:pt x="127" y="1"/>
                    </a:cubicBezTo>
                    <a:cubicBezTo>
                      <a:pt x="128" y="2"/>
                      <a:pt x="129" y="3"/>
                      <a:pt x="130" y="4"/>
                    </a:cubicBezTo>
                    <a:cubicBezTo>
                      <a:pt x="131" y="5"/>
                      <a:pt x="131" y="7"/>
                      <a:pt x="132" y="8"/>
                    </a:cubicBezTo>
                    <a:cubicBezTo>
                      <a:pt x="132" y="10"/>
                      <a:pt x="131" y="11"/>
                      <a:pt x="131" y="13"/>
                    </a:cubicBezTo>
                    <a:cubicBezTo>
                      <a:pt x="129" y="16"/>
                      <a:pt x="125" y="19"/>
                      <a:pt x="121" y="20"/>
                    </a:cubicBezTo>
                    <a:cubicBezTo>
                      <a:pt x="120" y="21"/>
                      <a:pt x="119" y="21"/>
                      <a:pt x="118" y="21"/>
                    </a:cubicBezTo>
                    <a:cubicBezTo>
                      <a:pt x="117" y="21"/>
                      <a:pt x="116" y="21"/>
                      <a:pt x="115" y="21"/>
                    </a:cubicBezTo>
                    <a:cubicBezTo>
                      <a:pt x="115" y="21"/>
                      <a:pt x="115" y="21"/>
                      <a:pt x="115" y="21"/>
                    </a:cubicBezTo>
                    <a:cubicBezTo>
                      <a:pt x="115" y="21"/>
                      <a:pt x="115" y="21"/>
                      <a:pt x="115" y="21"/>
                    </a:cubicBezTo>
                    <a:cubicBezTo>
                      <a:pt x="11" y="27"/>
                      <a:pt x="11" y="27"/>
                      <a:pt x="11" y="27"/>
                    </a:cubicBezTo>
                    <a:cubicBezTo>
                      <a:pt x="9" y="27"/>
                      <a:pt x="6" y="26"/>
                      <a:pt x="4" y="26"/>
                    </a:cubicBezTo>
                    <a:cubicBezTo>
                      <a:pt x="3" y="25"/>
                      <a:pt x="2" y="24"/>
                      <a:pt x="1" y="23"/>
                    </a:cubicBezTo>
                    <a:cubicBezTo>
                      <a:pt x="0" y="22"/>
                      <a:pt x="0" y="20"/>
                      <a:pt x="0" y="19"/>
                    </a:cubicBezTo>
                    <a:close/>
                  </a:path>
                </a:pathLst>
              </a:custGeom>
              <a:solidFill>
                <a:srgbClr val="F583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6" name="Rectangle 101"/>
            <p:cNvSpPr>
              <a:spLocks noChangeArrowheads="1"/>
            </p:cNvSpPr>
            <p:nvPr/>
          </p:nvSpPr>
          <p:spPr bwMode="auto">
            <a:xfrm>
              <a:off x="1016026" y="6349870"/>
              <a:ext cx="300314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dirty="0">
                  <a:ln>
                    <a:noFill/>
                  </a:ln>
                  <a:solidFill>
                    <a:srgbClr val="009BC8"/>
                  </a:solidFill>
                  <a:effectLst/>
                  <a:latin typeface="Franklin Gothic Heavy" panose="020B0903020102020204" pitchFamily="34" charset="0"/>
                </a:rPr>
                <a:t>CISTER</a:t>
              </a:r>
              <a:r>
                <a:rPr kumimoji="0" lang="en-US" altLang="en-US" sz="1200" b="0" i="0" u="none" strike="noStrike" cap="none" normalizeH="0" dirty="0">
                  <a:ln>
                    <a:noFill/>
                  </a:ln>
                  <a:solidFill>
                    <a:srgbClr val="009BC8"/>
                  </a:solidFill>
                  <a:effectLst/>
                  <a:latin typeface="Franklin Gothic Heavy" panose="020B0903020102020204" pitchFamily="34" charset="0"/>
                </a:rPr>
                <a:t> </a:t>
              </a:r>
              <a:r>
                <a:rPr kumimoji="0" lang="en-US" altLang="en-US" sz="1200" b="0" i="0" u="none" strike="noStrike" cap="none" normalizeH="0" dirty="0">
                  <a:ln>
                    <a:noFill/>
                  </a:ln>
                  <a:solidFill>
                    <a:srgbClr val="009BC8"/>
                  </a:solidFill>
                  <a:effectLst/>
                  <a:latin typeface="Franklin Gothic Medium" panose="020B0603020102020204" pitchFamily="34" charset="0"/>
                </a:rPr>
                <a:t>– Research Centre in 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pt-PT" altLang="en-US" sz="1200" baseline="0" dirty="0">
                  <a:solidFill>
                    <a:srgbClr val="F5834D"/>
                  </a:solidFill>
                  <a:latin typeface="Franklin Gothic Medium" panose="020B0603020102020204" pitchFamily="34" charset="0"/>
                </a:rPr>
                <a:t>Real-Time</a:t>
              </a:r>
              <a:r>
                <a:rPr lang="pt-PT" altLang="en-US" sz="1200" dirty="0">
                  <a:solidFill>
                    <a:srgbClr val="F5834D"/>
                  </a:solidFill>
                  <a:latin typeface="Franklin Gothic Medium" panose="020B0603020102020204" pitchFamily="34" charset="0"/>
                </a:rPr>
                <a:t> &amp; Embedded </a:t>
              </a:r>
              <a:r>
                <a:rPr lang="pt-PT" altLang="en-US" sz="1200" dirty="0">
                  <a:solidFill>
                    <a:srgbClr val="009BC8"/>
                  </a:solidFill>
                  <a:latin typeface="Franklin Gothic Medium" panose="020B0603020102020204" pitchFamily="34" charset="0"/>
                </a:rPr>
                <a:t>Computing Systems</a:t>
              </a:r>
              <a:endPara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Franklin Gothic Medium" panose="020B0603020102020204" pitchFamily="34" charset="0"/>
              </a:endParaRPr>
            </a:p>
          </p:txBody>
        </p:sp>
      </p:grpSp>
      <p:sp>
        <p:nvSpPr>
          <p:cNvPr id="24" name="Footer Placeholder 43"/>
          <p:cNvSpPr>
            <a:spLocks noGrp="1"/>
          </p:cNvSpPr>
          <p:nvPr>
            <p:ph type="ftr" sz="quarter" idx="12"/>
          </p:nvPr>
        </p:nvSpPr>
        <p:spPr>
          <a:xfrm>
            <a:off x="4019174" y="6292654"/>
            <a:ext cx="4028751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pt-PT" dirty="0"/>
              <a:t>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541730" y="1476795"/>
            <a:ext cx="10515599" cy="4354076"/>
          </a:xfrm>
          <a:prstGeom prst="rect">
            <a:avLst/>
          </a:prstGeom>
        </p:spPr>
        <p:txBody>
          <a:bodyPr/>
          <a:lstStyle>
            <a:lvl1pPr marL="228600" indent="-228600">
              <a:buFontTx/>
              <a:buBlip>
                <a:blip r:embed="rId2"/>
              </a:buBlip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85800" indent="-228600">
              <a:buFontTx/>
              <a:buBlip>
                <a:blip r:embed="rId2"/>
              </a:buBlip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1143000" indent="-228600">
              <a:buFontTx/>
              <a:buBlip>
                <a:blip r:embed="rId2"/>
              </a:buBlip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600200" indent="-228600">
              <a:buFontTx/>
              <a:buBlip>
                <a:blip r:embed="rId2"/>
              </a:buBlip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2057400" indent="-228600">
              <a:buFontTx/>
              <a:buBlip>
                <a:blip r:embed="rId2"/>
              </a:buBlip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pt-PT" dirty="0"/>
          </a:p>
        </p:txBody>
      </p:sp>
      <p:sp>
        <p:nvSpPr>
          <p:cNvPr id="34" name="Footer Placeholder 43"/>
          <p:cNvSpPr txBox="1">
            <a:spLocks/>
          </p:cNvSpPr>
          <p:nvPr userDrawn="1"/>
        </p:nvSpPr>
        <p:spPr>
          <a:xfrm>
            <a:off x="8047925" y="6282635"/>
            <a:ext cx="2809355" cy="37639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pt-PT" dirty="0"/>
          </a:p>
        </p:txBody>
      </p:sp>
      <p:sp>
        <p:nvSpPr>
          <p:cNvPr id="35" name="Slide Number Placeholder 44"/>
          <p:cNvSpPr>
            <a:spLocks noGrp="1"/>
          </p:cNvSpPr>
          <p:nvPr>
            <p:ph type="sldNum" sz="quarter" idx="4"/>
          </p:nvPr>
        </p:nvSpPr>
        <p:spPr>
          <a:xfrm>
            <a:off x="10857280" y="5943601"/>
            <a:ext cx="1352550" cy="974850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+mj-lt"/>
              </a:defRPr>
            </a:lvl1pPr>
          </a:lstStyle>
          <a:p>
            <a:fld id="{12E71D35-7973-4725-A497-15A20A430A13}" type="slidenum">
              <a:rPr lang="en-US" sz="6600" smtClean="0">
                <a:solidFill>
                  <a:schemeClr val="bg1">
                    <a:lumMod val="85000"/>
                  </a:schemeClr>
                </a:solidFill>
              </a:rPr>
              <a:pPr/>
              <a:t>‹#›</a:t>
            </a:fld>
            <a:endParaRPr lang="en-US" sz="66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6" name="Date Placeholder 42"/>
          <p:cNvSpPr>
            <a:spLocks noGrp="1"/>
          </p:cNvSpPr>
          <p:nvPr>
            <p:ph type="dt" sz="half" idx="2"/>
          </p:nvPr>
        </p:nvSpPr>
        <p:spPr>
          <a:xfrm>
            <a:off x="8047924" y="6292655"/>
            <a:ext cx="2657151" cy="365125"/>
          </a:xfrm>
          <a:prstGeom prst="rect">
            <a:avLst/>
          </a:prstGeom>
        </p:spPr>
        <p:txBody>
          <a:bodyPr/>
          <a:lstStyle>
            <a:lvl1pPr algn="r">
              <a:defRPr lang="en-US" sz="1200" kern="120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E7584843-ABD6-4750-8230-5F16DF7E6FCE}" type="datetime4">
              <a:rPr lang="en-US" smtClean="0"/>
              <a:t>July 11, 2018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400499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36" y="0"/>
            <a:ext cx="12192000" cy="6858000"/>
          </a:xfrm>
          <a:prstGeom prst="rect">
            <a:avLst/>
          </a:prstGeom>
        </p:spPr>
      </p:pic>
      <p:grpSp>
        <p:nvGrpSpPr>
          <p:cNvPr id="18" name="Group 17"/>
          <p:cNvGrpSpPr/>
          <p:nvPr userDrawn="1"/>
        </p:nvGrpSpPr>
        <p:grpSpPr>
          <a:xfrm>
            <a:off x="8105332" y="6257235"/>
            <a:ext cx="3737043" cy="369332"/>
            <a:chOff x="282132" y="6349870"/>
            <a:chExt cx="3737043" cy="369332"/>
          </a:xfrm>
        </p:grpSpPr>
        <p:grpSp>
          <p:nvGrpSpPr>
            <p:cNvPr id="20" name="Group 19"/>
            <p:cNvGrpSpPr/>
            <p:nvPr userDrawn="1"/>
          </p:nvGrpSpPr>
          <p:grpSpPr>
            <a:xfrm>
              <a:off x="282132" y="6406180"/>
              <a:ext cx="639569" cy="269172"/>
              <a:chOff x="3848111" y="5382375"/>
              <a:chExt cx="851755" cy="358473"/>
            </a:xfrm>
          </p:grpSpPr>
          <p:sp>
            <p:nvSpPr>
              <p:cNvPr id="22" name="Freeform 97"/>
              <p:cNvSpPr>
                <a:spLocks/>
              </p:cNvSpPr>
              <p:nvPr/>
            </p:nvSpPr>
            <p:spPr bwMode="auto">
              <a:xfrm>
                <a:off x="4261733" y="5445950"/>
                <a:ext cx="225960" cy="144768"/>
              </a:xfrm>
              <a:custGeom>
                <a:avLst/>
                <a:gdLst>
                  <a:gd name="T0" fmla="*/ 9 w 125"/>
                  <a:gd name="T1" fmla="*/ 78 h 79"/>
                  <a:gd name="T2" fmla="*/ 9 w 125"/>
                  <a:gd name="T3" fmla="*/ 78 h 79"/>
                  <a:gd name="T4" fmla="*/ 4 w 125"/>
                  <a:gd name="T5" fmla="*/ 76 h 79"/>
                  <a:gd name="T6" fmla="*/ 1 w 125"/>
                  <a:gd name="T7" fmla="*/ 71 h 79"/>
                  <a:gd name="T8" fmla="*/ 2 w 125"/>
                  <a:gd name="T9" fmla="*/ 66 h 79"/>
                  <a:gd name="T10" fmla="*/ 2 w 125"/>
                  <a:gd name="T11" fmla="*/ 66 h 79"/>
                  <a:gd name="T12" fmla="*/ 5 w 125"/>
                  <a:gd name="T13" fmla="*/ 63 h 79"/>
                  <a:gd name="T14" fmla="*/ 99 w 125"/>
                  <a:gd name="T15" fmla="*/ 3 h 79"/>
                  <a:gd name="T16" fmla="*/ 111 w 125"/>
                  <a:gd name="T17" fmla="*/ 0 h 79"/>
                  <a:gd name="T18" fmla="*/ 114 w 125"/>
                  <a:gd name="T19" fmla="*/ 1 h 79"/>
                  <a:gd name="T20" fmla="*/ 117 w 125"/>
                  <a:gd name="T21" fmla="*/ 1 h 79"/>
                  <a:gd name="T22" fmla="*/ 117 w 125"/>
                  <a:gd name="T23" fmla="*/ 1 h 79"/>
                  <a:gd name="T24" fmla="*/ 122 w 125"/>
                  <a:gd name="T25" fmla="*/ 4 h 79"/>
                  <a:gd name="T26" fmla="*/ 125 w 125"/>
                  <a:gd name="T27" fmla="*/ 8 h 79"/>
                  <a:gd name="T28" fmla="*/ 124 w 125"/>
                  <a:gd name="T29" fmla="*/ 14 h 79"/>
                  <a:gd name="T30" fmla="*/ 121 w 125"/>
                  <a:gd name="T31" fmla="*/ 17 h 79"/>
                  <a:gd name="T32" fmla="*/ 27 w 125"/>
                  <a:gd name="T33" fmla="*/ 76 h 79"/>
                  <a:gd name="T34" fmla="*/ 14 w 125"/>
                  <a:gd name="T35" fmla="*/ 79 h 79"/>
                  <a:gd name="T36" fmla="*/ 11 w 125"/>
                  <a:gd name="T37" fmla="*/ 79 h 79"/>
                  <a:gd name="T38" fmla="*/ 9 w 125"/>
                  <a:gd name="T39" fmla="*/ 78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25" h="79">
                    <a:moveTo>
                      <a:pt x="9" y="78"/>
                    </a:moveTo>
                    <a:cubicBezTo>
                      <a:pt x="9" y="78"/>
                      <a:pt x="9" y="78"/>
                      <a:pt x="9" y="78"/>
                    </a:cubicBezTo>
                    <a:cubicBezTo>
                      <a:pt x="7" y="78"/>
                      <a:pt x="5" y="77"/>
                      <a:pt x="4" y="76"/>
                    </a:cubicBezTo>
                    <a:cubicBezTo>
                      <a:pt x="2" y="74"/>
                      <a:pt x="1" y="73"/>
                      <a:pt x="1" y="71"/>
                    </a:cubicBezTo>
                    <a:cubicBezTo>
                      <a:pt x="0" y="69"/>
                      <a:pt x="1" y="68"/>
                      <a:pt x="2" y="66"/>
                    </a:cubicBezTo>
                    <a:cubicBezTo>
                      <a:pt x="2" y="66"/>
                      <a:pt x="2" y="66"/>
                      <a:pt x="2" y="66"/>
                    </a:cubicBezTo>
                    <a:cubicBezTo>
                      <a:pt x="2" y="65"/>
                      <a:pt x="4" y="63"/>
                      <a:pt x="5" y="63"/>
                    </a:cubicBezTo>
                    <a:cubicBezTo>
                      <a:pt x="99" y="3"/>
                      <a:pt x="99" y="3"/>
                      <a:pt x="99" y="3"/>
                    </a:cubicBezTo>
                    <a:cubicBezTo>
                      <a:pt x="102" y="1"/>
                      <a:pt x="107" y="0"/>
                      <a:pt x="111" y="0"/>
                    </a:cubicBezTo>
                    <a:cubicBezTo>
                      <a:pt x="112" y="0"/>
                      <a:pt x="113" y="1"/>
                      <a:pt x="114" y="1"/>
                    </a:cubicBezTo>
                    <a:cubicBezTo>
                      <a:pt x="115" y="1"/>
                      <a:pt x="116" y="1"/>
                      <a:pt x="117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9" y="2"/>
                      <a:pt x="121" y="3"/>
                      <a:pt x="122" y="4"/>
                    </a:cubicBezTo>
                    <a:cubicBezTo>
                      <a:pt x="123" y="5"/>
                      <a:pt x="124" y="6"/>
                      <a:pt x="125" y="8"/>
                    </a:cubicBezTo>
                    <a:cubicBezTo>
                      <a:pt x="125" y="10"/>
                      <a:pt x="125" y="12"/>
                      <a:pt x="124" y="14"/>
                    </a:cubicBezTo>
                    <a:cubicBezTo>
                      <a:pt x="123" y="15"/>
                      <a:pt x="122" y="16"/>
                      <a:pt x="121" y="17"/>
                    </a:cubicBezTo>
                    <a:cubicBezTo>
                      <a:pt x="27" y="76"/>
                      <a:pt x="27" y="76"/>
                      <a:pt x="27" y="76"/>
                    </a:cubicBezTo>
                    <a:cubicBezTo>
                      <a:pt x="24" y="78"/>
                      <a:pt x="19" y="79"/>
                      <a:pt x="14" y="79"/>
                    </a:cubicBezTo>
                    <a:cubicBezTo>
                      <a:pt x="13" y="79"/>
                      <a:pt x="12" y="79"/>
                      <a:pt x="11" y="79"/>
                    </a:cubicBezTo>
                    <a:cubicBezTo>
                      <a:pt x="11" y="79"/>
                      <a:pt x="10" y="79"/>
                      <a:pt x="9" y="78"/>
                    </a:cubicBezTo>
                    <a:close/>
                  </a:path>
                </a:pathLst>
              </a:custGeom>
              <a:solidFill>
                <a:srgbClr val="0599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Freeform 98"/>
              <p:cNvSpPr>
                <a:spLocks/>
              </p:cNvSpPr>
              <p:nvPr/>
            </p:nvSpPr>
            <p:spPr bwMode="auto">
              <a:xfrm>
                <a:off x="3848111" y="5382375"/>
                <a:ext cx="851755" cy="358473"/>
              </a:xfrm>
              <a:custGeom>
                <a:avLst/>
                <a:gdLst>
                  <a:gd name="T0" fmla="*/ 362 w 470"/>
                  <a:gd name="T1" fmla="*/ 190 h 196"/>
                  <a:gd name="T2" fmla="*/ 359 w 470"/>
                  <a:gd name="T3" fmla="*/ 174 h 196"/>
                  <a:gd name="T4" fmla="*/ 369 w 470"/>
                  <a:gd name="T5" fmla="*/ 168 h 196"/>
                  <a:gd name="T6" fmla="*/ 420 w 470"/>
                  <a:gd name="T7" fmla="*/ 121 h 196"/>
                  <a:gd name="T8" fmla="*/ 429 w 470"/>
                  <a:gd name="T9" fmla="*/ 87 h 196"/>
                  <a:gd name="T10" fmla="*/ 413 w 470"/>
                  <a:gd name="T11" fmla="*/ 59 h 196"/>
                  <a:gd name="T12" fmla="*/ 364 w 470"/>
                  <a:gd name="T13" fmla="*/ 35 h 196"/>
                  <a:gd name="T14" fmla="*/ 132 w 470"/>
                  <a:gd name="T15" fmla="*/ 52 h 196"/>
                  <a:gd name="T16" fmla="*/ 89 w 470"/>
                  <a:gd name="T17" fmla="*/ 69 h 196"/>
                  <a:gd name="T18" fmla="*/ 48 w 470"/>
                  <a:gd name="T19" fmla="*/ 91 h 196"/>
                  <a:gd name="T20" fmla="*/ 9 w 470"/>
                  <a:gd name="T21" fmla="*/ 100 h 196"/>
                  <a:gd name="T22" fmla="*/ 8 w 470"/>
                  <a:gd name="T23" fmla="*/ 81 h 196"/>
                  <a:gd name="T24" fmla="*/ 19 w 470"/>
                  <a:gd name="T25" fmla="*/ 74 h 196"/>
                  <a:gd name="T26" fmla="*/ 287 w 470"/>
                  <a:gd name="T27" fmla="*/ 0 h 196"/>
                  <a:gd name="T28" fmla="*/ 339 w 470"/>
                  <a:gd name="T29" fmla="*/ 3 h 196"/>
                  <a:gd name="T30" fmla="*/ 386 w 470"/>
                  <a:gd name="T31" fmla="*/ 11 h 196"/>
                  <a:gd name="T32" fmla="*/ 386 w 470"/>
                  <a:gd name="T33" fmla="*/ 11 h 196"/>
                  <a:gd name="T34" fmla="*/ 446 w 470"/>
                  <a:gd name="T35" fmla="*/ 41 h 196"/>
                  <a:gd name="T36" fmla="*/ 468 w 470"/>
                  <a:gd name="T37" fmla="*/ 80 h 196"/>
                  <a:gd name="T38" fmla="*/ 456 w 470"/>
                  <a:gd name="T39" fmla="*/ 126 h 196"/>
                  <a:gd name="T40" fmla="*/ 395 w 470"/>
                  <a:gd name="T41" fmla="*/ 183 h 196"/>
                  <a:gd name="T42" fmla="*/ 393 w 470"/>
                  <a:gd name="T43" fmla="*/ 184 h 196"/>
                  <a:gd name="T44" fmla="*/ 362 w 470"/>
                  <a:gd name="T45" fmla="*/ 190 h 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70" h="196">
                    <a:moveTo>
                      <a:pt x="362" y="190"/>
                    </a:moveTo>
                    <a:cubicBezTo>
                      <a:pt x="354" y="187"/>
                      <a:pt x="354" y="178"/>
                      <a:pt x="359" y="174"/>
                    </a:cubicBezTo>
                    <a:cubicBezTo>
                      <a:pt x="369" y="168"/>
                      <a:pt x="369" y="168"/>
                      <a:pt x="369" y="168"/>
                    </a:cubicBezTo>
                    <a:cubicBezTo>
                      <a:pt x="394" y="152"/>
                      <a:pt x="411" y="136"/>
                      <a:pt x="420" y="121"/>
                    </a:cubicBezTo>
                    <a:cubicBezTo>
                      <a:pt x="427" y="109"/>
                      <a:pt x="430" y="98"/>
                      <a:pt x="429" y="87"/>
                    </a:cubicBezTo>
                    <a:cubicBezTo>
                      <a:pt x="428" y="77"/>
                      <a:pt x="422" y="67"/>
                      <a:pt x="413" y="59"/>
                    </a:cubicBezTo>
                    <a:cubicBezTo>
                      <a:pt x="402" y="49"/>
                      <a:pt x="386" y="41"/>
                      <a:pt x="364" y="35"/>
                    </a:cubicBezTo>
                    <a:cubicBezTo>
                      <a:pt x="301" y="18"/>
                      <a:pt x="210" y="26"/>
                      <a:pt x="132" y="52"/>
                    </a:cubicBezTo>
                    <a:cubicBezTo>
                      <a:pt x="117" y="57"/>
                      <a:pt x="102" y="63"/>
                      <a:pt x="89" y="69"/>
                    </a:cubicBezTo>
                    <a:cubicBezTo>
                      <a:pt x="75" y="75"/>
                      <a:pt x="61" y="82"/>
                      <a:pt x="48" y="91"/>
                    </a:cubicBezTo>
                    <a:cubicBezTo>
                      <a:pt x="36" y="98"/>
                      <a:pt x="20" y="105"/>
                      <a:pt x="9" y="100"/>
                    </a:cubicBezTo>
                    <a:cubicBezTo>
                      <a:pt x="0" y="96"/>
                      <a:pt x="3" y="84"/>
                      <a:pt x="8" y="81"/>
                    </a:cubicBezTo>
                    <a:cubicBezTo>
                      <a:pt x="19" y="74"/>
                      <a:pt x="19" y="74"/>
                      <a:pt x="19" y="74"/>
                    </a:cubicBezTo>
                    <a:cubicBezTo>
                      <a:pt x="90" y="29"/>
                      <a:pt x="195" y="2"/>
                      <a:pt x="287" y="0"/>
                    </a:cubicBezTo>
                    <a:cubicBezTo>
                      <a:pt x="305" y="0"/>
                      <a:pt x="323" y="1"/>
                      <a:pt x="339" y="3"/>
                    </a:cubicBezTo>
                    <a:cubicBezTo>
                      <a:pt x="356" y="4"/>
                      <a:pt x="371" y="7"/>
                      <a:pt x="386" y="11"/>
                    </a:cubicBezTo>
                    <a:cubicBezTo>
                      <a:pt x="386" y="11"/>
                      <a:pt x="386" y="11"/>
                      <a:pt x="386" y="11"/>
                    </a:cubicBezTo>
                    <a:cubicBezTo>
                      <a:pt x="412" y="18"/>
                      <a:pt x="433" y="28"/>
                      <a:pt x="446" y="41"/>
                    </a:cubicBezTo>
                    <a:cubicBezTo>
                      <a:pt x="459" y="52"/>
                      <a:pt x="467" y="66"/>
                      <a:pt x="468" y="80"/>
                    </a:cubicBezTo>
                    <a:cubicBezTo>
                      <a:pt x="470" y="95"/>
                      <a:pt x="466" y="110"/>
                      <a:pt x="456" y="126"/>
                    </a:cubicBezTo>
                    <a:cubicBezTo>
                      <a:pt x="445" y="145"/>
                      <a:pt x="424" y="164"/>
                      <a:pt x="395" y="183"/>
                    </a:cubicBezTo>
                    <a:cubicBezTo>
                      <a:pt x="393" y="184"/>
                      <a:pt x="393" y="184"/>
                      <a:pt x="393" y="184"/>
                    </a:cubicBezTo>
                    <a:cubicBezTo>
                      <a:pt x="384" y="188"/>
                      <a:pt x="374" y="196"/>
                      <a:pt x="362" y="190"/>
                    </a:cubicBezTo>
                    <a:close/>
                  </a:path>
                </a:pathLst>
              </a:custGeom>
              <a:solidFill>
                <a:srgbClr val="0599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Freeform 99"/>
              <p:cNvSpPr>
                <a:spLocks/>
              </p:cNvSpPr>
              <p:nvPr/>
            </p:nvSpPr>
            <p:spPr bwMode="auto">
              <a:xfrm>
                <a:off x="4136114" y="5586888"/>
                <a:ext cx="150895" cy="88086"/>
              </a:xfrm>
              <a:custGeom>
                <a:avLst/>
                <a:gdLst>
                  <a:gd name="T0" fmla="*/ 68 w 83"/>
                  <a:gd name="T1" fmla="*/ 3 h 48"/>
                  <a:gd name="T2" fmla="*/ 78 w 83"/>
                  <a:gd name="T3" fmla="*/ 8 h 48"/>
                  <a:gd name="T4" fmla="*/ 83 w 83"/>
                  <a:gd name="T5" fmla="*/ 16 h 48"/>
                  <a:gd name="T6" fmla="*/ 80 w 83"/>
                  <a:gd name="T7" fmla="*/ 26 h 48"/>
                  <a:gd name="T8" fmla="*/ 71 w 83"/>
                  <a:gd name="T9" fmla="*/ 35 h 48"/>
                  <a:gd name="T10" fmla="*/ 71 w 83"/>
                  <a:gd name="T11" fmla="*/ 35 h 48"/>
                  <a:gd name="T12" fmla="*/ 70 w 83"/>
                  <a:gd name="T13" fmla="*/ 35 h 48"/>
                  <a:gd name="T14" fmla="*/ 63 w 83"/>
                  <a:gd name="T15" fmla="*/ 39 h 48"/>
                  <a:gd name="T16" fmla="*/ 56 w 83"/>
                  <a:gd name="T17" fmla="*/ 42 h 48"/>
                  <a:gd name="T18" fmla="*/ 15 w 83"/>
                  <a:gd name="T19" fmla="*/ 44 h 48"/>
                  <a:gd name="T20" fmla="*/ 5 w 83"/>
                  <a:gd name="T21" fmla="*/ 39 h 48"/>
                  <a:gd name="T22" fmla="*/ 0 w 83"/>
                  <a:gd name="T23" fmla="*/ 31 h 48"/>
                  <a:gd name="T24" fmla="*/ 3 w 83"/>
                  <a:gd name="T25" fmla="*/ 21 h 48"/>
                  <a:gd name="T26" fmla="*/ 13 w 83"/>
                  <a:gd name="T27" fmla="*/ 12 h 48"/>
                  <a:gd name="T28" fmla="*/ 13 w 83"/>
                  <a:gd name="T29" fmla="*/ 12 h 48"/>
                  <a:gd name="T30" fmla="*/ 20 w 83"/>
                  <a:gd name="T31" fmla="*/ 8 h 48"/>
                  <a:gd name="T32" fmla="*/ 27 w 83"/>
                  <a:gd name="T33" fmla="*/ 5 h 48"/>
                  <a:gd name="T34" fmla="*/ 68 w 83"/>
                  <a:gd name="T35" fmla="*/ 3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83" h="48">
                    <a:moveTo>
                      <a:pt x="68" y="3"/>
                    </a:moveTo>
                    <a:cubicBezTo>
                      <a:pt x="72" y="4"/>
                      <a:pt x="76" y="6"/>
                      <a:pt x="78" y="8"/>
                    </a:cubicBezTo>
                    <a:cubicBezTo>
                      <a:pt x="81" y="10"/>
                      <a:pt x="82" y="13"/>
                      <a:pt x="83" y="16"/>
                    </a:cubicBezTo>
                    <a:cubicBezTo>
                      <a:pt x="83" y="19"/>
                      <a:pt x="82" y="22"/>
                      <a:pt x="80" y="26"/>
                    </a:cubicBezTo>
                    <a:cubicBezTo>
                      <a:pt x="79" y="29"/>
                      <a:pt x="75" y="32"/>
                      <a:pt x="71" y="35"/>
                    </a:cubicBezTo>
                    <a:cubicBezTo>
                      <a:pt x="71" y="35"/>
                      <a:pt x="71" y="35"/>
                      <a:pt x="71" y="35"/>
                    </a:cubicBezTo>
                    <a:cubicBezTo>
                      <a:pt x="70" y="35"/>
                      <a:pt x="70" y="35"/>
                      <a:pt x="70" y="35"/>
                    </a:cubicBezTo>
                    <a:cubicBezTo>
                      <a:pt x="68" y="36"/>
                      <a:pt x="66" y="38"/>
                      <a:pt x="63" y="39"/>
                    </a:cubicBezTo>
                    <a:cubicBezTo>
                      <a:pt x="61" y="40"/>
                      <a:pt x="58" y="41"/>
                      <a:pt x="56" y="42"/>
                    </a:cubicBezTo>
                    <a:cubicBezTo>
                      <a:pt x="42" y="46"/>
                      <a:pt x="27" y="48"/>
                      <a:pt x="15" y="44"/>
                    </a:cubicBezTo>
                    <a:cubicBezTo>
                      <a:pt x="11" y="43"/>
                      <a:pt x="7" y="41"/>
                      <a:pt x="5" y="39"/>
                    </a:cubicBezTo>
                    <a:cubicBezTo>
                      <a:pt x="2" y="37"/>
                      <a:pt x="1" y="34"/>
                      <a:pt x="0" y="31"/>
                    </a:cubicBezTo>
                    <a:cubicBezTo>
                      <a:pt x="0" y="28"/>
                      <a:pt x="1" y="25"/>
                      <a:pt x="3" y="21"/>
                    </a:cubicBezTo>
                    <a:cubicBezTo>
                      <a:pt x="5" y="18"/>
                      <a:pt x="8" y="15"/>
                      <a:pt x="13" y="12"/>
                    </a:cubicBezTo>
                    <a:cubicBezTo>
                      <a:pt x="13" y="12"/>
                      <a:pt x="13" y="12"/>
                      <a:pt x="13" y="12"/>
                    </a:cubicBezTo>
                    <a:cubicBezTo>
                      <a:pt x="15" y="11"/>
                      <a:pt x="17" y="9"/>
                      <a:pt x="20" y="8"/>
                    </a:cubicBezTo>
                    <a:cubicBezTo>
                      <a:pt x="22" y="7"/>
                      <a:pt x="25" y="6"/>
                      <a:pt x="27" y="5"/>
                    </a:cubicBezTo>
                    <a:cubicBezTo>
                      <a:pt x="41" y="1"/>
                      <a:pt x="57" y="0"/>
                      <a:pt x="68" y="3"/>
                    </a:cubicBezTo>
                    <a:close/>
                  </a:path>
                </a:pathLst>
              </a:custGeom>
              <a:solidFill>
                <a:srgbClr val="0599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Freeform 100"/>
              <p:cNvSpPr>
                <a:spLocks/>
              </p:cNvSpPr>
              <p:nvPr/>
            </p:nvSpPr>
            <p:spPr bwMode="auto">
              <a:xfrm>
                <a:off x="4295435" y="5586888"/>
                <a:ext cx="239748" cy="49788"/>
              </a:xfrm>
              <a:custGeom>
                <a:avLst/>
                <a:gdLst>
                  <a:gd name="T0" fmla="*/ 0 w 132"/>
                  <a:gd name="T1" fmla="*/ 19 h 27"/>
                  <a:gd name="T2" fmla="*/ 1 w 132"/>
                  <a:gd name="T3" fmla="*/ 14 h 27"/>
                  <a:gd name="T4" fmla="*/ 11 w 132"/>
                  <a:gd name="T5" fmla="*/ 7 h 27"/>
                  <a:gd name="T6" fmla="*/ 13 w 132"/>
                  <a:gd name="T7" fmla="*/ 6 h 27"/>
                  <a:gd name="T8" fmla="*/ 16 w 132"/>
                  <a:gd name="T9" fmla="*/ 6 h 27"/>
                  <a:gd name="T10" fmla="*/ 16 w 132"/>
                  <a:gd name="T11" fmla="*/ 6 h 27"/>
                  <a:gd name="T12" fmla="*/ 16 w 132"/>
                  <a:gd name="T13" fmla="*/ 6 h 27"/>
                  <a:gd name="T14" fmla="*/ 120 w 132"/>
                  <a:gd name="T15" fmla="*/ 0 h 27"/>
                  <a:gd name="T16" fmla="*/ 127 w 132"/>
                  <a:gd name="T17" fmla="*/ 1 h 27"/>
                  <a:gd name="T18" fmla="*/ 127 w 132"/>
                  <a:gd name="T19" fmla="*/ 1 h 27"/>
                  <a:gd name="T20" fmla="*/ 130 w 132"/>
                  <a:gd name="T21" fmla="*/ 4 h 27"/>
                  <a:gd name="T22" fmla="*/ 132 w 132"/>
                  <a:gd name="T23" fmla="*/ 8 h 27"/>
                  <a:gd name="T24" fmla="*/ 131 w 132"/>
                  <a:gd name="T25" fmla="*/ 13 h 27"/>
                  <a:gd name="T26" fmla="*/ 121 w 132"/>
                  <a:gd name="T27" fmla="*/ 20 h 27"/>
                  <a:gd name="T28" fmla="*/ 118 w 132"/>
                  <a:gd name="T29" fmla="*/ 21 h 27"/>
                  <a:gd name="T30" fmla="*/ 115 w 132"/>
                  <a:gd name="T31" fmla="*/ 21 h 27"/>
                  <a:gd name="T32" fmla="*/ 115 w 132"/>
                  <a:gd name="T33" fmla="*/ 21 h 27"/>
                  <a:gd name="T34" fmla="*/ 115 w 132"/>
                  <a:gd name="T35" fmla="*/ 21 h 27"/>
                  <a:gd name="T36" fmla="*/ 11 w 132"/>
                  <a:gd name="T37" fmla="*/ 27 h 27"/>
                  <a:gd name="T38" fmla="*/ 4 w 132"/>
                  <a:gd name="T39" fmla="*/ 26 h 27"/>
                  <a:gd name="T40" fmla="*/ 1 w 132"/>
                  <a:gd name="T41" fmla="*/ 23 h 27"/>
                  <a:gd name="T42" fmla="*/ 0 w 132"/>
                  <a:gd name="T43" fmla="*/ 19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32" h="27">
                    <a:moveTo>
                      <a:pt x="0" y="19"/>
                    </a:moveTo>
                    <a:cubicBezTo>
                      <a:pt x="0" y="17"/>
                      <a:pt x="0" y="16"/>
                      <a:pt x="1" y="14"/>
                    </a:cubicBezTo>
                    <a:cubicBezTo>
                      <a:pt x="2" y="11"/>
                      <a:pt x="6" y="8"/>
                      <a:pt x="11" y="7"/>
                    </a:cubicBezTo>
                    <a:cubicBezTo>
                      <a:pt x="11" y="6"/>
                      <a:pt x="12" y="6"/>
                      <a:pt x="13" y="6"/>
                    </a:cubicBezTo>
                    <a:cubicBezTo>
                      <a:pt x="14" y="6"/>
                      <a:pt x="15" y="6"/>
                      <a:pt x="16" y="6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20" y="0"/>
                      <a:pt x="120" y="0"/>
                      <a:pt x="120" y="0"/>
                    </a:cubicBezTo>
                    <a:cubicBezTo>
                      <a:pt x="122" y="0"/>
                      <a:pt x="125" y="1"/>
                      <a:pt x="127" y="1"/>
                    </a:cubicBezTo>
                    <a:cubicBezTo>
                      <a:pt x="127" y="1"/>
                      <a:pt x="127" y="1"/>
                      <a:pt x="127" y="1"/>
                    </a:cubicBezTo>
                    <a:cubicBezTo>
                      <a:pt x="128" y="2"/>
                      <a:pt x="129" y="3"/>
                      <a:pt x="130" y="4"/>
                    </a:cubicBezTo>
                    <a:cubicBezTo>
                      <a:pt x="131" y="5"/>
                      <a:pt x="131" y="7"/>
                      <a:pt x="132" y="8"/>
                    </a:cubicBezTo>
                    <a:cubicBezTo>
                      <a:pt x="132" y="10"/>
                      <a:pt x="131" y="11"/>
                      <a:pt x="131" y="13"/>
                    </a:cubicBezTo>
                    <a:cubicBezTo>
                      <a:pt x="129" y="16"/>
                      <a:pt x="125" y="19"/>
                      <a:pt x="121" y="20"/>
                    </a:cubicBezTo>
                    <a:cubicBezTo>
                      <a:pt x="120" y="21"/>
                      <a:pt x="119" y="21"/>
                      <a:pt x="118" y="21"/>
                    </a:cubicBezTo>
                    <a:cubicBezTo>
                      <a:pt x="117" y="21"/>
                      <a:pt x="116" y="21"/>
                      <a:pt x="115" y="21"/>
                    </a:cubicBezTo>
                    <a:cubicBezTo>
                      <a:pt x="115" y="21"/>
                      <a:pt x="115" y="21"/>
                      <a:pt x="115" y="21"/>
                    </a:cubicBezTo>
                    <a:cubicBezTo>
                      <a:pt x="115" y="21"/>
                      <a:pt x="115" y="21"/>
                      <a:pt x="115" y="21"/>
                    </a:cubicBezTo>
                    <a:cubicBezTo>
                      <a:pt x="11" y="27"/>
                      <a:pt x="11" y="27"/>
                      <a:pt x="11" y="27"/>
                    </a:cubicBezTo>
                    <a:cubicBezTo>
                      <a:pt x="9" y="27"/>
                      <a:pt x="6" y="26"/>
                      <a:pt x="4" y="26"/>
                    </a:cubicBezTo>
                    <a:cubicBezTo>
                      <a:pt x="3" y="25"/>
                      <a:pt x="2" y="24"/>
                      <a:pt x="1" y="23"/>
                    </a:cubicBezTo>
                    <a:cubicBezTo>
                      <a:pt x="0" y="22"/>
                      <a:pt x="0" y="20"/>
                      <a:pt x="0" y="19"/>
                    </a:cubicBezTo>
                    <a:close/>
                  </a:path>
                </a:pathLst>
              </a:custGeom>
              <a:solidFill>
                <a:srgbClr val="F583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1" name="Rectangle 101"/>
            <p:cNvSpPr>
              <a:spLocks noChangeArrowheads="1"/>
            </p:cNvSpPr>
            <p:nvPr/>
          </p:nvSpPr>
          <p:spPr bwMode="auto">
            <a:xfrm>
              <a:off x="1016026" y="6349870"/>
              <a:ext cx="300314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dirty="0">
                  <a:ln>
                    <a:noFill/>
                  </a:ln>
                  <a:solidFill>
                    <a:srgbClr val="009BC8"/>
                  </a:solidFill>
                  <a:effectLst/>
                  <a:latin typeface="Franklin Gothic Heavy" panose="020B0903020102020204" pitchFamily="34" charset="0"/>
                </a:rPr>
                <a:t>CISTER</a:t>
              </a:r>
              <a:r>
                <a:rPr kumimoji="0" lang="en-US" altLang="en-US" sz="1200" b="0" i="0" u="none" strike="noStrike" cap="none" normalizeH="0" dirty="0">
                  <a:ln>
                    <a:noFill/>
                  </a:ln>
                  <a:solidFill>
                    <a:srgbClr val="009BC8"/>
                  </a:solidFill>
                  <a:effectLst/>
                  <a:latin typeface="Franklin Gothic Heavy" panose="020B0903020102020204" pitchFamily="34" charset="0"/>
                </a:rPr>
                <a:t> </a:t>
              </a:r>
              <a:r>
                <a:rPr kumimoji="0" lang="en-US" altLang="en-US" sz="1200" b="0" i="0" u="none" strike="noStrike" cap="none" normalizeH="0" dirty="0">
                  <a:ln>
                    <a:noFill/>
                  </a:ln>
                  <a:solidFill>
                    <a:srgbClr val="009BC8"/>
                  </a:solidFill>
                  <a:effectLst/>
                  <a:latin typeface="Franklin Gothic Medium" panose="020B0603020102020204" pitchFamily="34" charset="0"/>
                </a:rPr>
                <a:t>– Research Centre in 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pt-PT" altLang="en-US" sz="1200" baseline="0" dirty="0">
                  <a:solidFill>
                    <a:srgbClr val="F5834D"/>
                  </a:solidFill>
                  <a:latin typeface="Franklin Gothic Medium" panose="020B0603020102020204" pitchFamily="34" charset="0"/>
                </a:rPr>
                <a:t>Real-Time</a:t>
              </a:r>
              <a:r>
                <a:rPr lang="pt-PT" altLang="en-US" sz="1200" dirty="0">
                  <a:solidFill>
                    <a:srgbClr val="F5834D"/>
                  </a:solidFill>
                  <a:latin typeface="Franklin Gothic Medium" panose="020B0603020102020204" pitchFamily="34" charset="0"/>
                </a:rPr>
                <a:t> &amp; Embedded </a:t>
              </a:r>
              <a:r>
                <a:rPr lang="pt-PT" altLang="en-US" sz="1200" dirty="0">
                  <a:solidFill>
                    <a:srgbClr val="009BC8"/>
                  </a:solidFill>
                  <a:latin typeface="Franklin Gothic Medium" panose="020B0603020102020204" pitchFamily="34" charset="0"/>
                </a:rPr>
                <a:t>Computing Systems</a:t>
              </a:r>
              <a:endPara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Franklin Gothic Medium" panose="020B0603020102020204" pitchFamily="34" charset="0"/>
              </a:endParaRPr>
            </a:p>
          </p:txBody>
        </p:sp>
      </p:grp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881313" y="3877497"/>
            <a:ext cx="6779923" cy="914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pt-PT" dirty="0"/>
              <a:t>And the Franklin Gothic Book for subtitles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2881313" y="2355849"/>
            <a:ext cx="6779923" cy="1325563"/>
          </a:xfrm>
          <a:prstGeom prst="rect">
            <a:avLst/>
          </a:prstGeom>
        </p:spPr>
        <p:txBody>
          <a:bodyPr anchor="b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Use the Franklin Gothic Heavy font for titles</a:t>
            </a:r>
          </a:p>
        </p:txBody>
      </p:sp>
    </p:spTree>
    <p:extLst>
      <p:ext uri="{BB962C8B-B14F-4D97-AF65-F5344CB8AC3E}">
        <p14:creationId xmlns:p14="http://schemas.microsoft.com/office/powerpoint/2010/main" val="1899177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2192000" cy="399579"/>
          </a:xfrm>
          <a:prstGeom prst="rect">
            <a:avLst/>
          </a:prstGeom>
          <a:solidFill>
            <a:srgbClr val="1A5D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6185647"/>
            <a:ext cx="12192000" cy="657597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6727203"/>
            <a:ext cx="12192000" cy="145565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282132" y="6282635"/>
            <a:ext cx="3737043" cy="369332"/>
            <a:chOff x="282132" y="6349870"/>
            <a:chExt cx="3737043" cy="369332"/>
          </a:xfrm>
        </p:grpSpPr>
        <p:grpSp>
          <p:nvGrpSpPr>
            <p:cNvPr id="12" name="Group 11"/>
            <p:cNvGrpSpPr/>
            <p:nvPr userDrawn="1"/>
          </p:nvGrpSpPr>
          <p:grpSpPr>
            <a:xfrm>
              <a:off x="282132" y="6406180"/>
              <a:ext cx="639569" cy="269172"/>
              <a:chOff x="3848111" y="5382375"/>
              <a:chExt cx="851755" cy="358473"/>
            </a:xfrm>
          </p:grpSpPr>
          <p:sp>
            <p:nvSpPr>
              <p:cNvPr id="14" name="Freeform 97"/>
              <p:cNvSpPr>
                <a:spLocks/>
              </p:cNvSpPr>
              <p:nvPr/>
            </p:nvSpPr>
            <p:spPr bwMode="auto">
              <a:xfrm>
                <a:off x="4261733" y="5445950"/>
                <a:ext cx="225960" cy="144768"/>
              </a:xfrm>
              <a:custGeom>
                <a:avLst/>
                <a:gdLst>
                  <a:gd name="T0" fmla="*/ 9 w 125"/>
                  <a:gd name="T1" fmla="*/ 78 h 79"/>
                  <a:gd name="T2" fmla="*/ 9 w 125"/>
                  <a:gd name="T3" fmla="*/ 78 h 79"/>
                  <a:gd name="T4" fmla="*/ 4 w 125"/>
                  <a:gd name="T5" fmla="*/ 76 h 79"/>
                  <a:gd name="T6" fmla="*/ 1 w 125"/>
                  <a:gd name="T7" fmla="*/ 71 h 79"/>
                  <a:gd name="T8" fmla="*/ 2 w 125"/>
                  <a:gd name="T9" fmla="*/ 66 h 79"/>
                  <a:gd name="T10" fmla="*/ 2 w 125"/>
                  <a:gd name="T11" fmla="*/ 66 h 79"/>
                  <a:gd name="T12" fmla="*/ 5 w 125"/>
                  <a:gd name="T13" fmla="*/ 63 h 79"/>
                  <a:gd name="T14" fmla="*/ 99 w 125"/>
                  <a:gd name="T15" fmla="*/ 3 h 79"/>
                  <a:gd name="T16" fmla="*/ 111 w 125"/>
                  <a:gd name="T17" fmla="*/ 0 h 79"/>
                  <a:gd name="T18" fmla="*/ 114 w 125"/>
                  <a:gd name="T19" fmla="*/ 1 h 79"/>
                  <a:gd name="T20" fmla="*/ 117 w 125"/>
                  <a:gd name="T21" fmla="*/ 1 h 79"/>
                  <a:gd name="T22" fmla="*/ 117 w 125"/>
                  <a:gd name="T23" fmla="*/ 1 h 79"/>
                  <a:gd name="T24" fmla="*/ 122 w 125"/>
                  <a:gd name="T25" fmla="*/ 4 h 79"/>
                  <a:gd name="T26" fmla="*/ 125 w 125"/>
                  <a:gd name="T27" fmla="*/ 8 h 79"/>
                  <a:gd name="T28" fmla="*/ 124 w 125"/>
                  <a:gd name="T29" fmla="*/ 14 h 79"/>
                  <a:gd name="T30" fmla="*/ 121 w 125"/>
                  <a:gd name="T31" fmla="*/ 17 h 79"/>
                  <a:gd name="T32" fmla="*/ 27 w 125"/>
                  <a:gd name="T33" fmla="*/ 76 h 79"/>
                  <a:gd name="T34" fmla="*/ 14 w 125"/>
                  <a:gd name="T35" fmla="*/ 79 h 79"/>
                  <a:gd name="T36" fmla="*/ 11 w 125"/>
                  <a:gd name="T37" fmla="*/ 79 h 79"/>
                  <a:gd name="T38" fmla="*/ 9 w 125"/>
                  <a:gd name="T39" fmla="*/ 78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25" h="79">
                    <a:moveTo>
                      <a:pt x="9" y="78"/>
                    </a:moveTo>
                    <a:cubicBezTo>
                      <a:pt x="9" y="78"/>
                      <a:pt x="9" y="78"/>
                      <a:pt x="9" y="78"/>
                    </a:cubicBezTo>
                    <a:cubicBezTo>
                      <a:pt x="7" y="78"/>
                      <a:pt x="5" y="77"/>
                      <a:pt x="4" y="76"/>
                    </a:cubicBezTo>
                    <a:cubicBezTo>
                      <a:pt x="2" y="74"/>
                      <a:pt x="1" y="73"/>
                      <a:pt x="1" y="71"/>
                    </a:cubicBezTo>
                    <a:cubicBezTo>
                      <a:pt x="0" y="69"/>
                      <a:pt x="1" y="68"/>
                      <a:pt x="2" y="66"/>
                    </a:cubicBezTo>
                    <a:cubicBezTo>
                      <a:pt x="2" y="66"/>
                      <a:pt x="2" y="66"/>
                      <a:pt x="2" y="66"/>
                    </a:cubicBezTo>
                    <a:cubicBezTo>
                      <a:pt x="2" y="65"/>
                      <a:pt x="4" y="63"/>
                      <a:pt x="5" y="63"/>
                    </a:cubicBezTo>
                    <a:cubicBezTo>
                      <a:pt x="99" y="3"/>
                      <a:pt x="99" y="3"/>
                      <a:pt x="99" y="3"/>
                    </a:cubicBezTo>
                    <a:cubicBezTo>
                      <a:pt x="102" y="1"/>
                      <a:pt x="107" y="0"/>
                      <a:pt x="111" y="0"/>
                    </a:cubicBezTo>
                    <a:cubicBezTo>
                      <a:pt x="112" y="0"/>
                      <a:pt x="113" y="1"/>
                      <a:pt x="114" y="1"/>
                    </a:cubicBezTo>
                    <a:cubicBezTo>
                      <a:pt x="115" y="1"/>
                      <a:pt x="116" y="1"/>
                      <a:pt x="117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9" y="2"/>
                      <a:pt x="121" y="3"/>
                      <a:pt x="122" y="4"/>
                    </a:cubicBezTo>
                    <a:cubicBezTo>
                      <a:pt x="123" y="5"/>
                      <a:pt x="124" y="6"/>
                      <a:pt x="125" y="8"/>
                    </a:cubicBezTo>
                    <a:cubicBezTo>
                      <a:pt x="125" y="10"/>
                      <a:pt x="125" y="12"/>
                      <a:pt x="124" y="14"/>
                    </a:cubicBezTo>
                    <a:cubicBezTo>
                      <a:pt x="123" y="15"/>
                      <a:pt x="122" y="16"/>
                      <a:pt x="121" y="17"/>
                    </a:cubicBezTo>
                    <a:cubicBezTo>
                      <a:pt x="27" y="76"/>
                      <a:pt x="27" y="76"/>
                      <a:pt x="27" y="76"/>
                    </a:cubicBezTo>
                    <a:cubicBezTo>
                      <a:pt x="24" y="78"/>
                      <a:pt x="19" y="79"/>
                      <a:pt x="14" y="79"/>
                    </a:cubicBezTo>
                    <a:cubicBezTo>
                      <a:pt x="13" y="79"/>
                      <a:pt x="12" y="79"/>
                      <a:pt x="11" y="79"/>
                    </a:cubicBezTo>
                    <a:cubicBezTo>
                      <a:pt x="11" y="79"/>
                      <a:pt x="10" y="79"/>
                      <a:pt x="9" y="78"/>
                    </a:cubicBezTo>
                    <a:close/>
                  </a:path>
                </a:pathLst>
              </a:custGeom>
              <a:solidFill>
                <a:srgbClr val="0599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Freeform 98"/>
              <p:cNvSpPr>
                <a:spLocks/>
              </p:cNvSpPr>
              <p:nvPr/>
            </p:nvSpPr>
            <p:spPr bwMode="auto">
              <a:xfrm>
                <a:off x="3848111" y="5382375"/>
                <a:ext cx="851755" cy="358473"/>
              </a:xfrm>
              <a:custGeom>
                <a:avLst/>
                <a:gdLst>
                  <a:gd name="T0" fmla="*/ 362 w 470"/>
                  <a:gd name="T1" fmla="*/ 190 h 196"/>
                  <a:gd name="T2" fmla="*/ 359 w 470"/>
                  <a:gd name="T3" fmla="*/ 174 h 196"/>
                  <a:gd name="T4" fmla="*/ 369 w 470"/>
                  <a:gd name="T5" fmla="*/ 168 h 196"/>
                  <a:gd name="T6" fmla="*/ 420 w 470"/>
                  <a:gd name="T7" fmla="*/ 121 h 196"/>
                  <a:gd name="T8" fmla="*/ 429 w 470"/>
                  <a:gd name="T9" fmla="*/ 87 h 196"/>
                  <a:gd name="T10" fmla="*/ 413 w 470"/>
                  <a:gd name="T11" fmla="*/ 59 h 196"/>
                  <a:gd name="T12" fmla="*/ 364 w 470"/>
                  <a:gd name="T13" fmla="*/ 35 h 196"/>
                  <a:gd name="T14" fmla="*/ 132 w 470"/>
                  <a:gd name="T15" fmla="*/ 52 h 196"/>
                  <a:gd name="T16" fmla="*/ 89 w 470"/>
                  <a:gd name="T17" fmla="*/ 69 h 196"/>
                  <a:gd name="T18" fmla="*/ 48 w 470"/>
                  <a:gd name="T19" fmla="*/ 91 h 196"/>
                  <a:gd name="T20" fmla="*/ 9 w 470"/>
                  <a:gd name="T21" fmla="*/ 100 h 196"/>
                  <a:gd name="T22" fmla="*/ 8 w 470"/>
                  <a:gd name="T23" fmla="*/ 81 h 196"/>
                  <a:gd name="T24" fmla="*/ 19 w 470"/>
                  <a:gd name="T25" fmla="*/ 74 h 196"/>
                  <a:gd name="T26" fmla="*/ 287 w 470"/>
                  <a:gd name="T27" fmla="*/ 0 h 196"/>
                  <a:gd name="T28" fmla="*/ 339 w 470"/>
                  <a:gd name="T29" fmla="*/ 3 h 196"/>
                  <a:gd name="T30" fmla="*/ 386 w 470"/>
                  <a:gd name="T31" fmla="*/ 11 h 196"/>
                  <a:gd name="T32" fmla="*/ 386 w 470"/>
                  <a:gd name="T33" fmla="*/ 11 h 196"/>
                  <a:gd name="T34" fmla="*/ 446 w 470"/>
                  <a:gd name="T35" fmla="*/ 41 h 196"/>
                  <a:gd name="T36" fmla="*/ 468 w 470"/>
                  <a:gd name="T37" fmla="*/ 80 h 196"/>
                  <a:gd name="T38" fmla="*/ 456 w 470"/>
                  <a:gd name="T39" fmla="*/ 126 h 196"/>
                  <a:gd name="T40" fmla="*/ 395 w 470"/>
                  <a:gd name="T41" fmla="*/ 183 h 196"/>
                  <a:gd name="T42" fmla="*/ 393 w 470"/>
                  <a:gd name="T43" fmla="*/ 184 h 196"/>
                  <a:gd name="T44" fmla="*/ 362 w 470"/>
                  <a:gd name="T45" fmla="*/ 190 h 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70" h="196">
                    <a:moveTo>
                      <a:pt x="362" y="190"/>
                    </a:moveTo>
                    <a:cubicBezTo>
                      <a:pt x="354" y="187"/>
                      <a:pt x="354" y="178"/>
                      <a:pt x="359" y="174"/>
                    </a:cubicBezTo>
                    <a:cubicBezTo>
                      <a:pt x="369" y="168"/>
                      <a:pt x="369" y="168"/>
                      <a:pt x="369" y="168"/>
                    </a:cubicBezTo>
                    <a:cubicBezTo>
                      <a:pt x="394" y="152"/>
                      <a:pt x="411" y="136"/>
                      <a:pt x="420" y="121"/>
                    </a:cubicBezTo>
                    <a:cubicBezTo>
                      <a:pt x="427" y="109"/>
                      <a:pt x="430" y="98"/>
                      <a:pt x="429" y="87"/>
                    </a:cubicBezTo>
                    <a:cubicBezTo>
                      <a:pt x="428" y="77"/>
                      <a:pt x="422" y="67"/>
                      <a:pt x="413" y="59"/>
                    </a:cubicBezTo>
                    <a:cubicBezTo>
                      <a:pt x="402" y="49"/>
                      <a:pt x="386" y="41"/>
                      <a:pt x="364" y="35"/>
                    </a:cubicBezTo>
                    <a:cubicBezTo>
                      <a:pt x="301" y="18"/>
                      <a:pt x="210" y="26"/>
                      <a:pt x="132" y="52"/>
                    </a:cubicBezTo>
                    <a:cubicBezTo>
                      <a:pt x="117" y="57"/>
                      <a:pt x="102" y="63"/>
                      <a:pt x="89" y="69"/>
                    </a:cubicBezTo>
                    <a:cubicBezTo>
                      <a:pt x="75" y="75"/>
                      <a:pt x="61" y="82"/>
                      <a:pt x="48" y="91"/>
                    </a:cubicBezTo>
                    <a:cubicBezTo>
                      <a:pt x="36" y="98"/>
                      <a:pt x="20" y="105"/>
                      <a:pt x="9" y="100"/>
                    </a:cubicBezTo>
                    <a:cubicBezTo>
                      <a:pt x="0" y="96"/>
                      <a:pt x="3" y="84"/>
                      <a:pt x="8" y="81"/>
                    </a:cubicBezTo>
                    <a:cubicBezTo>
                      <a:pt x="19" y="74"/>
                      <a:pt x="19" y="74"/>
                      <a:pt x="19" y="74"/>
                    </a:cubicBezTo>
                    <a:cubicBezTo>
                      <a:pt x="90" y="29"/>
                      <a:pt x="195" y="2"/>
                      <a:pt x="287" y="0"/>
                    </a:cubicBezTo>
                    <a:cubicBezTo>
                      <a:pt x="305" y="0"/>
                      <a:pt x="323" y="1"/>
                      <a:pt x="339" y="3"/>
                    </a:cubicBezTo>
                    <a:cubicBezTo>
                      <a:pt x="356" y="4"/>
                      <a:pt x="371" y="7"/>
                      <a:pt x="386" y="11"/>
                    </a:cubicBezTo>
                    <a:cubicBezTo>
                      <a:pt x="386" y="11"/>
                      <a:pt x="386" y="11"/>
                      <a:pt x="386" y="11"/>
                    </a:cubicBezTo>
                    <a:cubicBezTo>
                      <a:pt x="412" y="18"/>
                      <a:pt x="433" y="28"/>
                      <a:pt x="446" y="41"/>
                    </a:cubicBezTo>
                    <a:cubicBezTo>
                      <a:pt x="459" y="52"/>
                      <a:pt x="467" y="66"/>
                      <a:pt x="468" y="80"/>
                    </a:cubicBezTo>
                    <a:cubicBezTo>
                      <a:pt x="470" y="95"/>
                      <a:pt x="466" y="110"/>
                      <a:pt x="456" y="126"/>
                    </a:cubicBezTo>
                    <a:cubicBezTo>
                      <a:pt x="445" y="145"/>
                      <a:pt x="424" y="164"/>
                      <a:pt x="395" y="183"/>
                    </a:cubicBezTo>
                    <a:cubicBezTo>
                      <a:pt x="393" y="184"/>
                      <a:pt x="393" y="184"/>
                      <a:pt x="393" y="184"/>
                    </a:cubicBezTo>
                    <a:cubicBezTo>
                      <a:pt x="384" y="188"/>
                      <a:pt x="374" y="196"/>
                      <a:pt x="362" y="190"/>
                    </a:cubicBezTo>
                    <a:close/>
                  </a:path>
                </a:pathLst>
              </a:custGeom>
              <a:solidFill>
                <a:srgbClr val="0599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Freeform 99"/>
              <p:cNvSpPr>
                <a:spLocks/>
              </p:cNvSpPr>
              <p:nvPr/>
            </p:nvSpPr>
            <p:spPr bwMode="auto">
              <a:xfrm>
                <a:off x="4136114" y="5586888"/>
                <a:ext cx="150895" cy="88086"/>
              </a:xfrm>
              <a:custGeom>
                <a:avLst/>
                <a:gdLst>
                  <a:gd name="T0" fmla="*/ 68 w 83"/>
                  <a:gd name="T1" fmla="*/ 3 h 48"/>
                  <a:gd name="T2" fmla="*/ 78 w 83"/>
                  <a:gd name="T3" fmla="*/ 8 h 48"/>
                  <a:gd name="T4" fmla="*/ 83 w 83"/>
                  <a:gd name="T5" fmla="*/ 16 h 48"/>
                  <a:gd name="T6" fmla="*/ 80 w 83"/>
                  <a:gd name="T7" fmla="*/ 26 h 48"/>
                  <a:gd name="T8" fmla="*/ 71 w 83"/>
                  <a:gd name="T9" fmla="*/ 35 h 48"/>
                  <a:gd name="T10" fmla="*/ 71 w 83"/>
                  <a:gd name="T11" fmla="*/ 35 h 48"/>
                  <a:gd name="T12" fmla="*/ 70 w 83"/>
                  <a:gd name="T13" fmla="*/ 35 h 48"/>
                  <a:gd name="T14" fmla="*/ 63 w 83"/>
                  <a:gd name="T15" fmla="*/ 39 h 48"/>
                  <a:gd name="T16" fmla="*/ 56 w 83"/>
                  <a:gd name="T17" fmla="*/ 42 h 48"/>
                  <a:gd name="T18" fmla="*/ 15 w 83"/>
                  <a:gd name="T19" fmla="*/ 44 h 48"/>
                  <a:gd name="T20" fmla="*/ 5 w 83"/>
                  <a:gd name="T21" fmla="*/ 39 h 48"/>
                  <a:gd name="T22" fmla="*/ 0 w 83"/>
                  <a:gd name="T23" fmla="*/ 31 h 48"/>
                  <a:gd name="T24" fmla="*/ 3 w 83"/>
                  <a:gd name="T25" fmla="*/ 21 h 48"/>
                  <a:gd name="T26" fmla="*/ 13 w 83"/>
                  <a:gd name="T27" fmla="*/ 12 h 48"/>
                  <a:gd name="T28" fmla="*/ 13 w 83"/>
                  <a:gd name="T29" fmla="*/ 12 h 48"/>
                  <a:gd name="T30" fmla="*/ 20 w 83"/>
                  <a:gd name="T31" fmla="*/ 8 h 48"/>
                  <a:gd name="T32" fmla="*/ 27 w 83"/>
                  <a:gd name="T33" fmla="*/ 5 h 48"/>
                  <a:gd name="T34" fmla="*/ 68 w 83"/>
                  <a:gd name="T35" fmla="*/ 3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83" h="48">
                    <a:moveTo>
                      <a:pt x="68" y="3"/>
                    </a:moveTo>
                    <a:cubicBezTo>
                      <a:pt x="72" y="4"/>
                      <a:pt x="76" y="6"/>
                      <a:pt x="78" y="8"/>
                    </a:cubicBezTo>
                    <a:cubicBezTo>
                      <a:pt x="81" y="10"/>
                      <a:pt x="82" y="13"/>
                      <a:pt x="83" y="16"/>
                    </a:cubicBezTo>
                    <a:cubicBezTo>
                      <a:pt x="83" y="19"/>
                      <a:pt x="82" y="22"/>
                      <a:pt x="80" y="26"/>
                    </a:cubicBezTo>
                    <a:cubicBezTo>
                      <a:pt x="79" y="29"/>
                      <a:pt x="75" y="32"/>
                      <a:pt x="71" y="35"/>
                    </a:cubicBezTo>
                    <a:cubicBezTo>
                      <a:pt x="71" y="35"/>
                      <a:pt x="71" y="35"/>
                      <a:pt x="71" y="35"/>
                    </a:cubicBezTo>
                    <a:cubicBezTo>
                      <a:pt x="70" y="35"/>
                      <a:pt x="70" y="35"/>
                      <a:pt x="70" y="35"/>
                    </a:cubicBezTo>
                    <a:cubicBezTo>
                      <a:pt x="68" y="36"/>
                      <a:pt x="66" y="38"/>
                      <a:pt x="63" y="39"/>
                    </a:cubicBezTo>
                    <a:cubicBezTo>
                      <a:pt x="61" y="40"/>
                      <a:pt x="58" y="41"/>
                      <a:pt x="56" y="42"/>
                    </a:cubicBezTo>
                    <a:cubicBezTo>
                      <a:pt x="42" y="46"/>
                      <a:pt x="27" y="48"/>
                      <a:pt x="15" y="44"/>
                    </a:cubicBezTo>
                    <a:cubicBezTo>
                      <a:pt x="11" y="43"/>
                      <a:pt x="7" y="41"/>
                      <a:pt x="5" y="39"/>
                    </a:cubicBezTo>
                    <a:cubicBezTo>
                      <a:pt x="2" y="37"/>
                      <a:pt x="1" y="34"/>
                      <a:pt x="0" y="31"/>
                    </a:cubicBezTo>
                    <a:cubicBezTo>
                      <a:pt x="0" y="28"/>
                      <a:pt x="1" y="25"/>
                      <a:pt x="3" y="21"/>
                    </a:cubicBezTo>
                    <a:cubicBezTo>
                      <a:pt x="5" y="18"/>
                      <a:pt x="8" y="15"/>
                      <a:pt x="13" y="12"/>
                    </a:cubicBezTo>
                    <a:cubicBezTo>
                      <a:pt x="13" y="12"/>
                      <a:pt x="13" y="12"/>
                      <a:pt x="13" y="12"/>
                    </a:cubicBezTo>
                    <a:cubicBezTo>
                      <a:pt x="15" y="11"/>
                      <a:pt x="17" y="9"/>
                      <a:pt x="20" y="8"/>
                    </a:cubicBezTo>
                    <a:cubicBezTo>
                      <a:pt x="22" y="7"/>
                      <a:pt x="25" y="6"/>
                      <a:pt x="27" y="5"/>
                    </a:cubicBezTo>
                    <a:cubicBezTo>
                      <a:pt x="41" y="1"/>
                      <a:pt x="57" y="0"/>
                      <a:pt x="68" y="3"/>
                    </a:cubicBezTo>
                    <a:close/>
                  </a:path>
                </a:pathLst>
              </a:custGeom>
              <a:solidFill>
                <a:srgbClr val="0599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Freeform 100"/>
              <p:cNvSpPr>
                <a:spLocks/>
              </p:cNvSpPr>
              <p:nvPr/>
            </p:nvSpPr>
            <p:spPr bwMode="auto">
              <a:xfrm>
                <a:off x="4295435" y="5586888"/>
                <a:ext cx="239748" cy="49788"/>
              </a:xfrm>
              <a:custGeom>
                <a:avLst/>
                <a:gdLst>
                  <a:gd name="T0" fmla="*/ 0 w 132"/>
                  <a:gd name="T1" fmla="*/ 19 h 27"/>
                  <a:gd name="T2" fmla="*/ 1 w 132"/>
                  <a:gd name="T3" fmla="*/ 14 h 27"/>
                  <a:gd name="T4" fmla="*/ 11 w 132"/>
                  <a:gd name="T5" fmla="*/ 7 h 27"/>
                  <a:gd name="T6" fmla="*/ 13 w 132"/>
                  <a:gd name="T7" fmla="*/ 6 h 27"/>
                  <a:gd name="T8" fmla="*/ 16 w 132"/>
                  <a:gd name="T9" fmla="*/ 6 h 27"/>
                  <a:gd name="T10" fmla="*/ 16 w 132"/>
                  <a:gd name="T11" fmla="*/ 6 h 27"/>
                  <a:gd name="T12" fmla="*/ 16 w 132"/>
                  <a:gd name="T13" fmla="*/ 6 h 27"/>
                  <a:gd name="T14" fmla="*/ 120 w 132"/>
                  <a:gd name="T15" fmla="*/ 0 h 27"/>
                  <a:gd name="T16" fmla="*/ 127 w 132"/>
                  <a:gd name="T17" fmla="*/ 1 h 27"/>
                  <a:gd name="T18" fmla="*/ 127 w 132"/>
                  <a:gd name="T19" fmla="*/ 1 h 27"/>
                  <a:gd name="T20" fmla="*/ 130 w 132"/>
                  <a:gd name="T21" fmla="*/ 4 h 27"/>
                  <a:gd name="T22" fmla="*/ 132 w 132"/>
                  <a:gd name="T23" fmla="*/ 8 h 27"/>
                  <a:gd name="T24" fmla="*/ 131 w 132"/>
                  <a:gd name="T25" fmla="*/ 13 h 27"/>
                  <a:gd name="T26" fmla="*/ 121 w 132"/>
                  <a:gd name="T27" fmla="*/ 20 h 27"/>
                  <a:gd name="T28" fmla="*/ 118 w 132"/>
                  <a:gd name="T29" fmla="*/ 21 h 27"/>
                  <a:gd name="T30" fmla="*/ 115 w 132"/>
                  <a:gd name="T31" fmla="*/ 21 h 27"/>
                  <a:gd name="T32" fmla="*/ 115 w 132"/>
                  <a:gd name="T33" fmla="*/ 21 h 27"/>
                  <a:gd name="T34" fmla="*/ 115 w 132"/>
                  <a:gd name="T35" fmla="*/ 21 h 27"/>
                  <a:gd name="T36" fmla="*/ 11 w 132"/>
                  <a:gd name="T37" fmla="*/ 27 h 27"/>
                  <a:gd name="T38" fmla="*/ 4 w 132"/>
                  <a:gd name="T39" fmla="*/ 26 h 27"/>
                  <a:gd name="T40" fmla="*/ 1 w 132"/>
                  <a:gd name="T41" fmla="*/ 23 h 27"/>
                  <a:gd name="T42" fmla="*/ 0 w 132"/>
                  <a:gd name="T43" fmla="*/ 19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32" h="27">
                    <a:moveTo>
                      <a:pt x="0" y="19"/>
                    </a:moveTo>
                    <a:cubicBezTo>
                      <a:pt x="0" y="17"/>
                      <a:pt x="0" y="16"/>
                      <a:pt x="1" y="14"/>
                    </a:cubicBezTo>
                    <a:cubicBezTo>
                      <a:pt x="2" y="11"/>
                      <a:pt x="6" y="8"/>
                      <a:pt x="11" y="7"/>
                    </a:cubicBezTo>
                    <a:cubicBezTo>
                      <a:pt x="11" y="6"/>
                      <a:pt x="12" y="6"/>
                      <a:pt x="13" y="6"/>
                    </a:cubicBezTo>
                    <a:cubicBezTo>
                      <a:pt x="14" y="6"/>
                      <a:pt x="15" y="6"/>
                      <a:pt x="16" y="6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20" y="0"/>
                      <a:pt x="120" y="0"/>
                      <a:pt x="120" y="0"/>
                    </a:cubicBezTo>
                    <a:cubicBezTo>
                      <a:pt x="122" y="0"/>
                      <a:pt x="125" y="1"/>
                      <a:pt x="127" y="1"/>
                    </a:cubicBezTo>
                    <a:cubicBezTo>
                      <a:pt x="127" y="1"/>
                      <a:pt x="127" y="1"/>
                      <a:pt x="127" y="1"/>
                    </a:cubicBezTo>
                    <a:cubicBezTo>
                      <a:pt x="128" y="2"/>
                      <a:pt x="129" y="3"/>
                      <a:pt x="130" y="4"/>
                    </a:cubicBezTo>
                    <a:cubicBezTo>
                      <a:pt x="131" y="5"/>
                      <a:pt x="131" y="7"/>
                      <a:pt x="132" y="8"/>
                    </a:cubicBezTo>
                    <a:cubicBezTo>
                      <a:pt x="132" y="10"/>
                      <a:pt x="131" y="11"/>
                      <a:pt x="131" y="13"/>
                    </a:cubicBezTo>
                    <a:cubicBezTo>
                      <a:pt x="129" y="16"/>
                      <a:pt x="125" y="19"/>
                      <a:pt x="121" y="20"/>
                    </a:cubicBezTo>
                    <a:cubicBezTo>
                      <a:pt x="120" y="21"/>
                      <a:pt x="119" y="21"/>
                      <a:pt x="118" y="21"/>
                    </a:cubicBezTo>
                    <a:cubicBezTo>
                      <a:pt x="117" y="21"/>
                      <a:pt x="116" y="21"/>
                      <a:pt x="115" y="21"/>
                    </a:cubicBezTo>
                    <a:cubicBezTo>
                      <a:pt x="115" y="21"/>
                      <a:pt x="115" y="21"/>
                      <a:pt x="115" y="21"/>
                    </a:cubicBezTo>
                    <a:cubicBezTo>
                      <a:pt x="115" y="21"/>
                      <a:pt x="115" y="21"/>
                      <a:pt x="115" y="21"/>
                    </a:cubicBezTo>
                    <a:cubicBezTo>
                      <a:pt x="11" y="27"/>
                      <a:pt x="11" y="27"/>
                      <a:pt x="11" y="27"/>
                    </a:cubicBezTo>
                    <a:cubicBezTo>
                      <a:pt x="9" y="27"/>
                      <a:pt x="6" y="26"/>
                      <a:pt x="4" y="26"/>
                    </a:cubicBezTo>
                    <a:cubicBezTo>
                      <a:pt x="3" y="25"/>
                      <a:pt x="2" y="24"/>
                      <a:pt x="1" y="23"/>
                    </a:cubicBezTo>
                    <a:cubicBezTo>
                      <a:pt x="0" y="22"/>
                      <a:pt x="0" y="20"/>
                      <a:pt x="0" y="19"/>
                    </a:cubicBezTo>
                    <a:close/>
                  </a:path>
                </a:pathLst>
              </a:custGeom>
              <a:solidFill>
                <a:srgbClr val="F583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3" name="Rectangle 101"/>
            <p:cNvSpPr>
              <a:spLocks noChangeArrowheads="1"/>
            </p:cNvSpPr>
            <p:nvPr/>
          </p:nvSpPr>
          <p:spPr bwMode="auto">
            <a:xfrm>
              <a:off x="1016026" y="6349870"/>
              <a:ext cx="300314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dirty="0">
                  <a:ln>
                    <a:noFill/>
                  </a:ln>
                  <a:solidFill>
                    <a:srgbClr val="009BC8"/>
                  </a:solidFill>
                  <a:effectLst/>
                  <a:latin typeface="Franklin Gothic Heavy" panose="020B0903020102020204" pitchFamily="34" charset="0"/>
                </a:rPr>
                <a:t>CISTER</a:t>
              </a:r>
              <a:r>
                <a:rPr kumimoji="0" lang="en-US" altLang="en-US" sz="1200" b="0" i="0" u="none" strike="noStrike" cap="none" normalizeH="0" dirty="0">
                  <a:ln>
                    <a:noFill/>
                  </a:ln>
                  <a:solidFill>
                    <a:srgbClr val="009BC8"/>
                  </a:solidFill>
                  <a:effectLst/>
                  <a:latin typeface="Franklin Gothic Heavy" panose="020B0903020102020204" pitchFamily="34" charset="0"/>
                </a:rPr>
                <a:t> </a:t>
              </a:r>
              <a:r>
                <a:rPr kumimoji="0" lang="en-US" altLang="en-US" sz="1200" b="0" i="0" u="none" strike="noStrike" cap="none" normalizeH="0" dirty="0">
                  <a:ln>
                    <a:noFill/>
                  </a:ln>
                  <a:solidFill>
                    <a:srgbClr val="009BC8"/>
                  </a:solidFill>
                  <a:effectLst/>
                  <a:latin typeface="Franklin Gothic Medium" panose="020B0603020102020204" pitchFamily="34" charset="0"/>
                </a:rPr>
                <a:t>– Research Centre in 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pt-PT" altLang="en-US" sz="1200" baseline="0" dirty="0">
                  <a:solidFill>
                    <a:srgbClr val="F5834D"/>
                  </a:solidFill>
                  <a:latin typeface="Franklin Gothic Medium" panose="020B0603020102020204" pitchFamily="34" charset="0"/>
                </a:rPr>
                <a:t>Real-Time</a:t>
              </a:r>
              <a:r>
                <a:rPr lang="pt-PT" altLang="en-US" sz="1200" dirty="0">
                  <a:solidFill>
                    <a:srgbClr val="F5834D"/>
                  </a:solidFill>
                  <a:latin typeface="Franklin Gothic Medium" panose="020B0603020102020204" pitchFamily="34" charset="0"/>
                </a:rPr>
                <a:t> &amp; Embedded </a:t>
              </a:r>
              <a:r>
                <a:rPr lang="pt-PT" altLang="en-US" sz="1200" dirty="0">
                  <a:solidFill>
                    <a:srgbClr val="009BC8"/>
                  </a:solidFill>
                  <a:latin typeface="Franklin Gothic Medium" panose="020B0603020102020204" pitchFamily="34" charset="0"/>
                </a:rPr>
                <a:t>Computing Systems</a:t>
              </a:r>
              <a:endPara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Franklin Gothic Medium" panose="020B0603020102020204" pitchFamily="34" charset="0"/>
              </a:endParaRPr>
            </a:p>
          </p:txBody>
        </p:sp>
      </p:grpSp>
      <p:sp>
        <p:nvSpPr>
          <p:cNvPr id="18" name="Footer Placeholder 43"/>
          <p:cNvSpPr>
            <a:spLocks noGrp="1"/>
          </p:cNvSpPr>
          <p:nvPr>
            <p:ph type="ftr" sz="quarter" idx="12"/>
          </p:nvPr>
        </p:nvSpPr>
        <p:spPr>
          <a:xfrm>
            <a:off x="4019174" y="6292654"/>
            <a:ext cx="4028751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pt-PT"/>
              <a:t>Text</a:t>
            </a:r>
            <a:endParaRPr lang="pt-PT" dirty="0"/>
          </a:p>
        </p:txBody>
      </p:sp>
      <p:sp>
        <p:nvSpPr>
          <p:cNvPr id="19" name="Slide Number Placeholder 44"/>
          <p:cNvSpPr>
            <a:spLocks noGrp="1"/>
          </p:cNvSpPr>
          <p:nvPr>
            <p:ph type="sldNum" sz="quarter" idx="13"/>
          </p:nvPr>
        </p:nvSpPr>
        <p:spPr>
          <a:xfrm>
            <a:off x="10857280" y="5943601"/>
            <a:ext cx="1352550" cy="974850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+mj-lt"/>
              </a:defRPr>
            </a:lvl1pPr>
          </a:lstStyle>
          <a:p>
            <a:fld id="{12E71D35-7973-4725-A497-15A20A430A13}" type="slidenum">
              <a:rPr lang="en-US" sz="6600" smtClean="0">
                <a:solidFill>
                  <a:schemeClr val="bg1">
                    <a:lumMod val="85000"/>
                  </a:schemeClr>
                </a:solidFill>
              </a:rPr>
              <a:pPr/>
              <a:t>‹#›</a:t>
            </a:fld>
            <a:endParaRPr lang="en-US" sz="66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3" name="Date Placeholder 42"/>
          <p:cNvSpPr>
            <a:spLocks noGrp="1"/>
          </p:cNvSpPr>
          <p:nvPr>
            <p:ph type="dt" sz="half" idx="2"/>
          </p:nvPr>
        </p:nvSpPr>
        <p:spPr>
          <a:xfrm>
            <a:off x="8047924" y="6292655"/>
            <a:ext cx="2657151" cy="365125"/>
          </a:xfrm>
          <a:prstGeom prst="rect">
            <a:avLst/>
          </a:prstGeom>
        </p:spPr>
        <p:txBody>
          <a:bodyPr/>
          <a:lstStyle>
            <a:lvl1pPr algn="r">
              <a:defRPr lang="en-US" sz="1200" kern="120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63FE13D5-DDD9-45F3-8B7E-FE9676870BF9}" type="datetime4">
              <a:rPr lang="en-US" smtClean="0"/>
              <a:t>July 11, 2018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553489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Only -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9764" y="723901"/>
            <a:ext cx="11413135" cy="5803900"/>
          </a:xfrm>
          <a:prstGeom prst="rect">
            <a:avLst/>
          </a:prstGeom>
        </p:spPr>
        <p:txBody>
          <a:bodyPr/>
          <a:lstStyle>
            <a:lvl1pPr marL="228600" indent="-228600">
              <a:buFontTx/>
              <a:buBlip>
                <a:blip r:embed="rId2"/>
              </a:buBlip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85800" indent="-228600">
              <a:buFontTx/>
              <a:buBlip>
                <a:blip r:embed="rId2"/>
              </a:buBlip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1143000" indent="-228600">
              <a:buFontTx/>
              <a:buBlip>
                <a:blip r:embed="rId2"/>
              </a:buBlip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600200" indent="-228600">
              <a:buFontTx/>
              <a:buBlip>
                <a:blip r:embed="rId2"/>
              </a:buBlip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2057400" indent="-228600">
              <a:buFontTx/>
              <a:buBlip>
                <a:blip r:embed="rId2"/>
              </a:buBlip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Rectangle 18"/>
          <p:cNvSpPr/>
          <p:nvPr userDrawn="1"/>
        </p:nvSpPr>
        <p:spPr>
          <a:xfrm>
            <a:off x="0" y="0"/>
            <a:ext cx="12192000" cy="399579"/>
          </a:xfrm>
          <a:prstGeom prst="rect">
            <a:avLst/>
          </a:prstGeom>
          <a:solidFill>
            <a:srgbClr val="1A5D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887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Only - no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9764" y="355601"/>
            <a:ext cx="11413135" cy="5588000"/>
          </a:xfrm>
          <a:prstGeom prst="rect">
            <a:avLst/>
          </a:prstGeom>
        </p:spPr>
        <p:txBody>
          <a:bodyPr/>
          <a:lstStyle>
            <a:lvl1pPr marL="228600" indent="-228600">
              <a:buFontTx/>
              <a:buBlip>
                <a:blip r:embed="rId2"/>
              </a:buBlip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85800" indent="-228600">
              <a:buFontTx/>
              <a:buBlip>
                <a:blip r:embed="rId2"/>
              </a:buBlip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1143000" indent="-228600">
              <a:buFontTx/>
              <a:buBlip>
                <a:blip r:embed="rId2"/>
              </a:buBlip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600200" indent="-228600">
              <a:buFontTx/>
              <a:buBlip>
                <a:blip r:embed="rId2"/>
              </a:buBlip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2057400" indent="-228600">
              <a:buFontTx/>
              <a:buBlip>
                <a:blip r:embed="rId2"/>
              </a:buBlip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6185647"/>
            <a:ext cx="12192000" cy="657597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282132" y="6282635"/>
            <a:ext cx="3737043" cy="369332"/>
            <a:chOff x="282132" y="6349870"/>
            <a:chExt cx="3737043" cy="369332"/>
          </a:xfrm>
        </p:grpSpPr>
        <p:grpSp>
          <p:nvGrpSpPr>
            <p:cNvPr id="12" name="Group 11"/>
            <p:cNvGrpSpPr/>
            <p:nvPr userDrawn="1"/>
          </p:nvGrpSpPr>
          <p:grpSpPr>
            <a:xfrm>
              <a:off x="282132" y="6406180"/>
              <a:ext cx="639569" cy="269172"/>
              <a:chOff x="3848111" y="5382375"/>
              <a:chExt cx="851755" cy="358473"/>
            </a:xfrm>
          </p:grpSpPr>
          <p:sp>
            <p:nvSpPr>
              <p:cNvPr id="14" name="Freeform 97"/>
              <p:cNvSpPr>
                <a:spLocks/>
              </p:cNvSpPr>
              <p:nvPr/>
            </p:nvSpPr>
            <p:spPr bwMode="auto">
              <a:xfrm>
                <a:off x="4261733" y="5445950"/>
                <a:ext cx="225960" cy="144768"/>
              </a:xfrm>
              <a:custGeom>
                <a:avLst/>
                <a:gdLst>
                  <a:gd name="T0" fmla="*/ 9 w 125"/>
                  <a:gd name="T1" fmla="*/ 78 h 79"/>
                  <a:gd name="T2" fmla="*/ 9 w 125"/>
                  <a:gd name="T3" fmla="*/ 78 h 79"/>
                  <a:gd name="T4" fmla="*/ 4 w 125"/>
                  <a:gd name="T5" fmla="*/ 76 h 79"/>
                  <a:gd name="T6" fmla="*/ 1 w 125"/>
                  <a:gd name="T7" fmla="*/ 71 h 79"/>
                  <a:gd name="T8" fmla="*/ 2 w 125"/>
                  <a:gd name="T9" fmla="*/ 66 h 79"/>
                  <a:gd name="T10" fmla="*/ 2 w 125"/>
                  <a:gd name="T11" fmla="*/ 66 h 79"/>
                  <a:gd name="T12" fmla="*/ 5 w 125"/>
                  <a:gd name="T13" fmla="*/ 63 h 79"/>
                  <a:gd name="T14" fmla="*/ 99 w 125"/>
                  <a:gd name="T15" fmla="*/ 3 h 79"/>
                  <a:gd name="T16" fmla="*/ 111 w 125"/>
                  <a:gd name="T17" fmla="*/ 0 h 79"/>
                  <a:gd name="T18" fmla="*/ 114 w 125"/>
                  <a:gd name="T19" fmla="*/ 1 h 79"/>
                  <a:gd name="T20" fmla="*/ 117 w 125"/>
                  <a:gd name="T21" fmla="*/ 1 h 79"/>
                  <a:gd name="T22" fmla="*/ 117 w 125"/>
                  <a:gd name="T23" fmla="*/ 1 h 79"/>
                  <a:gd name="T24" fmla="*/ 122 w 125"/>
                  <a:gd name="T25" fmla="*/ 4 h 79"/>
                  <a:gd name="T26" fmla="*/ 125 w 125"/>
                  <a:gd name="T27" fmla="*/ 8 h 79"/>
                  <a:gd name="T28" fmla="*/ 124 w 125"/>
                  <a:gd name="T29" fmla="*/ 14 h 79"/>
                  <a:gd name="T30" fmla="*/ 121 w 125"/>
                  <a:gd name="T31" fmla="*/ 17 h 79"/>
                  <a:gd name="T32" fmla="*/ 27 w 125"/>
                  <a:gd name="T33" fmla="*/ 76 h 79"/>
                  <a:gd name="T34" fmla="*/ 14 w 125"/>
                  <a:gd name="T35" fmla="*/ 79 h 79"/>
                  <a:gd name="T36" fmla="*/ 11 w 125"/>
                  <a:gd name="T37" fmla="*/ 79 h 79"/>
                  <a:gd name="T38" fmla="*/ 9 w 125"/>
                  <a:gd name="T39" fmla="*/ 78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25" h="79">
                    <a:moveTo>
                      <a:pt x="9" y="78"/>
                    </a:moveTo>
                    <a:cubicBezTo>
                      <a:pt x="9" y="78"/>
                      <a:pt x="9" y="78"/>
                      <a:pt x="9" y="78"/>
                    </a:cubicBezTo>
                    <a:cubicBezTo>
                      <a:pt x="7" y="78"/>
                      <a:pt x="5" y="77"/>
                      <a:pt x="4" y="76"/>
                    </a:cubicBezTo>
                    <a:cubicBezTo>
                      <a:pt x="2" y="74"/>
                      <a:pt x="1" y="73"/>
                      <a:pt x="1" y="71"/>
                    </a:cubicBezTo>
                    <a:cubicBezTo>
                      <a:pt x="0" y="69"/>
                      <a:pt x="1" y="68"/>
                      <a:pt x="2" y="66"/>
                    </a:cubicBezTo>
                    <a:cubicBezTo>
                      <a:pt x="2" y="66"/>
                      <a:pt x="2" y="66"/>
                      <a:pt x="2" y="66"/>
                    </a:cubicBezTo>
                    <a:cubicBezTo>
                      <a:pt x="2" y="65"/>
                      <a:pt x="4" y="63"/>
                      <a:pt x="5" y="63"/>
                    </a:cubicBezTo>
                    <a:cubicBezTo>
                      <a:pt x="99" y="3"/>
                      <a:pt x="99" y="3"/>
                      <a:pt x="99" y="3"/>
                    </a:cubicBezTo>
                    <a:cubicBezTo>
                      <a:pt x="102" y="1"/>
                      <a:pt x="107" y="0"/>
                      <a:pt x="111" y="0"/>
                    </a:cubicBezTo>
                    <a:cubicBezTo>
                      <a:pt x="112" y="0"/>
                      <a:pt x="113" y="1"/>
                      <a:pt x="114" y="1"/>
                    </a:cubicBezTo>
                    <a:cubicBezTo>
                      <a:pt x="115" y="1"/>
                      <a:pt x="116" y="1"/>
                      <a:pt x="117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9" y="2"/>
                      <a:pt x="121" y="3"/>
                      <a:pt x="122" y="4"/>
                    </a:cubicBezTo>
                    <a:cubicBezTo>
                      <a:pt x="123" y="5"/>
                      <a:pt x="124" y="6"/>
                      <a:pt x="125" y="8"/>
                    </a:cubicBezTo>
                    <a:cubicBezTo>
                      <a:pt x="125" y="10"/>
                      <a:pt x="125" y="12"/>
                      <a:pt x="124" y="14"/>
                    </a:cubicBezTo>
                    <a:cubicBezTo>
                      <a:pt x="123" y="15"/>
                      <a:pt x="122" y="16"/>
                      <a:pt x="121" y="17"/>
                    </a:cubicBezTo>
                    <a:cubicBezTo>
                      <a:pt x="27" y="76"/>
                      <a:pt x="27" y="76"/>
                      <a:pt x="27" y="76"/>
                    </a:cubicBezTo>
                    <a:cubicBezTo>
                      <a:pt x="24" y="78"/>
                      <a:pt x="19" y="79"/>
                      <a:pt x="14" y="79"/>
                    </a:cubicBezTo>
                    <a:cubicBezTo>
                      <a:pt x="13" y="79"/>
                      <a:pt x="12" y="79"/>
                      <a:pt x="11" y="79"/>
                    </a:cubicBezTo>
                    <a:cubicBezTo>
                      <a:pt x="11" y="79"/>
                      <a:pt x="10" y="79"/>
                      <a:pt x="9" y="78"/>
                    </a:cubicBezTo>
                    <a:close/>
                  </a:path>
                </a:pathLst>
              </a:custGeom>
              <a:solidFill>
                <a:srgbClr val="0599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Freeform 98"/>
              <p:cNvSpPr>
                <a:spLocks/>
              </p:cNvSpPr>
              <p:nvPr/>
            </p:nvSpPr>
            <p:spPr bwMode="auto">
              <a:xfrm>
                <a:off x="3848111" y="5382375"/>
                <a:ext cx="851755" cy="358473"/>
              </a:xfrm>
              <a:custGeom>
                <a:avLst/>
                <a:gdLst>
                  <a:gd name="T0" fmla="*/ 362 w 470"/>
                  <a:gd name="T1" fmla="*/ 190 h 196"/>
                  <a:gd name="T2" fmla="*/ 359 w 470"/>
                  <a:gd name="T3" fmla="*/ 174 h 196"/>
                  <a:gd name="T4" fmla="*/ 369 w 470"/>
                  <a:gd name="T5" fmla="*/ 168 h 196"/>
                  <a:gd name="T6" fmla="*/ 420 w 470"/>
                  <a:gd name="T7" fmla="*/ 121 h 196"/>
                  <a:gd name="T8" fmla="*/ 429 w 470"/>
                  <a:gd name="T9" fmla="*/ 87 h 196"/>
                  <a:gd name="T10" fmla="*/ 413 w 470"/>
                  <a:gd name="T11" fmla="*/ 59 h 196"/>
                  <a:gd name="T12" fmla="*/ 364 w 470"/>
                  <a:gd name="T13" fmla="*/ 35 h 196"/>
                  <a:gd name="T14" fmla="*/ 132 w 470"/>
                  <a:gd name="T15" fmla="*/ 52 h 196"/>
                  <a:gd name="T16" fmla="*/ 89 w 470"/>
                  <a:gd name="T17" fmla="*/ 69 h 196"/>
                  <a:gd name="T18" fmla="*/ 48 w 470"/>
                  <a:gd name="T19" fmla="*/ 91 h 196"/>
                  <a:gd name="T20" fmla="*/ 9 w 470"/>
                  <a:gd name="T21" fmla="*/ 100 h 196"/>
                  <a:gd name="T22" fmla="*/ 8 w 470"/>
                  <a:gd name="T23" fmla="*/ 81 h 196"/>
                  <a:gd name="T24" fmla="*/ 19 w 470"/>
                  <a:gd name="T25" fmla="*/ 74 h 196"/>
                  <a:gd name="T26" fmla="*/ 287 w 470"/>
                  <a:gd name="T27" fmla="*/ 0 h 196"/>
                  <a:gd name="T28" fmla="*/ 339 w 470"/>
                  <a:gd name="T29" fmla="*/ 3 h 196"/>
                  <a:gd name="T30" fmla="*/ 386 w 470"/>
                  <a:gd name="T31" fmla="*/ 11 h 196"/>
                  <a:gd name="T32" fmla="*/ 386 w 470"/>
                  <a:gd name="T33" fmla="*/ 11 h 196"/>
                  <a:gd name="T34" fmla="*/ 446 w 470"/>
                  <a:gd name="T35" fmla="*/ 41 h 196"/>
                  <a:gd name="T36" fmla="*/ 468 w 470"/>
                  <a:gd name="T37" fmla="*/ 80 h 196"/>
                  <a:gd name="T38" fmla="*/ 456 w 470"/>
                  <a:gd name="T39" fmla="*/ 126 h 196"/>
                  <a:gd name="T40" fmla="*/ 395 w 470"/>
                  <a:gd name="T41" fmla="*/ 183 h 196"/>
                  <a:gd name="T42" fmla="*/ 393 w 470"/>
                  <a:gd name="T43" fmla="*/ 184 h 196"/>
                  <a:gd name="T44" fmla="*/ 362 w 470"/>
                  <a:gd name="T45" fmla="*/ 190 h 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70" h="196">
                    <a:moveTo>
                      <a:pt x="362" y="190"/>
                    </a:moveTo>
                    <a:cubicBezTo>
                      <a:pt x="354" y="187"/>
                      <a:pt x="354" y="178"/>
                      <a:pt x="359" y="174"/>
                    </a:cubicBezTo>
                    <a:cubicBezTo>
                      <a:pt x="369" y="168"/>
                      <a:pt x="369" y="168"/>
                      <a:pt x="369" y="168"/>
                    </a:cubicBezTo>
                    <a:cubicBezTo>
                      <a:pt x="394" y="152"/>
                      <a:pt x="411" y="136"/>
                      <a:pt x="420" y="121"/>
                    </a:cubicBezTo>
                    <a:cubicBezTo>
                      <a:pt x="427" y="109"/>
                      <a:pt x="430" y="98"/>
                      <a:pt x="429" y="87"/>
                    </a:cubicBezTo>
                    <a:cubicBezTo>
                      <a:pt x="428" y="77"/>
                      <a:pt x="422" y="67"/>
                      <a:pt x="413" y="59"/>
                    </a:cubicBezTo>
                    <a:cubicBezTo>
                      <a:pt x="402" y="49"/>
                      <a:pt x="386" y="41"/>
                      <a:pt x="364" y="35"/>
                    </a:cubicBezTo>
                    <a:cubicBezTo>
                      <a:pt x="301" y="18"/>
                      <a:pt x="210" y="26"/>
                      <a:pt x="132" y="52"/>
                    </a:cubicBezTo>
                    <a:cubicBezTo>
                      <a:pt x="117" y="57"/>
                      <a:pt x="102" y="63"/>
                      <a:pt x="89" y="69"/>
                    </a:cubicBezTo>
                    <a:cubicBezTo>
                      <a:pt x="75" y="75"/>
                      <a:pt x="61" y="82"/>
                      <a:pt x="48" y="91"/>
                    </a:cubicBezTo>
                    <a:cubicBezTo>
                      <a:pt x="36" y="98"/>
                      <a:pt x="20" y="105"/>
                      <a:pt x="9" y="100"/>
                    </a:cubicBezTo>
                    <a:cubicBezTo>
                      <a:pt x="0" y="96"/>
                      <a:pt x="3" y="84"/>
                      <a:pt x="8" y="81"/>
                    </a:cubicBezTo>
                    <a:cubicBezTo>
                      <a:pt x="19" y="74"/>
                      <a:pt x="19" y="74"/>
                      <a:pt x="19" y="74"/>
                    </a:cubicBezTo>
                    <a:cubicBezTo>
                      <a:pt x="90" y="29"/>
                      <a:pt x="195" y="2"/>
                      <a:pt x="287" y="0"/>
                    </a:cubicBezTo>
                    <a:cubicBezTo>
                      <a:pt x="305" y="0"/>
                      <a:pt x="323" y="1"/>
                      <a:pt x="339" y="3"/>
                    </a:cubicBezTo>
                    <a:cubicBezTo>
                      <a:pt x="356" y="4"/>
                      <a:pt x="371" y="7"/>
                      <a:pt x="386" y="11"/>
                    </a:cubicBezTo>
                    <a:cubicBezTo>
                      <a:pt x="386" y="11"/>
                      <a:pt x="386" y="11"/>
                      <a:pt x="386" y="11"/>
                    </a:cubicBezTo>
                    <a:cubicBezTo>
                      <a:pt x="412" y="18"/>
                      <a:pt x="433" y="28"/>
                      <a:pt x="446" y="41"/>
                    </a:cubicBezTo>
                    <a:cubicBezTo>
                      <a:pt x="459" y="52"/>
                      <a:pt x="467" y="66"/>
                      <a:pt x="468" y="80"/>
                    </a:cubicBezTo>
                    <a:cubicBezTo>
                      <a:pt x="470" y="95"/>
                      <a:pt x="466" y="110"/>
                      <a:pt x="456" y="126"/>
                    </a:cubicBezTo>
                    <a:cubicBezTo>
                      <a:pt x="445" y="145"/>
                      <a:pt x="424" y="164"/>
                      <a:pt x="395" y="183"/>
                    </a:cubicBezTo>
                    <a:cubicBezTo>
                      <a:pt x="393" y="184"/>
                      <a:pt x="393" y="184"/>
                      <a:pt x="393" y="184"/>
                    </a:cubicBezTo>
                    <a:cubicBezTo>
                      <a:pt x="384" y="188"/>
                      <a:pt x="374" y="196"/>
                      <a:pt x="362" y="190"/>
                    </a:cubicBezTo>
                    <a:close/>
                  </a:path>
                </a:pathLst>
              </a:custGeom>
              <a:solidFill>
                <a:srgbClr val="0599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Freeform 99"/>
              <p:cNvSpPr>
                <a:spLocks/>
              </p:cNvSpPr>
              <p:nvPr/>
            </p:nvSpPr>
            <p:spPr bwMode="auto">
              <a:xfrm>
                <a:off x="4136114" y="5586888"/>
                <a:ext cx="150895" cy="88086"/>
              </a:xfrm>
              <a:custGeom>
                <a:avLst/>
                <a:gdLst>
                  <a:gd name="T0" fmla="*/ 68 w 83"/>
                  <a:gd name="T1" fmla="*/ 3 h 48"/>
                  <a:gd name="T2" fmla="*/ 78 w 83"/>
                  <a:gd name="T3" fmla="*/ 8 h 48"/>
                  <a:gd name="T4" fmla="*/ 83 w 83"/>
                  <a:gd name="T5" fmla="*/ 16 h 48"/>
                  <a:gd name="T6" fmla="*/ 80 w 83"/>
                  <a:gd name="T7" fmla="*/ 26 h 48"/>
                  <a:gd name="T8" fmla="*/ 71 w 83"/>
                  <a:gd name="T9" fmla="*/ 35 h 48"/>
                  <a:gd name="T10" fmla="*/ 71 w 83"/>
                  <a:gd name="T11" fmla="*/ 35 h 48"/>
                  <a:gd name="T12" fmla="*/ 70 w 83"/>
                  <a:gd name="T13" fmla="*/ 35 h 48"/>
                  <a:gd name="T14" fmla="*/ 63 w 83"/>
                  <a:gd name="T15" fmla="*/ 39 h 48"/>
                  <a:gd name="T16" fmla="*/ 56 w 83"/>
                  <a:gd name="T17" fmla="*/ 42 h 48"/>
                  <a:gd name="T18" fmla="*/ 15 w 83"/>
                  <a:gd name="T19" fmla="*/ 44 h 48"/>
                  <a:gd name="T20" fmla="*/ 5 w 83"/>
                  <a:gd name="T21" fmla="*/ 39 h 48"/>
                  <a:gd name="T22" fmla="*/ 0 w 83"/>
                  <a:gd name="T23" fmla="*/ 31 h 48"/>
                  <a:gd name="T24" fmla="*/ 3 w 83"/>
                  <a:gd name="T25" fmla="*/ 21 h 48"/>
                  <a:gd name="T26" fmla="*/ 13 w 83"/>
                  <a:gd name="T27" fmla="*/ 12 h 48"/>
                  <a:gd name="T28" fmla="*/ 13 w 83"/>
                  <a:gd name="T29" fmla="*/ 12 h 48"/>
                  <a:gd name="T30" fmla="*/ 20 w 83"/>
                  <a:gd name="T31" fmla="*/ 8 h 48"/>
                  <a:gd name="T32" fmla="*/ 27 w 83"/>
                  <a:gd name="T33" fmla="*/ 5 h 48"/>
                  <a:gd name="T34" fmla="*/ 68 w 83"/>
                  <a:gd name="T35" fmla="*/ 3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83" h="48">
                    <a:moveTo>
                      <a:pt x="68" y="3"/>
                    </a:moveTo>
                    <a:cubicBezTo>
                      <a:pt x="72" y="4"/>
                      <a:pt x="76" y="6"/>
                      <a:pt x="78" y="8"/>
                    </a:cubicBezTo>
                    <a:cubicBezTo>
                      <a:pt x="81" y="10"/>
                      <a:pt x="82" y="13"/>
                      <a:pt x="83" y="16"/>
                    </a:cubicBezTo>
                    <a:cubicBezTo>
                      <a:pt x="83" y="19"/>
                      <a:pt x="82" y="22"/>
                      <a:pt x="80" y="26"/>
                    </a:cubicBezTo>
                    <a:cubicBezTo>
                      <a:pt x="79" y="29"/>
                      <a:pt x="75" y="32"/>
                      <a:pt x="71" y="35"/>
                    </a:cubicBezTo>
                    <a:cubicBezTo>
                      <a:pt x="71" y="35"/>
                      <a:pt x="71" y="35"/>
                      <a:pt x="71" y="35"/>
                    </a:cubicBezTo>
                    <a:cubicBezTo>
                      <a:pt x="70" y="35"/>
                      <a:pt x="70" y="35"/>
                      <a:pt x="70" y="35"/>
                    </a:cubicBezTo>
                    <a:cubicBezTo>
                      <a:pt x="68" y="36"/>
                      <a:pt x="66" y="38"/>
                      <a:pt x="63" y="39"/>
                    </a:cubicBezTo>
                    <a:cubicBezTo>
                      <a:pt x="61" y="40"/>
                      <a:pt x="58" y="41"/>
                      <a:pt x="56" y="42"/>
                    </a:cubicBezTo>
                    <a:cubicBezTo>
                      <a:pt x="42" y="46"/>
                      <a:pt x="27" y="48"/>
                      <a:pt x="15" y="44"/>
                    </a:cubicBezTo>
                    <a:cubicBezTo>
                      <a:pt x="11" y="43"/>
                      <a:pt x="7" y="41"/>
                      <a:pt x="5" y="39"/>
                    </a:cubicBezTo>
                    <a:cubicBezTo>
                      <a:pt x="2" y="37"/>
                      <a:pt x="1" y="34"/>
                      <a:pt x="0" y="31"/>
                    </a:cubicBezTo>
                    <a:cubicBezTo>
                      <a:pt x="0" y="28"/>
                      <a:pt x="1" y="25"/>
                      <a:pt x="3" y="21"/>
                    </a:cubicBezTo>
                    <a:cubicBezTo>
                      <a:pt x="5" y="18"/>
                      <a:pt x="8" y="15"/>
                      <a:pt x="13" y="12"/>
                    </a:cubicBezTo>
                    <a:cubicBezTo>
                      <a:pt x="13" y="12"/>
                      <a:pt x="13" y="12"/>
                      <a:pt x="13" y="12"/>
                    </a:cubicBezTo>
                    <a:cubicBezTo>
                      <a:pt x="15" y="11"/>
                      <a:pt x="17" y="9"/>
                      <a:pt x="20" y="8"/>
                    </a:cubicBezTo>
                    <a:cubicBezTo>
                      <a:pt x="22" y="7"/>
                      <a:pt x="25" y="6"/>
                      <a:pt x="27" y="5"/>
                    </a:cubicBezTo>
                    <a:cubicBezTo>
                      <a:pt x="41" y="1"/>
                      <a:pt x="57" y="0"/>
                      <a:pt x="68" y="3"/>
                    </a:cubicBezTo>
                    <a:close/>
                  </a:path>
                </a:pathLst>
              </a:custGeom>
              <a:solidFill>
                <a:srgbClr val="0599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Freeform 100"/>
              <p:cNvSpPr>
                <a:spLocks/>
              </p:cNvSpPr>
              <p:nvPr/>
            </p:nvSpPr>
            <p:spPr bwMode="auto">
              <a:xfrm>
                <a:off x="4295435" y="5586888"/>
                <a:ext cx="239748" cy="49788"/>
              </a:xfrm>
              <a:custGeom>
                <a:avLst/>
                <a:gdLst>
                  <a:gd name="T0" fmla="*/ 0 w 132"/>
                  <a:gd name="T1" fmla="*/ 19 h 27"/>
                  <a:gd name="T2" fmla="*/ 1 w 132"/>
                  <a:gd name="T3" fmla="*/ 14 h 27"/>
                  <a:gd name="T4" fmla="*/ 11 w 132"/>
                  <a:gd name="T5" fmla="*/ 7 h 27"/>
                  <a:gd name="T6" fmla="*/ 13 w 132"/>
                  <a:gd name="T7" fmla="*/ 6 h 27"/>
                  <a:gd name="T8" fmla="*/ 16 w 132"/>
                  <a:gd name="T9" fmla="*/ 6 h 27"/>
                  <a:gd name="T10" fmla="*/ 16 w 132"/>
                  <a:gd name="T11" fmla="*/ 6 h 27"/>
                  <a:gd name="T12" fmla="*/ 16 w 132"/>
                  <a:gd name="T13" fmla="*/ 6 h 27"/>
                  <a:gd name="T14" fmla="*/ 120 w 132"/>
                  <a:gd name="T15" fmla="*/ 0 h 27"/>
                  <a:gd name="T16" fmla="*/ 127 w 132"/>
                  <a:gd name="T17" fmla="*/ 1 h 27"/>
                  <a:gd name="T18" fmla="*/ 127 w 132"/>
                  <a:gd name="T19" fmla="*/ 1 h 27"/>
                  <a:gd name="T20" fmla="*/ 130 w 132"/>
                  <a:gd name="T21" fmla="*/ 4 h 27"/>
                  <a:gd name="T22" fmla="*/ 132 w 132"/>
                  <a:gd name="T23" fmla="*/ 8 h 27"/>
                  <a:gd name="T24" fmla="*/ 131 w 132"/>
                  <a:gd name="T25" fmla="*/ 13 h 27"/>
                  <a:gd name="T26" fmla="*/ 121 w 132"/>
                  <a:gd name="T27" fmla="*/ 20 h 27"/>
                  <a:gd name="T28" fmla="*/ 118 w 132"/>
                  <a:gd name="T29" fmla="*/ 21 h 27"/>
                  <a:gd name="T30" fmla="*/ 115 w 132"/>
                  <a:gd name="T31" fmla="*/ 21 h 27"/>
                  <a:gd name="T32" fmla="*/ 115 w 132"/>
                  <a:gd name="T33" fmla="*/ 21 h 27"/>
                  <a:gd name="T34" fmla="*/ 115 w 132"/>
                  <a:gd name="T35" fmla="*/ 21 h 27"/>
                  <a:gd name="T36" fmla="*/ 11 w 132"/>
                  <a:gd name="T37" fmla="*/ 27 h 27"/>
                  <a:gd name="T38" fmla="*/ 4 w 132"/>
                  <a:gd name="T39" fmla="*/ 26 h 27"/>
                  <a:gd name="T40" fmla="*/ 1 w 132"/>
                  <a:gd name="T41" fmla="*/ 23 h 27"/>
                  <a:gd name="T42" fmla="*/ 0 w 132"/>
                  <a:gd name="T43" fmla="*/ 19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32" h="27">
                    <a:moveTo>
                      <a:pt x="0" y="19"/>
                    </a:moveTo>
                    <a:cubicBezTo>
                      <a:pt x="0" y="17"/>
                      <a:pt x="0" y="16"/>
                      <a:pt x="1" y="14"/>
                    </a:cubicBezTo>
                    <a:cubicBezTo>
                      <a:pt x="2" y="11"/>
                      <a:pt x="6" y="8"/>
                      <a:pt x="11" y="7"/>
                    </a:cubicBezTo>
                    <a:cubicBezTo>
                      <a:pt x="11" y="6"/>
                      <a:pt x="12" y="6"/>
                      <a:pt x="13" y="6"/>
                    </a:cubicBezTo>
                    <a:cubicBezTo>
                      <a:pt x="14" y="6"/>
                      <a:pt x="15" y="6"/>
                      <a:pt x="16" y="6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20" y="0"/>
                      <a:pt x="120" y="0"/>
                      <a:pt x="120" y="0"/>
                    </a:cubicBezTo>
                    <a:cubicBezTo>
                      <a:pt x="122" y="0"/>
                      <a:pt x="125" y="1"/>
                      <a:pt x="127" y="1"/>
                    </a:cubicBezTo>
                    <a:cubicBezTo>
                      <a:pt x="127" y="1"/>
                      <a:pt x="127" y="1"/>
                      <a:pt x="127" y="1"/>
                    </a:cubicBezTo>
                    <a:cubicBezTo>
                      <a:pt x="128" y="2"/>
                      <a:pt x="129" y="3"/>
                      <a:pt x="130" y="4"/>
                    </a:cubicBezTo>
                    <a:cubicBezTo>
                      <a:pt x="131" y="5"/>
                      <a:pt x="131" y="7"/>
                      <a:pt x="132" y="8"/>
                    </a:cubicBezTo>
                    <a:cubicBezTo>
                      <a:pt x="132" y="10"/>
                      <a:pt x="131" y="11"/>
                      <a:pt x="131" y="13"/>
                    </a:cubicBezTo>
                    <a:cubicBezTo>
                      <a:pt x="129" y="16"/>
                      <a:pt x="125" y="19"/>
                      <a:pt x="121" y="20"/>
                    </a:cubicBezTo>
                    <a:cubicBezTo>
                      <a:pt x="120" y="21"/>
                      <a:pt x="119" y="21"/>
                      <a:pt x="118" y="21"/>
                    </a:cubicBezTo>
                    <a:cubicBezTo>
                      <a:pt x="117" y="21"/>
                      <a:pt x="116" y="21"/>
                      <a:pt x="115" y="21"/>
                    </a:cubicBezTo>
                    <a:cubicBezTo>
                      <a:pt x="115" y="21"/>
                      <a:pt x="115" y="21"/>
                      <a:pt x="115" y="21"/>
                    </a:cubicBezTo>
                    <a:cubicBezTo>
                      <a:pt x="115" y="21"/>
                      <a:pt x="115" y="21"/>
                      <a:pt x="115" y="21"/>
                    </a:cubicBezTo>
                    <a:cubicBezTo>
                      <a:pt x="11" y="27"/>
                      <a:pt x="11" y="27"/>
                      <a:pt x="11" y="27"/>
                    </a:cubicBezTo>
                    <a:cubicBezTo>
                      <a:pt x="9" y="27"/>
                      <a:pt x="6" y="26"/>
                      <a:pt x="4" y="26"/>
                    </a:cubicBezTo>
                    <a:cubicBezTo>
                      <a:pt x="3" y="25"/>
                      <a:pt x="2" y="24"/>
                      <a:pt x="1" y="23"/>
                    </a:cubicBezTo>
                    <a:cubicBezTo>
                      <a:pt x="0" y="22"/>
                      <a:pt x="0" y="20"/>
                      <a:pt x="0" y="19"/>
                    </a:cubicBezTo>
                    <a:close/>
                  </a:path>
                </a:pathLst>
              </a:custGeom>
              <a:solidFill>
                <a:srgbClr val="F583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3" name="Rectangle 101"/>
            <p:cNvSpPr>
              <a:spLocks noChangeArrowheads="1"/>
            </p:cNvSpPr>
            <p:nvPr/>
          </p:nvSpPr>
          <p:spPr bwMode="auto">
            <a:xfrm>
              <a:off x="1016026" y="6349870"/>
              <a:ext cx="300314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dirty="0">
                  <a:ln>
                    <a:noFill/>
                  </a:ln>
                  <a:solidFill>
                    <a:srgbClr val="009BC8"/>
                  </a:solidFill>
                  <a:effectLst/>
                  <a:latin typeface="Franklin Gothic Heavy" panose="020B0903020102020204" pitchFamily="34" charset="0"/>
                </a:rPr>
                <a:t>CISTER</a:t>
              </a:r>
              <a:r>
                <a:rPr kumimoji="0" lang="en-US" altLang="en-US" sz="1200" b="0" i="0" u="none" strike="noStrike" cap="none" normalizeH="0" dirty="0">
                  <a:ln>
                    <a:noFill/>
                  </a:ln>
                  <a:solidFill>
                    <a:srgbClr val="009BC8"/>
                  </a:solidFill>
                  <a:effectLst/>
                  <a:latin typeface="Franklin Gothic Heavy" panose="020B0903020102020204" pitchFamily="34" charset="0"/>
                </a:rPr>
                <a:t> </a:t>
              </a:r>
              <a:r>
                <a:rPr kumimoji="0" lang="en-US" altLang="en-US" sz="1200" b="0" i="0" u="none" strike="noStrike" cap="none" normalizeH="0" dirty="0">
                  <a:ln>
                    <a:noFill/>
                  </a:ln>
                  <a:solidFill>
                    <a:srgbClr val="009BC8"/>
                  </a:solidFill>
                  <a:effectLst/>
                  <a:latin typeface="Franklin Gothic Medium" panose="020B0603020102020204" pitchFamily="34" charset="0"/>
                </a:rPr>
                <a:t>– Research Centre in 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pt-PT" altLang="en-US" sz="1200" baseline="0" dirty="0">
                  <a:solidFill>
                    <a:srgbClr val="F5834D"/>
                  </a:solidFill>
                  <a:latin typeface="Franklin Gothic Medium" panose="020B0603020102020204" pitchFamily="34" charset="0"/>
                </a:rPr>
                <a:t>Real-Time</a:t>
              </a:r>
              <a:r>
                <a:rPr lang="pt-PT" altLang="en-US" sz="1200" dirty="0">
                  <a:solidFill>
                    <a:srgbClr val="F5834D"/>
                  </a:solidFill>
                  <a:latin typeface="Franklin Gothic Medium" panose="020B0603020102020204" pitchFamily="34" charset="0"/>
                </a:rPr>
                <a:t> &amp; Embedded </a:t>
              </a:r>
              <a:r>
                <a:rPr lang="pt-PT" altLang="en-US" sz="1200" dirty="0">
                  <a:solidFill>
                    <a:srgbClr val="009BC8"/>
                  </a:solidFill>
                  <a:latin typeface="Franklin Gothic Medium" panose="020B0603020102020204" pitchFamily="34" charset="0"/>
                </a:rPr>
                <a:t>Computing Systems</a:t>
              </a:r>
              <a:endPara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Franklin Gothic Medium" panose="020B0603020102020204" pitchFamily="34" charset="0"/>
              </a:endParaRPr>
            </a:p>
          </p:txBody>
        </p:sp>
      </p:grpSp>
      <p:sp>
        <p:nvSpPr>
          <p:cNvPr id="18" name="Rectangle 17"/>
          <p:cNvSpPr/>
          <p:nvPr userDrawn="1"/>
        </p:nvSpPr>
        <p:spPr>
          <a:xfrm>
            <a:off x="0" y="6727203"/>
            <a:ext cx="12192000" cy="145565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ooter Placeholder 43"/>
          <p:cNvSpPr>
            <a:spLocks noGrp="1"/>
          </p:cNvSpPr>
          <p:nvPr>
            <p:ph type="ftr" sz="quarter" idx="12"/>
          </p:nvPr>
        </p:nvSpPr>
        <p:spPr>
          <a:xfrm>
            <a:off x="4019174" y="6292654"/>
            <a:ext cx="4028751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pt-PT"/>
              <a:t>Text</a:t>
            </a:r>
            <a:endParaRPr lang="pt-PT" dirty="0"/>
          </a:p>
        </p:txBody>
      </p:sp>
      <p:sp>
        <p:nvSpPr>
          <p:cNvPr id="22" name="Slide Number Placeholder 44"/>
          <p:cNvSpPr>
            <a:spLocks noGrp="1"/>
          </p:cNvSpPr>
          <p:nvPr>
            <p:ph type="sldNum" sz="quarter" idx="13"/>
          </p:nvPr>
        </p:nvSpPr>
        <p:spPr>
          <a:xfrm>
            <a:off x="10857280" y="5943601"/>
            <a:ext cx="1352550" cy="974850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+mj-lt"/>
              </a:defRPr>
            </a:lvl1pPr>
          </a:lstStyle>
          <a:p>
            <a:fld id="{12E71D35-7973-4725-A497-15A20A430A13}" type="slidenum">
              <a:rPr lang="en-US" sz="6600" smtClean="0">
                <a:solidFill>
                  <a:schemeClr val="bg1">
                    <a:lumMod val="85000"/>
                  </a:schemeClr>
                </a:solidFill>
              </a:rPr>
              <a:pPr/>
              <a:t>‹#›</a:t>
            </a:fld>
            <a:endParaRPr lang="en-US" sz="66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6" name="Date Placeholder 42"/>
          <p:cNvSpPr>
            <a:spLocks noGrp="1"/>
          </p:cNvSpPr>
          <p:nvPr>
            <p:ph type="dt" sz="half" idx="2"/>
          </p:nvPr>
        </p:nvSpPr>
        <p:spPr>
          <a:xfrm>
            <a:off x="8047924" y="6292655"/>
            <a:ext cx="2657151" cy="365125"/>
          </a:xfrm>
          <a:prstGeom prst="rect">
            <a:avLst/>
          </a:prstGeom>
        </p:spPr>
        <p:txBody>
          <a:bodyPr/>
          <a:lstStyle>
            <a:lvl1pPr algn="r">
              <a:defRPr lang="en-US" sz="1200" kern="120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63439358-5737-4FB3-940B-DD2B299DFD15}" type="datetime4">
              <a:rPr lang="en-US" smtClean="0"/>
              <a:t>July 11, 2018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048554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CIST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6185647"/>
            <a:ext cx="12192000" cy="657597"/>
          </a:xfrm>
          <a:prstGeom prst="rect">
            <a:avLst/>
          </a:prstGeom>
          <a:solidFill>
            <a:schemeClr val="tx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282132" y="6282635"/>
            <a:ext cx="3737043" cy="369332"/>
            <a:chOff x="282132" y="6349870"/>
            <a:chExt cx="3737043" cy="369332"/>
          </a:xfrm>
        </p:grpSpPr>
        <p:grpSp>
          <p:nvGrpSpPr>
            <p:cNvPr id="11" name="Group 10"/>
            <p:cNvGrpSpPr/>
            <p:nvPr userDrawn="1"/>
          </p:nvGrpSpPr>
          <p:grpSpPr>
            <a:xfrm>
              <a:off x="282132" y="6406180"/>
              <a:ext cx="639569" cy="269172"/>
              <a:chOff x="3848111" y="5382375"/>
              <a:chExt cx="851755" cy="358473"/>
            </a:xfrm>
          </p:grpSpPr>
          <p:sp>
            <p:nvSpPr>
              <p:cNvPr id="13" name="Freeform 97"/>
              <p:cNvSpPr>
                <a:spLocks/>
              </p:cNvSpPr>
              <p:nvPr/>
            </p:nvSpPr>
            <p:spPr bwMode="auto">
              <a:xfrm>
                <a:off x="4261733" y="5445950"/>
                <a:ext cx="225960" cy="144768"/>
              </a:xfrm>
              <a:custGeom>
                <a:avLst/>
                <a:gdLst>
                  <a:gd name="T0" fmla="*/ 9 w 125"/>
                  <a:gd name="T1" fmla="*/ 78 h 79"/>
                  <a:gd name="T2" fmla="*/ 9 w 125"/>
                  <a:gd name="T3" fmla="*/ 78 h 79"/>
                  <a:gd name="T4" fmla="*/ 4 w 125"/>
                  <a:gd name="T5" fmla="*/ 76 h 79"/>
                  <a:gd name="T6" fmla="*/ 1 w 125"/>
                  <a:gd name="T7" fmla="*/ 71 h 79"/>
                  <a:gd name="T8" fmla="*/ 2 w 125"/>
                  <a:gd name="T9" fmla="*/ 66 h 79"/>
                  <a:gd name="T10" fmla="*/ 2 w 125"/>
                  <a:gd name="T11" fmla="*/ 66 h 79"/>
                  <a:gd name="T12" fmla="*/ 5 w 125"/>
                  <a:gd name="T13" fmla="*/ 63 h 79"/>
                  <a:gd name="T14" fmla="*/ 99 w 125"/>
                  <a:gd name="T15" fmla="*/ 3 h 79"/>
                  <a:gd name="T16" fmla="*/ 111 w 125"/>
                  <a:gd name="T17" fmla="*/ 0 h 79"/>
                  <a:gd name="T18" fmla="*/ 114 w 125"/>
                  <a:gd name="T19" fmla="*/ 1 h 79"/>
                  <a:gd name="T20" fmla="*/ 117 w 125"/>
                  <a:gd name="T21" fmla="*/ 1 h 79"/>
                  <a:gd name="T22" fmla="*/ 117 w 125"/>
                  <a:gd name="T23" fmla="*/ 1 h 79"/>
                  <a:gd name="T24" fmla="*/ 122 w 125"/>
                  <a:gd name="T25" fmla="*/ 4 h 79"/>
                  <a:gd name="T26" fmla="*/ 125 w 125"/>
                  <a:gd name="T27" fmla="*/ 8 h 79"/>
                  <a:gd name="T28" fmla="*/ 124 w 125"/>
                  <a:gd name="T29" fmla="*/ 14 h 79"/>
                  <a:gd name="T30" fmla="*/ 121 w 125"/>
                  <a:gd name="T31" fmla="*/ 17 h 79"/>
                  <a:gd name="T32" fmla="*/ 27 w 125"/>
                  <a:gd name="T33" fmla="*/ 76 h 79"/>
                  <a:gd name="T34" fmla="*/ 14 w 125"/>
                  <a:gd name="T35" fmla="*/ 79 h 79"/>
                  <a:gd name="T36" fmla="*/ 11 w 125"/>
                  <a:gd name="T37" fmla="*/ 79 h 79"/>
                  <a:gd name="T38" fmla="*/ 9 w 125"/>
                  <a:gd name="T39" fmla="*/ 78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25" h="79">
                    <a:moveTo>
                      <a:pt x="9" y="78"/>
                    </a:moveTo>
                    <a:cubicBezTo>
                      <a:pt x="9" y="78"/>
                      <a:pt x="9" y="78"/>
                      <a:pt x="9" y="78"/>
                    </a:cubicBezTo>
                    <a:cubicBezTo>
                      <a:pt x="7" y="78"/>
                      <a:pt x="5" y="77"/>
                      <a:pt x="4" y="76"/>
                    </a:cubicBezTo>
                    <a:cubicBezTo>
                      <a:pt x="2" y="74"/>
                      <a:pt x="1" y="73"/>
                      <a:pt x="1" y="71"/>
                    </a:cubicBezTo>
                    <a:cubicBezTo>
                      <a:pt x="0" y="69"/>
                      <a:pt x="1" y="68"/>
                      <a:pt x="2" y="66"/>
                    </a:cubicBezTo>
                    <a:cubicBezTo>
                      <a:pt x="2" y="66"/>
                      <a:pt x="2" y="66"/>
                      <a:pt x="2" y="66"/>
                    </a:cubicBezTo>
                    <a:cubicBezTo>
                      <a:pt x="2" y="65"/>
                      <a:pt x="4" y="63"/>
                      <a:pt x="5" y="63"/>
                    </a:cubicBezTo>
                    <a:cubicBezTo>
                      <a:pt x="99" y="3"/>
                      <a:pt x="99" y="3"/>
                      <a:pt x="99" y="3"/>
                    </a:cubicBezTo>
                    <a:cubicBezTo>
                      <a:pt x="102" y="1"/>
                      <a:pt x="107" y="0"/>
                      <a:pt x="111" y="0"/>
                    </a:cubicBezTo>
                    <a:cubicBezTo>
                      <a:pt x="112" y="0"/>
                      <a:pt x="113" y="1"/>
                      <a:pt x="114" y="1"/>
                    </a:cubicBezTo>
                    <a:cubicBezTo>
                      <a:pt x="115" y="1"/>
                      <a:pt x="116" y="1"/>
                      <a:pt x="117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9" y="2"/>
                      <a:pt x="121" y="3"/>
                      <a:pt x="122" y="4"/>
                    </a:cubicBezTo>
                    <a:cubicBezTo>
                      <a:pt x="123" y="5"/>
                      <a:pt x="124" y="6"/>
                      <a:pt x="125" y="8"/>
                    </a:cubicBezTo>
                    <a:cubicBezTo>
                      <a:pt x="125" y="10"/>
                      <a:pt x="125" y="12"/>
                      <a:pt x="124" y="14"/>
                    </a:cubicBezTo>
                    <a:cubicBezTo>
                      <a:pt x="123" y="15"/>
                      <a:pt x="122" y="16"/>
                      <a:pt x="121" y="17"/>
                    </a:cubicBezTo>
                    <a:cubicBezTo>
                      <a:pt x="27" y="76"/>
                      <a:pt x="27" y="76"/>
                      <a:pt x="27" y="76"/>
                    </a:cubicBezTo>
                    <a:cubicBezTo>
                      <a:pt x="24" y="78"/>
                      <a:pt x="19" y="79"/>
                      <a:pt x="14" y="79"/>
                    </a:cubicBezTo>
                    <a:cubicBezTo>
                      <a:pt x="13" y="79"/>
                      <a:pt x="12" y="79"/>
                      <a:pt x="11" y="79"/>
                    </a:cubicBezTo>
                    <a:cubicBezTo>
                      <a:pt x="11" y="79"/>
                      <a:pt x="10" y="79"/>
                      <a:pt x="9" y="78"/>
                    </a:cubicBezTo>
                    <a:close/>
                  </a:path>
                </a:pathLst>
              </a:custGeom>
              <a:solidFill>
                <a:srgbClr val="0599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" name="Freeform 98"/>
              <p:cNvSpPr>
                <a:spLocks/>
              </p:cNvSpPr>
              <p:nvPr/>
            </p:nvSpPr>
            <p:spPr bwMode="auto">
              <a:xfrm>
                <a:off x="3848111" y="5382375"/>
                <a:ext cx="851755" cy="358473"/>
              </a:xfrm>
              <a:custGeom>
                <a:avLst/>
                <a:gdLst>
                  <a:gd name="T0" fmla="*/ 362 w 470"/>
                  <a:gd name="T1" fmla="*/ 190 h 196"/>
                  <a:gd name="T2" fmla="*/ 359 w 470"/>
                  <a:gd name="T3" fmla="*/ 174 h 196"/>
                  <a:gd name="T4" fmla="*/ 369 w 470"/>
                  <a:gd name="T5" fmla="*/ 168 h 196"/>
                  <a:gd name="T6" fmla="*/ 420 w 470"/>
                  <a:gd name="T7" fmla="*/ 121 h 196"/>
                  <a:gd name="T8" fmla="*/ 429 w 470"/>
                  <a:gd name="T9" fmla="*/ 87 h 196"/>
                  <a:gd name="T10" fmla="*/ 413 w 470"/>
                  <a:gd name="T11" fmla="*/ 59 h 196"/>
                  <a:gd name="T12" fmla="*/ 364 w 470"/>
                  <a:gd name="T13" fmla="*/ 35 h 196"/>
                  <a:gd name="T14" fmla="*/ 132 w 470"/>
                  <a:gd name="T15" fmla="*/ 52 h 196"/>
                  <a:gd name="T16" fmla="*/ 89 w 470"/>
                  <a:gd name="T17" fmla="*/ 69 h 196"/>
                  <a:gd name="T18" fmla="*/ 48 w 470"/>
                  <a:gd name="T19" fmla="*/ 91 h 196"/>
                  <a:gd name="T20" fmla="*/ 9 w 470"/>
                  <a:gd name="T21" fmla="*/ 100 h 196"/>
                  <a:gd name="T22" fmla="*/ 8 w 470"/>
                  <a:gd name="T23" fmla="*/ 81 h 196"/>
                  <a:gd name="T24" fmla="*/ 19 w 470"/>
                  <a:gd name="T25" fmla="*/ 74 h 196"/>
                  <a:gd name="T26" fmla="*/ 287 w 470"/>
                  <a:gd name="T27" fmla="*/ 0 h 196"/>
                  <a:gd name="T28" fmla="*/ 339 w 470"/>
                  <a:gd name="T29" fmla="*/ 3 h 196"/>
                  <a:gd name="T30" fmla="*/ 386 w 470"/>
                  <a:gd name="T31" fmla="*/ 11 h 196"/>
                  <a:gd name="T32" fmla="*/ 386 w 470"/>
                  <a:gd name="T33" fmla="*/ 11 h 196"/>
                  <a:gd name="T34" fmla="*/ 446 w 470"/>
                  <a:gd name="T35" fmla="*/ 41 h 196"/>
                  <a:gd name="T36" fmla="*/ 468 w 470"/>
                  <a:gd name="T37" fmla="*/ 80 h 196"/>
                  <a:gd name="T38" fmla="*/ 456 w 470"/>
                  <a:gd name="T39" fmla="*/ 126 h 196"/>
                  <a:gd name="T40" fmla="*/ 395 w 470"/>
                  <a:gd name="T41" fmla="*/ 183 h 196"/>
                  <a:gd name="T42" fmla="*/ 393 w 470"/>
                  <a:gd name="T43" fmla="*/ 184 h 196"/>
                  <a:gd name="T44" fmla="*/ 362 w 470"/>
                  <a:gd name="T45" fmla="*/ 190 h 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70" h="196">
                    <a:moveTo>
                      <a:pt x="362" y="190"/>
                    </a:moveTo>
                    <a:cubicBezTo>
                      <a:pt x="354" y="187"/>
                      <a:pt x="354" y="178"/>
                      <a:pt x="359" y="174"/>
                    </a:cubicBezTo>
                    <a:cubicBezTo>
                      <a:pt x="369" y="168"/>
                      <a:pt x="369" y="168"/>
                      <a:pt x="369" y="168"/>
                    </a:cubicBezTo>
                    <a:cubicBezTo>
                      <a:pt x="394" y="152"/>
                      <a:pt x="411" y="136"/>
                      <a:pt x="420" y="121"/>
                    </a:cubicBezTo>
                    <a:cubicBezTo>
                      <a:pt x="427" y="109"/>
                      <a:pt x="430" y="98"/>
                      <a:pt x="429" y="87"/>
                    </a:cubicBezTo>
                    <a:cubicBezTo>
                      <a:pt x="428" y="77"/>
                      <a:pt x="422" y="67"/>
                      <a:pt x="413" y="59"/>
                    </a:cubicBezTo>
                    <a:cubicBezTo>
                      <a:pt x="402" y="49"/>
                      <a:pt x="386" y="41"/>
                      <a:pt x="364" y="35"/>
                    </a:cubicBezTo>
                    <a:cubicBezTo>
                      <a:pt x="301" y="18"/>
                      <a:pt x="210" y="26"/>
                      <a:pt x="132" y="52"/>
                    </a:cubicBezTo>
                    <a:cubicBezTo>
                      <a:pt x="117" y="57"/>
                      <a:pt x="102" y="63"/>
                      <a:pt x="89" y="69"/>
                    </a:cubicBezTo>
                    <a:cubicBezTo>
                      <a:pt x="75" y="75"/>
                      <a:pt x="61" y="82"/>
                      <a:pt x="48" y="91"/>
                    </a:cubicBezTo>
                    <a:cubicBezTo>
                      <a:pt x="36" y="98"/>
                      <a:pt x="20" y="105"/>
                      <a:pt x="9" y="100"/>
                    </a:cubicBezTo>
                    <a:cubicBezTo>
                      <a:pt x="0" y="96"/>
                      <a:pt x="3" y="84"/>
                      <a:pt x="8" y="81"/>
                    </a:cubicBezTo>
                    <a:cubicBezTo>
                      <a:pt x="19" y="74"/>
                      <a:pt x="19" y="74"/>
                      <a:pt x="19" y="74"/>
                    </a:cubicBezTo>
                    <a:cubicBezTo>
                      <a:pt x="90" y="29"/>
                      <a:pt x="195" y="2"/>
                      <a:pt x="287" y="0"/>
                    </a:cubicBezTo>
                    <a:cubicBezTo>
                      <a:pt x="305" y="0"/>
                      <a:pt x="323" y="1"/>
                      <a:pt x="339" y="3"/>
                    </a:cubicBezTo>
                    <a:cubicBezTo>
                      <a:pt x="356" y="4"/>
                      <a:pt x="371" y="7"/>
                      <a:pt x="386" y="11"/>
                    </a:cubicBezTo>
                    <a:cubicBezTo>
                      <a:pt x="386" y="11"/>
                      <a:pt x="386" y="11"/>
                      <a:pt x="386" y="11"/>
                    </a:cubicBezTo>
                    <a:cubicBezTo>
                      <a:pt x="412" y="18"/>
                      <a:pt x="433" y="28"/>
                      <a:pt x="446" y="41"/>
                    </a:cubicBezTo>
                    <a:cubicBezTo>
                      <a:pt x="459" y="52"/>
                      <a:pt x="467" y="66"/>
                      <a:pt x="468" y="80"/>
                    </a:cubicBezTo>
                    <a:cubicBezTo>
                      <a:pt x="470" y="95"/>
                      <a:pt x="466" y="110"/>
                      <a:pt x="456" y="126"/>
                    </a:cubicBezTo>
                    <a:cubicBezTo>
                      <a:pt x="445" y="145"/>
                      <a:pt x="424" y="164"/>
                      <a:pt x="395" y="183"/>
                    </a:cubicBezTo>
                    <a:cubicBezTo>
                      <a:pt x="393" y="184"/>
                      <a:pt x="393" y="184"/>
                      <a:pt x="393" y="184"/>
                    </a:cubicBezTo>
                    <a:cubicBezTo>
                      <a:pt x="384" y="188"/>
                      <a:pt x="374" y="196"/>
                      <a:pt x="362" y="190"/>
                    </a:cubicBezTo>
                    <a:close/>
                  </a:path>
                </a:pathLst>
              </a:custGeom>
              <a:solidFill>
                <a:srgbClr val="0599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Freeform 99"/>
              <p:cNvSpPr>
                <a:spLocks/>
              </p:cNvSpPr>
              <p:nvPr/>
            </p:nvSpPr>
            <p:spPr bwMode="auto">
              <a:xfrm>
                <a:off x="4136114" y="5586888"/>
                <a:ext cx="150895" cy="88086"/>
              </a:xfrm>
              <a:custGeom>
                <a:avLst/>
                <a:gdLst>
                  <a:gd name="T0" fmla="*/ 68 w 83"/>
                  <a:gd name="T1" fmla="*/ 3 h 48"/>
                  <a:gd name="T2" fmla="*/ 78 w 83"/>
                  <a:gd name="T3" fmla="*/ 8 h 48"/>
                  <a:gd name="T4" fmla="*/ 83 w 83"/>
                  <a:gd name="T5" fmla="*/ 16 h 48"/>
                  <a:gd name="T6" fmla="*/ 80 w 83"/>
                  <a:gd name="T7" fmla="*/ 26 h 48"/>
                  <a:gd name="T8" fmla="*/ 71 w 83"/>
                  <a:gd name="T9" fmla="*/ 35 h 48"/>
                  <a:gd name="T10" fmla="*/ 71 w 83"/>
                  <a:gd name="T11" fmla="*/ 35 h 48"/>
                  <a:gd name="T12" fmla="*/ 70 w 83"/>
                  <a:gd name="T13" fmla="*/ 35 h 48"/>
                  <a:gd name="T14" fmla="*/ 63 w 83"/>
                  <a:gd name="T15" fmla="*/ 39 h 48"/>
                  <a:gd name="T16" fmla="*/ 56 w 83"/>
                  <a:gd name="T17" fmla="*/ 42 h 48"/>
                  <a:gd name="T18" fmla="*/ 15 w 83"/>
                  <a:gd name="T19" fmla="*/ 44 h 48"/>
                  <a:gd name="T20" fmla="*/ 5 w 83"/>
                  <a:gd name="T21" fmla="*/ 39 h 48"/>
                  <a:gd name="T22" fmla="*/ 0 w 83"/>
                  <a:gd name="T23" fmla="*/ 31 h 48"/>
                  <a:gd name="T24" fmla="*/ 3 w 83"/>
                  <a:gd name="T25" fmla="*/ 21 h 48"/>
                  <a:gd name="T26" fmla="*/ 13 w 83"/>
                  <a:gd name="T27" fmla="*/ 12 h 48"/>
                  <a:gd name="T28" fmla="*/ 13 w 83"/>
                  <a:gd name="T29" fmla="*/ 12 h 48"/>
                  <a:gd name="T30" fmla="*/ 20 w 83"/>
                  <a:gd name="T31" fmla="*/ 8 h 48"/>
                  <a:gd name="T32" fmla="*/ 27 w 83"/>
                  <a:gd name="T33" fmla="*/ 5 h 48"/>
                  <a:gd name="T34" fmla="*/ 68 w 83"/>
                  <a:gd name="T35" fmla="*/ 3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83" h="48">
                    <a:moveTo>
                      <a:pt x="68" y="3"/>
                    </a:moveTo>
                    <a:cubicBezTo>
                      <a:pt x="72" y="4"/>
                      <a:pt x="76" y="6"/>
                      <a:pt x="78" y="8"/>
                    </a:cubicBezTo>
                    <a:cubicBezTo>
                      <a:pt x="81" y="10"/>
                      <a:pt x="82" y="13"/>
                      <a:pt x="83" y="16"/>
                    </a:cubicBezTo>
                    <a:cubicBezTo>
                      <a:pt x="83" y="19"/>
                      <a:pt x="82" y="22"/>
                      <a:pt x="80" y="26"/>
                    </a:cubicBezTo>
                    <a:cubicBezTo>
                      <a:pt x="79" y="29"/>
                      <a:pt x="75" y="32"/>
                      <a:pt x="71" y="35"/>
                    </a:cubicBezTo>
                    <a:cubicBezTo>
                      <a:pt x="71" y="35"/>
                      <a:pt x="71" y="35"/>
                      <a:pt x="71" y="35"/>
                    </a:cubicBezTo>
                    <a:cubicBezTo>
                      <a:pt x="70" y="35"/>
                      <a:pt x="70" y="35"/>
                      <a:pt x="70" y="35"/>
                    </a:cubicBezTo>
                    <a:cubicBezTo>
                      <a:pt x="68" y="36"/>
                      <a:pt x="66" y="38"/>
                      <a:pt x="63" y="39"/>
                    </a:cubicBezTo>
                    <a:cubicBezTo>
                      <a:pt x="61" y="40"/>
                      <a:pt x="58" y="41"/>
                      <a:pt x="56" y="42"/>
                    </a:cubicBezTo>
                    <a:cubicBezTo>
                      <a:pt x="42" y="46"/>
                      <a:pt x="27" y="48"/>
                      <a:pt x="15" y="44"/>
                    </a:cubicBezTo>
                    <a:cubicBezTo>
                      <a:pt x="11" y="43"/>
                      <a:pt x="7" y="41"/>
                      <a:pt x="5" y="39"/>
                    </a:cubicBezTo>
                    <a:cubicBezTo>
                      <a:pt x="2" y="37"/>
                      <a:pt x="1" y="34"/>
                      <a:pt x="0" y="31"/>
                    </a:cubicBezTo>
                    <a:cubicBezTo>
                      <a:pt x="0" y="28"/>
                      <a:pt x="1" y="25"/>
                      <a:pt x="3" y="21"/>
                    </a:cubicBezTo>
                    <a:cubicBezTo>
                      <a:pt x="5" y="18"/>
                      <a:pt x="8" y="15"/>
                      <a:pt x="13" y="12"/>
                    </a:cubicBezTo>
                    <a:cubicBezTo>
                      <a:pt x="13" y="12"/>
                      <a:pt x="13" y="12"/>
                      <a:pt x="13" y="12"/>
                    </a:cubicBezTo>
                    <a:cubicBezTo>
                      <a:pt x="15" y="11"/>
                      <a:pt x="17" y="9"/>
                      <a:pt x="20" y="8"/>
                    </a:cubicBezTo>
                    <a:cubicBezTo>
                      <a:pt x="22" y="7"/>
                      <a:pt x="25" y="6"/>
                      <a:pt x="27" y="5"/>
                    </a:cubicBezTo>
                    <a:cubicBezTo>
                      <a:pt x="41" y="1"/>
                      <a:pt x="57" y="0"/>
                      <a:pt x="68" y="3"/>
                    </a:cubicBezTo>
                    <a:close/>
                  </a:path>
                </a:pathLst>
              </a:custGeom>
              <a:solidFill>
                <a:srgbClr val="0599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Freeform 100"/>
              <p:cNvSpPr>
                <a:spLocks/>
              </p:cNvSpPr>
              <p:nvPr/>
            </p:nvSpPr>
            <p:spPr bwMode="auto">
              <a:xfrm>
                <a:off x="4295435" y="5586888"/>
                <a:ext cx="239748" cy="49788"/>
              </a:xfrm>
              <a:custGeom>
                <a:avLst/>
                <a:gdLst>
                  <a:gd name="T0" fmla="*/ 0 w 132"/>
                  <a:gd name="T1" fmla="*/ 19 h 27"/>
                  <a:gd name="T2" fmla="*/ 1 w 132"/>
                  <a:gd name="T3" fmla="*/ 14 h 27"/>
                  <a:gd name="T4" fmla="*/ 11 w 132"/>
                  <a:gd name="T5" fmla="*/ 7 h 27"/>
                  <a:gd name="T6" fmla="*/ 13 w 132"/>
                  <a:gd name="T7" fmla="*/ 6 h 27"/>
                  <a:gd name="T8" fmla="*/ 16 w 132"/>
                  <a:gd name="T9" fmla="*/ 6 h 27"/>
                  <a:gd name="T10" fmla="*/ 16 w 132"/>
                  <a:gd name="T11" fmla="*/ 6 h 27"/>
                  <a:gd name="T12" fmla="*/ 16 w 132"/>
                  <a:gd name="T13" fmla="*/ 6 h 27"/>
                  <a:gd name="T14" fmla="*/ 120 w 132"/>
                  <a:gd name="T15" fmla="*/ 0 h 27"/>
                  <a:gd name="T16" fmla="*/ 127 w 132"/>
                  <a:gd name="T17" fmla="*/ 1 h 27"/>
                  <a:gd name="T18" fmla="*/ 127 w 132"/>
                  <a:gd name="T19" fmla="*/ 1 h 27"/>
                  <a:gd name="T20" fmla="*/ 130 w 132"/>
                  <a:gd name="T21" fmla="*/ 4 h 27"/>
                  <a:gd name="T22" fmla="*/ 132 w 132"/>
                  <a:gd name="T23" fmla="*/ 8 h 27"/>
                  <a:gd name="T24" fmla="*/ 131 w 132"/>
                  <a:gd name="T25" fmla="*/ 13 h 27"/>
                  <a:gd name="T26" fmla="*/ 121 w 132"/>
                  <a:gd name="T27" fmla="*/ 20 h 27"/>
                  <a:gd name="T28" fmla="*/ 118 w 132"/>
                  <a:gd name="T29" fmla="*/ 21 h 27"/>
                  <a:gd name="T30" fmla="*/ 115 w 132"/>
                  <a:gd name="T31" fmla="*/ 21 h 27"/>
                  <a:gd name="T32" fmla="*/ 115 w 132"/>
                  <a:gd name="T33" fmla="*/ 21 h 27"/>
                  <a:gd name="T34" fmla="*/ 115 w 132"/>
                  <a:gd name="T35" fmla="*/ 21 h 27"/>
                  <a:gd name="T36" fmla="*/ 11 w 132"/>
                  <a:gd name="T37" fmla="*/ 27 h 27"/>
                  <a:gd name="T38" fmla="*/ 4 w 132"/>
                  <a:gd name="T39" fmla="*/ 26 h 27"/>
                  <a:gd name="T40" fmla="*/ 1 w 132"/>
                  <a:gd name="T41" fmla="*/ 23 h 27"/>
                  <a:gd name="T42" fmla="*/ 0 w 132"/>
                  <a:gd name="T43" fmla="*/ 19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32" h="27">
                    <a:moveTo>
                      <a:pt x="0" y="19"/>
                    </a:moveTo>
                    <a:cubicBezTo>
                      <a:pt x="0" y="17"/>
                      <a:pt x="0" y="16"/>
                      <a:pt x="1" y="14"/>
                    </a:cubicBezTo>
                    <a:cubicBezTo>
                      <a:pt x="2" y="11"/>
                      <a:pt x="6" y="8"/>
                      <a:pt x="11" y="7"/>
                    </a:cubicBezTo>
                    <a:cubicBezTo>
                      <a:pt x="11" y="6"/>
                      <a:pt x="12" y="6"/>
                      <a:pt x="13" y="6"/>
                    </a:cubicBezTo>
                    <a:cubicBezTo>
                      <a:pt x="14" y="6"/>
                      <a:pt x="15" y="6"/>
                      <a:pt x="16" y="6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20" y="0"/>
                      <a:pt x="120" y="0"/>
                      <a:pt x="120" y="0"/>
                    </a:cubicBezTo>
                    <a:cubicBezTo>
                      <a:pt x="122" y="0"/>
                      <a:pt x="125" y="1"/>
                      <a:pt x="127" y="1"/>
                    </a:cubicBezTo>
                    <a:cubicBezTo>
                      <a:pt x="127" y="1"/>
                      <a:pt x="127" y="1"/>
                      <a:pt x="127" y="1"/>
                    </a:cubicBezTo>
                    <a:cubicBezTo>
                      <a:pt x="128" y="2"/>
                      <a:pt x="129" y="3"/>
                      <a:pt x="130" y="4"/>
                    </a:cubicBezTo>
                    <a:cubicBezTo>
                      <a:pt x="131" y="5"/>
                      <a:pt x="131" y="7"/>
                      <a:pt x="132" y="8"/>
                    </a:cubicBezTo>
                    <a:cubicBezTo>
                      <a:pt x="132" y="10"/>
                      <a:pt x="131" y="11"/>
                      <a:pt x="131" y="13"/>
                    </a:cubicBezTo>
                    <a:cubicBezTo>
                      <a:pt x="129" y="16"/>
                      <a:pt x="125" y="19"/>
                      <a:pt x="121" y="20"/>
                    </a:cubicBezTo>
                    <a:cubicBezTo>
                      <a:pt x="120" y="21"/>
                      <a:pt x="119" y="21"/>
                      <a:pt x="118" y="21"/>
                    </a:cubicBezTo>
                    <a:cubicBezTo>
                      <a:pt x="117" y="21"/>
                      <a:pt x="116" y="21"/>
                      <a:pt x="115" y="21"/>
                    </a:cubicBezTo>
                    <a:cubicBezTo>
                      <a:pt x="115" y="21"/>
                      <a:pt x="115" y="21"/>
                      <a:pt x="115" y="21"/>
                    </a:cubicBezTo>
                    <a:cubicBezTo>
                      <a:pt x="115" y="21"/>
                      <a:pt x="115" y="21"/>
                      <a:pt x="115" y="21"/>
                    </a:cubicBezTo>
                    <a:cubicBezTo>
                      <a:pt x="11" y="27"/>
                      <a:pt x="11" y="27"/>
                      <a:pt x="11" y="27"/>
                    </a:cubicBezTo>
                    <a:cubicBezTo>
                      <a:pt x="9" y="27"/>
                      <a:pt x="6" y="26"/>
                      <a:pt x="4" y="26"/>
                    </a:cubicBezTo>
                    <a:cubicBezTo>
                      <a:pt x="3" y="25"/>
                      <a:pt x="2" y="24"/>
                      <a:pt x="1" y="23"/>
                    </a:cubicBezTo>
                    <a:cubicBezTo>
                      <a:pt x="0" y="22"/>
                      <a:pt x="0" y="20"/>
                      <a:pt x="0" y="19"/>
                    </a:cubicBezTo>
                    <a:close/>
                  </a:path>
                </a:pathLst>
              </a:custGeom>
              <a:solidFill>
                <a:srgbClr val="F583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2" name="Rectangle 101"/>
            <p:cNvSpPr>
              <a:spLocks noChangeArrowheads="1"/>
            </p:cNvSpPr>
            <p:nvPr/>
          </p:nvSpPr>
          <p:spPr bwMode="auto">
            <a:xfrm>
              <a:off x="1016026" y="6349870"/>
              <a:ext cx="300314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dirty="0">
                  <a:ln>
                    <a:noFill/>
                  </a:ln>
                  <a:solidFill>
                    <a:srgbClr val="009BC8"/>
                  </a:solidFill>
                  <a:effectLst/>
                  <a:latin typeface="Franklin Gothic Heavy" panose="020B0903020102020204" pitchFamily="34" charset="0"/>
                </a:rPr>
                <a:t>CISTER</a:t>
              </a:r>
              <a:r>
                <a:rPr kumimoji="0" lang="en-US" altLang="en-US" sz="1200" b="0" i="0" u="none" strike="noStrike" cap="none" normalizeH="0" dirty="0">
                  <a:ln>
                    <a:noFill/>
                  </a:ln>
                  <a:solidFill>
                    <a:srgbClr val="009BC8"/>
                  </a:solidFill>
                  <a:effectLst/>
                  <a:latin typeface="Franklin Gothic Heavy" panose="020B0903020102020204" pitchFamily="34" charset="0"/>
                </a:rPr>
                <a:t> </a:t>
              </a:r>
              <a:r>
                <a:rPr kumimoji="0" lang="en-US" altLang="en-US" sz="1200" b="0" i="0" u="none" strike="noStrike" cap="none" normalizeH="0" dirty="0">
                  <a:ln>
                    <a:noFill/>
                  </a:ln>
                  <a:solidFill>
                    <a:srgbClr val="009BC8"/>
                  </a:solidFill>
                  <a:effectLst/>
                  <a:latin typeface="Franklin Gothic Medium" panose="020B0603020102020204" pitchFamily="34" charset="0"/>
                </a:rPr>
                <a:t>– Research Centre in 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pt-PT" altLang="en-US" sz="1200" baseline="0" dirty="0">
                  <a:solidFill>
                    <a:srgbClr val="F5834D"/>
                  </a:solidFill>
                  <a:latin typeface="Franklin Gothic Medium" panose="020B0603020102020204" pitchFamily="34" charset="0"/>
                </a:rPr>
                <a:t>Real-Time</a:t>
              </a:r>
              <a:r>
                <a:rPr lang="pt-PT" altLang="en-US" sz="1200" dirty="0">
                  <a:solidFill>
                    <a:srgbClr val="F5834D"/>
                  </a:solidFill>
                  <a:latin typeface="Franklin Gothic Medium" panose="020B0603020102020204" pitchFamily="34" charset="0"/>
                </a:rPr>
                <a:t> &amp; Embedded </a:t>
              </a:r>
              <a:r>
                <a:rPr lang="pt-PT" altLang="en-US" sz="1200" dirty="0">
                  <a:solidFill>
                    <a:srgbClr val="009BC8"/>
                  </a:solidFill>
                  <a:latin typeface="Franklin Gothic Medium" panose="020B0603020102020204" pitchFamily="34" charset="0"/>
                </a:rPr>
                <a:t>Computing Systems</a:t>
              </a:r>
              <a:endPara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Franklin Gothic Medium" panose="020B0603020102020204" pitchFamily="34" charset="0"/>
              </a:endParaRPr>
            </a:p>
          </p:txBody>
        </p:sp>
      </p:grpSp>
      <p:sp>
        <p:nvSpPr>
          <p:cNvPr id="17" name="Rectangle 16"/>
          <p:cNvSpPr/>
          <p:nvPr userDrawn="1"/>
        </p:nvSpPr>
        <p:spPr>
          <a:xfrm>
            <a:off x="0" y="0"/>
            <a:ext cx="12192000" cy="399579"/>
          </a:xfrm>
          <a:prstGeom prst="rect">
            <a:avLst/>
          </a:prstGeom>
          <a:solidFill>
            <a:srgbClr val="1A5D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 userDrawn="1"/>
        </p:nvSpPr>
        <p:spPr>
          <a:xfrm>
            <a:off x="0" y="6727203"/>
            <a:ext cx="12192000" cy="145565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921701" y="4094955"/>
            <a:ext cx="5728481" cy="2112444"/>
          </a:xfrm>
          <a:prstGeom prst="rect">
            <a:avLst/>
          </a:prstGeom>
        </p:spPr>
        <p:txBody>
          <a:bodyPr/>
          <a:lstStyle>
            <a:lvl1pPr>
              <a:defRPr sz="60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pt-PT" dirty="0"/>
              <a:t>Insert your title</a:t>
            </a:r>
            <a:br>
              <a:rPr lang="pt-PT" dirty="0"/>
            </a:br>
            <a:r>
              <a:rPr lang="pt-PT" dirty="0"/>
              <a:t>here</a:t>
            </a:r>
            <a:endParaRPr lang="en-US" dirty="0"/>
          </a:p>
        </p:txBody>
      </p:sp>
      <p:sp>
        <p:nvSpPr>
          <p:cNvPr id="19" name="Slide Number Placeholder 44"/>
          <p:cNvSpPr>
            <a:spLocks noGrp="1"/>
          </p:cNvSpPr>
          <p:nvPr>
            <p:ph type="sldNum" sz="quarter" idx="13"/>
          </p:nvPr>
        </p:nvSpPr>
        <p:spPr>
          <a:xfrm>
            <a:off x="10857280" y="5943601"/>
            <a:ext cx="1352550" cy="974850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+mj-lt"/>
              </a:defRPr>
            </a:lvl1pPr>
          </a:lstStyle>
          <a:p>
            <a:fld id="{12E71D35-7973-4725-A497-15A20A430A13}" type="slidenum">
              <a:rPr lang="en-US" sz="6600" smtClean="0">
                <a:solidFill>
                  <a:schemeClr val="bg1">
                    <a:lumMod val="85000"/>
                  </a:schemeClr>
                </a:solidFill>
              </a:rPr>
              <a:pPr/>
              <a:t>‹#›</a:t>
            </a:fld>
            <a:endParaRPr lang="en-US" sz="66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3" name="Date Placeholder 42"/>
          <p:cNvSpPr>
            <a:spLocks noGrp="1"/>
          </p:cNvSpPr>
          <p:nvPr>
            <p:ph type="dt" sz="half" idx="2"/>
          </p:nvPr>
        </p:nvSpPr>
        <p:spPr>
          <a:xfrm>
            <a:off x="8047924" y="6292655"/>
            <a:ext cx="2657151" cy="365125"/>
          </a:xfrm>
          <a:prstGeom prst="rect">
            <a:avLst/>
          </a:prstGeom>
        </p:spPr>
        <p:txBody>
          <a:bodyPr/>
          <a:lstStyle>
            <a:lvl1pPr algn="r">
              <a:defRPr lang="en-US" sz="1200" kern="120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6A85452A-8BD9-4F9B-88EC-86D5AC634C35}" type="datetime4">
              <a:rPr lang="en-US" smtClean="0"/>
              <a:t>July 11, 2018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335955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- Random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75" r="25368" b="4953"/>
          <a:stretch/>
        </p:blipFill>
        <p:spPr>
          <a:xfrm>
            <a:off x="0" y="443344"/>
            <a:ext cx="12182764" cy="5698837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443344"/>
            <a:ext cx="12182764" cy="5698837"/>
          </a:xfrm>
          <a:prstGeom prst="rect">
            <a:avLst/>
          </a:prstGeom>
          <a:solidFill>
            <a:srgbClr val="373737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0" y="0"/>
            <a:ext cx="12192000" cy="399579"/>
          </a:xfrm>
          <a:prstGeom prst="rect">
            <a:avLst/>
          </a:prstGeom>
          <a:solidFill>
            <a:srgbClr val="1A5D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 userDrawn="1"/>
        </p:nvSpPr>
        <p:spPr>
          <a:xfrm>
            <a:off x="0" y="6727203"/>
            <a:ext cx="12192000" cy="145565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498389" y="3731013"/>
            <a:ext cx="6502775" cy="212484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0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t-PT" dirty="0"/>
              <a:t>Insert your title here</a:t>
            </a:r>
            <a:endParaRPr lang="en-US" dirty="0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282132" y="6282635"/>
            <a:ext cx="3737043" cy="369332"/>
            <a:chOff x="282132" y="6349870"/>
            <a:chExt cx="3737043" cy="369332"/>
          </a:xfrm>
        </p:grpSpPr>
        <p:grpSp>
          <p:nvGrpSpPr>
            <p:cNvPr id="11" name="Group 10"/>
            <p:cNvGrpSpPr/>
            <p:nvPr userDrawn="1"/>
          </p:nvGrpSpPr>
          <p:grpSpPr>
            <a:xfrm>
              <a:off x="282132" y="6406180"/>
              <a:ext cx="639569" cy="269172"/>
              <a:chOff x="3848111" y="5382375"/>
              <a:chExt cx="851755" cy="358473"/>
            </a:xfrm>
          </p:grpSpPr>
          <p:sp>
            <p:nvSpPr>
              <p:cNvPr id="13" name="Freeform 97"/>
              <p:cNvSpPr>
                <a:spLocks/>
              </p:cNvSpPr>
              <p:nvPr/>
            </p:nvSpPr>
            <p:spPr bwMode="auto">
              <a:xfrm>
                <a:off x="4261733" y="5445950"/>
                <a:ext cx="225960" cy="144768"/>
              </a:xfrm>
              <a:custGeom>
                <a:avLst/>
                <a:gdLst>
                  <a:gd name="T0" fmla="*/ 9 w 125"/>
                  <a:gd name="T1" fmla="*/ 78 h 79"/>
                  <a:gd name="T2" fmla="*/ 9 w 125"/>
                  <a:gd name="T3" fmla="*/ 78 h 79"/>
                  <a:gd name="T4" fmla="*/ 4 w 125"/>
                  <a:gd name="T5" fmla="*/ 76 h 79"/>
                  <a:gd name="T6" fmla="*/ 1 w 125"/>
                  <a:gd name="T7" fmla="*/ 71 h 79"/>
                  <a:gd name="T8" fmla="*/ 2 w 125"/>
                  <a:gd name="T9" fmla="*/ 66 h 79"/>
                  <a:gd name="T10" fmla="*/ 2 w 125"/>
                  <a:gd name="T11" fmla="*/ 66 h 79"/>
                  <a:gd name="T12" fmla="*/ 5 w 125"/>
                  <a:gd name="T13" fmla="*/ 63 h 79"/>
                  <a:gd name="T14" fmla="*/ 99 w 125"/>
                  <a:gd name="T15" fmla="*/ 3 h 79"/>
                  <a:gd name="T16" fmla="*/ 111 w 125"/>
                  <a:gd name="T17" fmla="*/ 0 h 79"/>
                  <a:gd name="T18" fmla="*/ 114 w 125"/>
                  <a:gd name="T19" fmla="*/ 1 h 79"/>
                  <a:gd name="T20" fmla="*/ 117 w 125"/>
                  <a:gd name="T21" fmla="*/ 1 h 79"/>
                  <a:gd name="T22" fmla="*/ 117 w 125"/>
                  <a:gd name="T23" fmla="*/ 1 h 79"/>
                  <a:gd name="T24" fmla="*/ 122 w 125"/>
                  <a:gd name="T25" fmla="*/ 4 h 79"/>
                  <a:gd name="T26" fmla="*/ 125 w 125"/>
                  <a:gd name="T27" fmla="*/ 8 h 79"/>
                  <a:gd name="T28" fmla="*/ 124 w 125"/>
                  <a:gd name="T29" fmla="*/ 14 h 79"/>
                  <a:gd name="T30" fmla="*/ 121 w 125"/>
                  <a:gd name="T31" fmla="*/ 17 h 79"/>
                  <a:gd name="T32" fmla="*/ 27 w 125"/>
                  <a:gd name="T33" fmla="*/ 76 h 79"/>
                  <a:gd name="T34" fmla="*/ 14 w 125"/>
                  <a:gd name="T35" fmla="*/ 79 h 79"/>
                  <a:gd name="T36" fmla="*/ 11 w 125"/>
                  <a:gd name="T37" fmla="*/ 79 h 79"/>
                  <a:gd name="T38" fmla="*/ 9 w 125"/>
                  <a:gd name="T39" fmla="*/ 78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25" h="79">
                    <a:moveTo>
                      <a:pt x="9" y="78"/>
                    </a:moveTo>
                    <a:cubicBezTo>
                      <a:pt x="9" y="78"/>
                      <a:pt x="9" y="78"/>
                      <a:pt x="9" y="78"/>
                    </a:cubicBezTo>
                    <a:cubicBezTo>
                      <a:pt x="7" y="78"/>
                      <a:pt x="5" y="77"/>
                      <a:pt x="4" y="76"/>
                    </a:cubicBezTo>
                    <a:cubicBezTo>
                      <a:pt x="2" y="74"/>
                      <a:pt x="1" y="73"/>
                      <a:pt x="1" y="71"/>
                    </a:cubicBezTo>
                    <a:cubicBezTo>
                      <a:pt x="0" y="69"/>
                      <a:pt x="1" y="68"/>
                      <a:pt x="2" y="66"/>
                    </a:cubicBezTo>
                    <a:cubicBezTo>
                      <a:pt x="2" y="66"/>
                      <a:pt x="2" y="66"/>
                      <a:pt x="2" y="66"/>
                    </a:cubicBezTo>
                    <a:cubicBezTo>
                      <a:pt x="2" y="65"/>
                      <a:pt x="4" y="63"/>
                      <a:pt x="5" y="63"/>
                    </a:cubicBezTo>
                    <a:cubicBezTo>
                      <a:pt x="99" y="3"/>
                      <a:pt x="99" y="3"/>
                      <a:pt x="99" y="3"/>
                    </a:cubicBezTo>
                    <a:cubicBezTo>
                      <a:pt x="102" y="1"/>
                      <a:pt x="107" y="0"/>
                      <a:pt x="111" y="0"/>
                    </a:cubicBezTo>
                    <a:cubicBezTo>
                      <a:pt x="112" y="0"/>
                      <a:pt x="113" y="1"/>
                      <a:pt x="114" y="1"/>
                    </a:cubicBezTo>
                    <a:cubicBezTo>
                      <a:pt x="115" y="1"/>
                      <a:pt x="116" y="1"/>
                      <a:pt x="117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9" y="2"/>
                      <a:pt x="121" y="3"/>
                      <a:pt x="122" y="4"/>
                    </a:cubicBezTo>
                    <a:cubicBezTo>
                      <a:pt x="123" y="5"/>
                      <a:pt x="124" y="6"/>
                      <a:pt x="125" y="8"/>
                    </a:cubicBezTo>
                    <a:cubicBezTo>
                      <a:pt x="125" y="10"/>
                      <a:pt x="125" y="12"/>
                      <a:pt x="124" y="14"/>
                    </a:cubicBezTo>
                    <a:cubicBezTo>
                      <a:pt x="123" y="15"/>
                      <a:pt x="122" y="16"/>
                      <a:pt x="121" y="17"/>
                    </a:cubicBezTo>
                    <a:cubicBezTo>
                      <a:pt x="27" y="76"/>
                      <a:pt x="27" y="76"/>
                      <a:pt x="27" y="76"/>
                    </a:cubicBezTo>
                    <a:cubicBezTo>
                      <a:pt x="24" y="78"/>
                      <a:pt x="19" y="79"/>
                      <a:pt x="14" y="79"/>
                    </a:cubicBezTo>
                    <a:cubicBezTo>
                      <a:pt x="13" y="79"/>
                      <a:pt x="12" y="79"/>
                      <a:pt x="11" y="79"/>
                    </a:cubicBezTo>
                    <a:cubicBezTo>
                      <a:pt x="11" y="79"/>
                      <a:pt x="10" y="79"/>
                      <a:pt x="9" y="78"/>
                    </a:cubicBezTo>
                    <a:close/>
                  </a:path>
                </a:pathLst>
              </a:custGeom>
              <a:solidFill>
                <a:srgbClr val="0599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" name="Freeform 98"/>
              <p:cNvSpPr>
                <a:spLocks/>
              </p:cNvSpPr>
              <p:nvPr/>
            </p:nvSpPr>
            <p:spPr bwMode="auto">
              <a:xfrm>
                <a:off x="3848111" y="5382375"/>
                <a:ext cx="851755" cy="358473"/>
              </a:xfrm>
              <a:custGeom>
                <a:avLst/>
                <a:gdLst>
                  <a:gd name="T0" fmla="*/ 362 w 470"/>
                  <a:gd name="T1" fmla="*/ 190 h 196"/>
                  <a:gd name="T2" fmla="*/ 359 w 470"/>
                  <a:gd name="T3" fmla="*/ 174 h 196"/>
                  <a:gd name="T4" fmla="*/ 369 w 470"/>
                  <a:gd name="T5" fmla="*/ 168 h 196"/>
                  <a:gd name="T6" fmla="*/ 420 w 470"/>
                  <a:gd name="T7" fmla="*/ 121 h 196"/>
                  <a:gd name="T8" fmla="*/ 429 w 470"/>
                  <a:gd name="T9" fmla="*/ 87 h 196"/>
                  <a:gd name="T10" fmla="*/ 413 w 470"/>
                  <a:gd name="T11" fmla="*/ 59 h 196"/>
                  <a:gd name="T12" fmla="*/ 364 w 470"/>
                  <a:gd name="T13" fmla="*/ 35 h 196"/>
                  <a:gd name="T14" fmla="*/ 132 w 470"/>
                  <a:gd name="T15" fmla="*/ 52 h 196"/>
                  <a:gd name="T16" fmla="*/ 89 w 470"/>
                  <a:gd name="T17" fmla="*/ 69 h 196"/>
                  <a:gd name="T18" fmla="*/ 48 w 470"/>
                  <a:gd name="T19" fmla="*/ 91 h 196"/>
                  <a:gd name="T20" fmla="*/ 9 w 470"/>
                  <a:gd name="T21" fmla="*/ 100 h 196"/>
                  <a:gd name="T22" fmla="*/ 8 w 470"/>
                  <a:gd name="T23" fmla="*/ 81 h 196"/>
                  <a:gd name="T24" fmla="*/ 19 w 470"/>
                  <a:gd name="T25" fmla="*/ 74 h 196"/>
                  <a:gd name="T26" fmla="*/ 287 w 470"/>
                  <a:gd name="T27" fmla="*/ 0 h 196"/>
                  <a:gd name="T28" fmla="*/ 339 w 470"/>
                  <a:gd name="T29" fmla="*/ 3 h 196"/>
                  <a:gd name="T30" fmla="*/ 386 w 470"/>
                  <a:gd name="T31" fmla="*/ 11 h 196"/>
                  <a:gd name="T32" fmla="*/ 386 w 470"/>
                  <a:gd name="T33" fmla="*/ 11 h 196"/>
                  <a:gd name="T34" fmla="*/ 446 w 470"/>
                  <a:gd name="T35" fmla="*/ 41 h 196"/>
                  <a:gd name="T36" fmla="*/ 468 w 470"/>
                  <a:gd name="T37" fmla="*/ 80 h 196"/>
                  <a:gd name="T38" fmla="*/ 456 w 470"/>
                  <a:gd name="T39" fmla="*/ 126 h 196"/>
                  <a:gd name="T40" fmla="*/ 395 w 470"/>
                  <a:gd name="T41" fmla="*/ 183 h 196"/>
                  <a:gd name="T42" fmla="*/ 393 w 470"/>
                  <a:gd name="T43" fmla="*/ 184 h 196"/>
                  <a:gd name="T44" fmla="*/ 362 w 470"/>
                  <a:gd name="T45" fmla="*/ 190 h 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70" h="196">
                    <a:moveTo>
                      <a:pt x="362" y="190"/>
                    </a:moveTo>
                    <a:cubicBezTo>
                      <a:pt x="354" y="187"/>
                      <a:pt x="354" y="178"/>
                      <a:pt x="359" y="174"/>
                    </a:cubicBezTo>
                    <a:cubicBezTo>
                      <a:pt x="369" y="168"/>
                      <a:pt x="369" y="168"/>
                      <a:pt x="369" y="168"/>
                    </a:cubicBezTo>
                    <a:cubicBezTo>
                      <a:pt x="394" y="152"/>
                      <a:pt x="411" y="136"/>
                      <a:pt x="420" y="121"/>
                    </a:cubicBezTo>
                    <a:cubicBezTo>
                      <a:pt x="427" y="109"/>
                      <a:pt x="430" y="98"/>
                      <a:pt x="429" y="87"/>
                    </a:cubicBezTo>
                    <a:cubicBezTo>
                      <a:pt x="428" y="77"/>
                      <a:pt x="422" y="67"/>
                      <a:pt x="413" y="59"/>
                    </a:cubicBezTo>
                    <a:cubicBezTo>
                      <a:pt x="402" y="49"/>
                      <a:pt x="386" y="41"/>
                      <a:pt x="364" y="35"/>
                    </a:cubicBezTo>
                    <a:cubicBezTo>
                      <a:pt x="301" y="18"/>
                      <a:pt x="210" y="26"/>
                      <a:pt x="132" y="52"/>
                    </a:cubicBezTo>
                    <a:cubicBezTo>
                      <a:pt x="117" y="57"/>
                      <a:pt x="102" y="63"/>
                      <a:pt x="89" y="69"/>
                    </a:cubicBezTo>
                    <a:cubicBezTo>
                      <a:pt x="75" y="75"/>
                      <a:pt x="61" y="82"/>
                      <a:pt x="48" y="91"/>
                    </a:cubicBezTo>
                    <a:cubicBezTo>
                      <a:pt x="36" y="98"/>
                      <a:pt x="20" y="105"/>
                      <a:pt x="9" y="100"/>
                    </a:cubicBezTo>
                    <a:cubicBezTo>
                      <a:pt x="0" y="96"/>
                      <a:pt x="3" y="84"/>
                      <a:pt x="8" y="81"/>
                    </a:cubicBezTo>
                    <a:cubicBezTo>
                      <a:pt x="19" y="74"/>
                      <a:pt x="19" y="74"/>
                      <a:pt x="19" y="74"/>
                    </a:cubicBezTo>
                    <a:cubicBezTo>
                      <a:pt x="90" y="29"/>
                      <a:pt x="195" y="2"/>
                      <a:pt x="287" y="0"/>
                    </a:cubicBezTo>
                    <a:cubicBezTo>
                      <a:pt x="305" y="0"/>
                      <a:pt x="323" y="1"/>
                      <a:pt x="339" y="3"/>
                    </a:cubicBezTo>
                    <a:cubicBezTo>
                      <a:pt x="356" y="4"/>
                      <a:pt x="371" y="7"/>
                      <a:pt x="386" y="11"/>
                    </a:cubicBezTo>
                    <a:cubicBezTo>
                      <a:pt x="386" y="11"/>
                      <a:pt x="386" y="11"/>
                      <a:pt x="386" y="11"/>
                    </a:cubicBezTo>
                    <a:cubicBezTo>
                      <a:pt x="412" y="18"/>
                      <a:pt x="433" y="28"/>
                      <a:pt x="446" y="41"/>
                    </a:cubicBezTo>
                    <a:cubicBezTo>
                      <a:pt x="459" y="52"/>
                      <a:pt x="467" y="66"/>
                      <a:pt x="468" y="80"/>
                    </a:cubicBezTo>
                    <a:cubicBezTo>
                      <a:pt x="470" y="95"/>
                      <a:pt x="466" y="110"/>
                      <a:pt x="456" y="126"/>
                    </a:cubicBezTo>
                    <a:cubicBezTo>
                      <a:pt x="445" y="145"/>
                      <a:pt x="424" y="164"/>
                      <a:pt x="395" y="183"/>
                    </a:cubicBezTo>
                    <a:cubicBezTo>
                      <a:pt x="393" y="184"/>
                      <a:pt x="393" y="184"/>
                      <a:pt x="393" y="184"/>
                    </a:cubicBezTo>
                    <a:cubicBezTo>
                      <a:pt x="384" y="188"/>
                      <a:pt x="374" y="196"/>
                      <a:pt x="362" y="190"/>
                    </a:cubicBezTo>
                    <a:close/>
                  </a:path>
                </a:pathLst>
              </a:custGeom>
              <a:solidFill>
                <a:srgbClr val="0599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Freeform 99"/>
              <p:cNvSpPr>
                <a:spLocks/>
              </p:cNvSpPr>
              <p:nvPr/>
            </p:nvSpPr>
            <p:spPr bwMode="auto">
              <a:xfrm>
                <a:off x="4136114" y="5586888"/>
                <a:ext cx="150895" cy="88086"/>
              </a:xfrm>
              <a:custGeom>
                <a:avLst/>
                <a:gdLst>
                  <a:gd name="T0" fmla="*/ 68 w 83"/>
                  <a:gd name="T1" fmla="*/ 3 h 48"/>
                  <a:gd name="T2" fmla="*/ 78 w 83"/>
                  <a:gd name="T3" fmla="*/ 8 h 48"/>
                  <a:gd name="T4" fmla="*/ 83 w 83"/>
                  <a:gd name="T5" fmla="*/ 16 h 48"/>
                  <a:gd name="T6" fmla="*/ 80 w 83"/>
                  <a:gd name="T7" fmla="*/ 26 h 48"/>
                  <a:gd name="T8" fmla="*/ 71 w 83"/>
                  <a:gd name="T9" fmla="*/ 35 h 48"/>
                  <a:gd name="T10" fmla="*/ 71 w 83"/>
                  <a:gd name="T11" fmla="*/ 35 h 48"/>
                  <a:gd name="T12" fmla="*/ 70 w 83"/>
                  <a:gd name="T13" fmla="*/ 35 h 48"/>
                  <a:gd name="T14" fmla="*/ 63 w 83"/>
                  <a:gd name="T15" fmla="*/ 39 h 48"/>
                  <a:gd name="T16" fmla="*/ 56 w 83"/>
                  <a:gd name="T17" fmla="*/ 42 h 48"/>
                  <a:gd name="T18" fmla="*/ 15 w 83"/>
                  <a:gd name="T19" fmla="*/ 44 h 48"/>
                  <a:gd name="T20" fmla="*/ 5 w 83"/>
                  <a:gd name="T21" fmla="*/ 39 h 48"/>
                  <a:gd name="T22" fmla="*/ 0 w 83"/>
                  <a:gd name="T23" fmla="*/ 31 h 48"/>
                  <a:gd name="T24" fmla="*/ 3 w 83"/>
                  <a:gd name="T25" fmla="*/ 21 h 48"/>
                  <a:gd name="T26" fmla="*/ 13 w 83"/>
                  <a:gd name="T27" fmla="*/ 12 h 48"/>
                  <a:gd name="T28" fmla="*/ 13 w 83"/>
                  <a:gd name="T29" fmla="*/ 12 h 48"/>
                  <a:gd name="T30" fmla="*/ 20 w 83"/>
                  <a:gd name="T31" fmla="*/ 8 h 48"/>
                  <a:gd name="T32" fmla="*/ 27 w 83"/>
                  <a:gd name="T33" fmla="*/ 5 h 48"/>
                  <a:gd name="T34" fmla="*/ 68 w 83"/>
                  <a:gd name="T35" fmla="*/ 3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83" h="48">
                    <a:moveTo>
                      <a:pt x="68" y="3"/>
                    </a:moveTo>
                    <a:cubicBezTo>
                      <a:pt x="72" y="4"/>
                      <a:pt x="76" y="6"/>
                      <a:pt x="78" y="8"/>
                    </a:cubicBezTo>
                    <a:cubicBezTo>
                      <a:pt x="81" y="10"/>
                      <a:pt x="82" y="13"/>
                      <a:pt x="83" y="16"/>
                    </a:cubicBezTo>
                    <a:cubicBezTo>
                      <a:pt x="83" y="19"/>
                      <a:pt x="82" y="22"/>
                      <a:pt x="80" y="26"/>
                    </a:cubicBezTo>
                    <a:cubicBezTo>
                      <a:pt x="79" y="29"/>
                      <a:pt x="75" y="32"/>
                      <a:pt x="71" y="35"/>
                    </a:cubicBezTo>
                    <a:cubicBezTo>
                      <a:pt x="71" y="35"/>
                      <a:pt x="71" y="35"/>
                      <a:pt x="71" y="35"/>
                    </a:cubicBezTo>
                    <a:cubicBezTo>
                      <a:pt x="70" y="35"/>
                      <a:pt x="70" y="35"/>
                      <a:pt x="70" y="35"/>
                    </a:cubicBezTo>
                    <a:cubicBezTo>
                      <a:pt x="68" y="36"/>
                      <a:pt x="66" y="38"/>
                      <a:pt x="63" y="39"/>
                    </a:cubicBezTo>
                    <a:cubicBezTo>
                      <a:pt x="61" y="40"/>
                      <a:pt x="58" y="41"/>
                      <a:pt x="56" y="42"/>
                    </a:cubicBezTo>
                    <a:cubicBezTo>
                      <a:pt x="42" y="46"/>
                      <a:pt x="27" y="48"/>
                      <a:pt x="15" y="44"/>
                    </a:cubicBezTo>
                    <a:cubicBezTo>
                      <a:pt x="11" y="43"/>
                      <a:pt x="7" y="41"/>
                      <a:pt x="5" y="39"/>
                    </a:cubicBezTo>
                    <a:cubicBezTo>
                      <a:pt x="2" y="37"/>
                      <a:pt x="1" y="34"/>
                      <a:pt x="0" y="31"/>
                    </a:cubicBezTo>
                    <a:cubicBezTo>
                      <a:pt x="0" y="28"/>
                      <a:pt x="1" y="25"/>
                      <a:pt x="3" y="21"/>
                    </a:cubicBezTo>
                    <a:cubicBezTo>
                      <a:pt x="5" y="18"/>
                      <a:pt x="8" y="15"/>
                      <a:pt x="13" y="12"/>
                    </a:cubicBezTo>
                    <a:cubicBezTo>
                      <a:pt x="13" y="12"/>
                      <a:pt x="13" y="12"/>
                      <a:pt x="13" y="12"/>
                    </a:cubicBezTo>
                    <a:cubicBezTo>
                      <a:pt x="15" y="11"/>
                      <a:pt x="17" y="9"/>
                      <a:pt x="20" y="8"/>
                    </a:cubicBezTo>
                    <a:cubicBezTo>
                      <a:pt x="22" y="7"/>
                      <a:pt x="25" y="6"/>
                      <a:pt x="27" y="5"/>
                    </a:cubicBezTo>
                    <a:cubicBezTo>
                      <a:pt x="41" y="1"/>
                      <a:pt x="57" y="0"/>
                      <a:pt x="68" y="3"/>
                    </a:cubicBezTo>
                    <a:close/>
                  </a:path>
                </a:pathLst>
              </a:custGeom>
              <a:solidFill>
                <a:srgbClr val="0599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Freeform 100"/>
              <p:cNvSpPr>
                <a:spLocks/>
              </p:cNvSpPr>
              <p:nvPr/>
            </p:nvSpPr>
            <p:spPr bwMode="auto">
              <a:xfrm>
                <a:off x="4295435" y="5586888"/>
                <a:ext cx="239748" cy="49788"/>
              </a:xfrm>
              <a:custGeom>
                <a:avLst/>
                <a:gdLst>
                  <a:gd name="T0" fmla="*/ 0 w 132"/>
                  <a:gd name="T1" fmla="*/ 19 h 27"/>
                  <a:gd name="T2" fmla="*/ 1 w 132"/>
                  <a:gd name="T3" fmla="*/ 14 h 27"/>
                  <a:gd name="T4" fmla="*/ 11 w 132"/>
                  <a:gd name="T5" fmla="*/ 7 h 27"/>
                  <a:gd name="T6" fmla="*/ 13 w 132"/>
                  <a:gd name="T7" fmla="*/ 6 h 27"/>
                  <a:gd name="T8" fmla="*/ 16 w 132"/>
                  <a:gd name="T9" fmla="*/ 6 h 27"/>
                  <a:gd name="T10" fmla="*/ 16 w 132"/>
                  <a:gd name="T11" fmla="*/ 6 h 27"/>
                  <a:gd name="T12" fmla="*/ 16 w 132"/>
                  <a:gd name="T13" fmla="*/ 6 h 27"/>
                  <a:gd name="T14" fmla="*/ 120 w 132"/>
                  <a:gd name="T15" fmla="*/ 0 h 27"/>
                  <a:gd name="T16" fmla="*/ 127 w 132"/>
                  <a:gd name="T17" fmla="*/ 1 h 27"/>
                  <a:gd name="T18" fmla="*/ 127 w 132"/>
                  <a:gd name="T19" fmla="*/ 1 h 27"/>
                  <a:gd name="T20" fmla="*/ 130 w 132"/>
                  <a:gd name="T21" fmla="*/ 4 h 27"/>
                  <a:gd name="T22" fmla="*/ 132 w 132"/>
                  <a:gd name="T23" fmla="*/ 8 h 27"/>
                  <a:gd name="T24" fmla="*/ 131 w 132"/>
                  <a:gd name="T25" fmla="*/ 13 h 27"/>
                  <a:gd name="T26" fmla="*/ 121 w 132"/>
                  <a:gd name="T27" fmla="*/ 20 h 27"/>
                  <a:gd name="T28" fmla="*/ 118 w 132"/>
                  <a:gd name="T29" fmla="*/ 21 h 27"/>
                  <a:gd name="T30" fmla="*/ 115 w 132"/>
                  <a:gd name="T31" fmla="*/ 21 h 27"/>
                  <a:gd name="T32" fmla="*/ 115 w 132"/>
                  <a:gd name="T33" fmla="*/ 21 h 27"/>
                  <a:gd name="T34" fmla="*/ 115 w 132"/>
                  <a:gd name="T35" fmla="*/ 21 h 27"/>
                  <a:gd name="T36" fmla="*/ 11 w 132"/>
                  <a:gd name="T37" fmla="*/ 27 h 27"/>
                  <a:gd name="T38" fmla="*/ 4 w 132"/>
                  <a:gd name="T39" fmla="*/ 26 h 27"/>
                  <a:gd name="T40" fmla="*/ 1 w 132"/>
                  <a:gd name="T41" fmla="*/ 23 h 27"/>
                  <a:gd name="T42" fmla="*/ 0 w 132"/>
                  <a:gd name="T43" fmla="*/ 19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32" h="27">
                    <a:moveTo>
                      <a:pt x="0" y="19"/>
                    </a:moveTo>
                    <a:cubicBezTo>
                      <a:pt x="0" y="17"/>
                      <a:pt x="0" y="16"/>
                      <a:pt x="1" y="14"/>
                    </a:cubicBezTo>
                    <a:cubicBezTo>
                      <a:pt x="2" y="11"/>
                      <a:pt x="6" y="8"/>
                      <a:pt x="11" y="7"/>
                    </a:cubicBezTo>
                    <a:cubicBezTo>
                      <a:pt x="11" y="6"/>
                      <a:pt x="12" y="6"/>
                      <a:pt x="13" y="6"/>
                    </a:cubicBezTo>
                    <a:cubicBezTo>
                      <a:pt x="14" y="6"/>
                      <a:pt x="15" y="6"/>
                      <a:pt x="16" y="6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20" y="0"/>
                      <a:pt x="120" y="0"/>
                      <a:pt x="120" y="0"/>
                    </a:cubicBezTo>
                    <a:cubicBezTo>
                      <a:pt x="122" y="0"/>
                      <a:pt x="125" y="1"/>
                      <a:pt x="127" y="1"/>
                    </a:cubicBezTo>
                    <a:cubicBezTo>
                      <a:pt x="127" y="1"/>
                      <a:pt x="127" y="1"/>
                      <a:pt x="127" y="1"/>
                    </a:cubicBezTo>
                    <a:cubicBezTo>
                      <a:pt x="128" y="2"/>
                      <a:pt x="129" y="3"/>
                      <a:pt x="130" y="4"/>
                    </a:cubicBezTo>
                    <a:cubicBezTo>
                      <a:pt x="131" y="5"/>
                      <a:pt x="131" y="7"/>
                      <a:pt x="132" y="8"/>
                    </a:cubicBezTo>
                    <a:cubicBezTo>
                      <a:pt x="132" y="10"/>
                      <a:pt x="131" y="11"/>
                      <a:pt x="131" y="13"/>
                    </a:cubicBezTo>
                    <a:cubicBezTo>
                      <a:pt x="129" y="16"/>
                      <a:pt x="125" y="19"/>
                      <a:pt x="121" y="20"/>
                    </a:cubicBezTo>
                    <a:cubicBezTo>
                      <a:pt x="120" y="21"/>
                      <a:pt x="119" y="21"/>
                      <a:pt x="118" y="21"/>
                    </a:cubicBezTo>
                    <a:cubicBezTo>
                      <a:pt x="117" y="21"/>
                      <a:pt x="116" y="21"/>
                      <a:pt x="115" y="21"/>
                    </a:cubicBezTo>
                    <a:cubicBezTo>
                      <a:pt x="115" y="21"/>
                      <a:pt x="115" y="21"/>
                      <a:pt x="115" y="21"/>
                    </a:cubicBezTo>
                    <a:cubicBezTo>
                      <a:pt x="115" y="21"/>
                      <a:pt x="115" y="21"/>
                      <a:pt x="115" y="21"/>
                    </a:cubicBezTo>
                    <a:cubicBezTo>
                      <a:pt x="11" y="27"/>
                      <a:pt x="11" y="27"/>
                      <a:pt x="11" y="27"/>
                    </a:cubicBezTo>
                    <a:cubicBezTo>
                      <a:pt x="9" y="27"/>
                      <a:pt x="6" y="26"/>
                      <a:pt x="4" y="26"/>
                    </a:cubicBezTo>
                    <a:cubicBezTo>
                      <a:pt x="3" y="25"/>
                      <a:pt x="2" y="24"/>
                      <a:pt x="1" y="23"/>
                    </a:cubicBezTo>
                    <a:cubicBezTo>
                      <a:pt x="0" y="22"/>
                      <a:pt x="0" y="20"/>
                      <a:pt x="0" y="19"/>
                    </a:cubicBezTo>
                    <a:close/>
                  </a:path>
                </a:pathLst>
              </a:custGeom>
              <a:solidFill>
                <a:srgbClr val="F583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2" name="Rectangle 101"/>
            <p:cNvSpPr>
              <a:spLocks noChangeArrowheads="1"/>
            </p:cNvSpPr>
            <p:nvPr/>
          </p:nvSpPr>
          <p:spPr bwMode="auto">
            <a:xfrm>
              <a:off x="1016026" y="6349870"/>
              <a:ext cx="300314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dirty="0">
                  <a:ln>
                    <a:noFill/>
                  </a:ln>
                  <a:solidFill>
                    <a:srgbClr val="009BC8"/>
                  </a:solidFill>
                  <a:effectLst/>
                  <a:latin typeface="Franklin Gothic Heavy" panose="020B0903020102020204" pitchFamily="34" charset="0"/>
                </a:rPr>
                <a:t>CISTER</a:t>
              </a:r>
              <a:r>
                <a:rPr kumimoji="0" lang="en-US" altLang="en-US" sz="1200" b="0" i="0" u="none" strike="noStrike" cap="none" normalizeH="0" dirty="0">
                  <a:ln>
                    <a:noFill/>
                  </a:ln>
                  <a:solidFill>
                    <a:srgbClr val="009BC8"/>
                  </a:solidFill>
                  <a:effectLst/>
                  <a:latin typeface="Franklin Gothic Heavy" panose="020B0903020102020204" pitchFamily="34" charset="0"/>
                </a:rPr>
                <a:t> </a:t>
              </a:r>
              <a:r>
                <a:rPr kumimoji="0" lang="en-US" altLang="en-US" sz="1200" b="0" i="0" u="none" strike="noStrike" cap="none" normalizeH="0" dirty="0">
                  <a:ln>
                    <a:noFill/>
                  </a:ln>
                  <a:solidFill>
                    <a:srgbClr val="009BC8"/>
                  </a:solidFill>
                  <a:effectLst/>
                  <a:latin typeface="Franklin Gothic Medium" panose="020B0603020102020204" pitchFamily="34" charset="0"/>
                </a:rPr>
                <a:t>– Research Centre in 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pt-PT" altLang="en-US" sz="1200" baseline="0" dirty="0">
                  <a:solidFill>
                    <a:srgbClr val="F5834D"/>
                  </a:solidFill>
                  <a:latin typeface="Franklin Gothic Medium" panose="020B0603020102020204" pitchFamily="34" charset="0"/>
                </a:rPr>
                <a:t>Real-Time</a:t>
              </a:r>
              <a:r>
                <a:rPr lang="pt-PT" altLang="en-US" sz="1200" dirty="0">
                  <a:solidFill>
                    <a:srgbClr val="F5834D"/>
                  </a:solidFill>
                  <a:latin typeface="Franklin Gothic Medium" panose="020B0603020102020204" pitchFamily="34" charset="0"/>
                </a:rPr>
                <a:t> &amp; Embedded </a:t>
              </a:r>
              <a:r>
                <a:rPr lang="pt-PT" altLang="en-US" sz="1200" dirty="0">
                  <a:solidFill>
                    <a:srgbClr val="009BC8"/>
                  </a:solidFill>
                  <a:latin typeface="Franklin Gothic Medium" panose="020B0603020102020204" pitchFamily="34" charset="0"/>
                </a:rPr>
                <a:t>Computing Systems</a:t>
              </a:r>
              <a:endPara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Franklin Gothic Medium" panose="020B0603020102020204" pitchFamily="34" charset="0"/>
              </a:endParaRPr>
            </a:p>
          </p:txBody>
        </p:sp>
      </p:grpSp>
      <p:sp>
        <p:nvSpPr>
          <p:cNvPr id="19" name="Slide Number Placeholder 44"/>
          <p:cNvSpPr>
            <a:spLocks noGrp="1"/>
          </p:cNvSpPr>
          <p:nvPr>
            <p:ph type="sldNum" sz="quarter" idx="14"/>
          </p:nvPr>
        </p:nvSpPr>
        <p:spPr>
          <a:xfrm>
            <a:off x="10857280" y="5943601"/>
            <a:ext cx="1352550" cy="974850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+mj-lt"/>
              </a:defRPr>
            </a:lvl1pPr>
          </a:lstStyle>
          <a:p>
            <a:fld id="{12E71D35-7973-4725-A497-15A20A430A13}" type="slidenum">
              <a:rPr lang="en-US" sz="6600" smtClean="0">
                <a:solidFill>
                  <a:schemeClr val="bg1">
                    <a:lumMod val="85000"/>
                  </a:schemeClr>
                </a:solidFill>
              </a:rPr>
              <a:pPr/>
              <a:t>‹#›</a:t>
            </a:fld>
            <a:endParaRPr lang="en-US" sz="66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6" name="Date Placeholder 42"/>
          <p:cNvSpPr>
            <a:spLocks noGrp="1"/>
          </p:cNvSpPr>
          <p:nvPr>
            <p:ph type="dt" sz="half" idx="15"/>
          </p:nvPr>
        </p:nvSpPr>
        <p:spPr>
          <a:xfrm>
            <a:off x="8047924" y="6292655"/>
            <a:ext cx="2657151" cy="365125"/>
          </a:xfrm>
          <a:prstGeom prst="rect">
            <a:avLst/>
          </a:prstGeom>
        </p:spPr>
        <p:txBody>
          <a:bodyPr/>
          <a:lstStyle>
            <a:lvl1pPr algn="r">
              <a:defRPr lang="en-US" sz="1200" kern="120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18714F65-7C25-450F-95E4-C3F9123DADD5}" type="datetime4">
              <a:rPr lang="en-US" smtClean="0"/>
              <a:t>July 11, 2018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66916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185647"/>
            <a:ext cx="12192000" cy="657597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854200"/>
            <a:ext cx="3932237" cy="4014787"/>
          </a:xfrm>
          <a:prstGeom prst="rect">
            <a:avLst/>
          </a:prstGeom>
        </p:spPr>
        <p:txBody>
          <a:bodyPr/>
          <a:lstStyle>
            <a:lvl1pPr marL="285750" indent="-285750">
              <a:buFontTx/>
              <a:buBlip>
                <a:blip r:embed="rId2"/>
              </a:buBlip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192000" cy="399579"/>
          </a:xfrm>
          <a:prstGeom prst="rect">
            <a:avLst/>
          </a:prstGeom>
          <a:solidFill>
            <a:srgbClr val="1A5D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6727203"/>
            <a:ext cx="12192000" cy="145565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839788" y="666376"/>
            <a:ext cx="3932237" cy="995082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pt-PT" dirty="0"/>
          </a:p>
        </p:txBody>
      </p:sp>
      <p:sp>
        <p:nvSpPr>
          <p:cNvPr id="14" name="Content Placeholder 3"/>
          <p:cNvSpPr>
            <a:spLocks noGrp="1"/>
          </p:cNvSpPr>
          <p:nvPr>
            <p:ph idx="1"/>
          </p:nvPr>
        </p:nvSpPr>
        <p:spPr>
          <a:xfrm>
            <a:off x="5183188" y="666376"/>
            <a:ext cx="6172200" cy="5194674"/>
          </a:xfrm>
          <a:prstGeom prst="rect">
            <a:avLst/>
          </a:prstGeom>
        </p:spPr>
        <p:txBody>
          <a:bodyPr/>
          <a:lstStyle>
            <a:lvl1pPr marL="228600" indent="-228600">
              <a:buFontTx/>
              <a:buBlip>
                <a:blip r:embed="rId3"/>
              </a:buBlip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pt-PT" dirty="0"/>
          </a:p>
        </p:txBody>
      </p:sp>
      <p:sp>
        <p:nvSpPr>
          <p:cNvPr id="15" name="Footer Placeholder 43"/>
          <p:cNvSpPr>
            <a:spLocks noGrp="1"/>
          </p:cNvSpPr>
          <p:nvPr>
            <p:ph type="ftr" sz="quarter" idx="12"/>
          </p:nvPr>
        </p:nvSpPr>
        <p:spPr>
          <a:xfrm>
            <a:off x="4019174" y="6292654"/>
            <a:ext cx="4028751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pt-PT"/>
              <a:t>Text</a:t>
            </a:r>
            <a:endParaRPr lang="pt-PT" dirty="0"/>
          </a:p>
        </p:txBody>
      </p:sp>
      <p:sp>
        <p:nvSpPr>
          <p:cNvPr id="16" name="Slide Number Placeholder 44"/>
          <p:cNvSpPr>
            <a:spLocks noGrp="1"/>
          </p:cNvSpPr>
          <p:nvPr>
            <p:ph type="sldNum" sz="quarter" idx="13"/>
          </p:nvPr>
        </p:nvSpPr>
        <p:spPr>
          <a:xfrm>
            <a:off x="10857280" y="5943601"/>
            <a:ext cx="1352550" cy="974850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+mj-lt"/>
              </a:defRPr>
            </a:lvl1pPr>
          </a:lstStyle>
          <a:p>
            <a:fld id="{12E71D35-7973-4725-A497-15A20A430A13}" type="slidenum">
              <a:rPr lang="en-US" sz="6600" smtClean="0">
                <a:solidFill>
                  <a:schemeClr val="bg1">
                    <a:lumMod val="85000"/>
                  </a:schemeClr>
                </a:solidFill>
              </a:rPr>
              <a:pPr/>
              <a:t>‹#›</a:t>
            </a:fld>
            <a:endParaRPr lang="en-US" sz="6600" dirty="0">
              <a:solidFill>
                <a:schemeClr val="bg1">
                  <a:lumMod val="85000"/>
                </a:schemeClr>
              </a:solidFill>
            </a:endParaRPr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282132" y="6282635"/>
            <a:ext cx="3737043" cy="369332"/>
            <a:chOff x="282132" y="6349870"/>
            <a:chExt cx="3737043" cy="369332"/>
          </a:xfrm>
        </p:grpSpPr>
        <p:grpSp>
          <p:nvGrpSpPr>
            <p:cNvPr id="19" name="Group 18"/>
            <p:cNvGrpSpPr/>
            <p:nvPr userDrawn="1"/>
          </p:nvGrpSpPr>
          <p:grpSpPr>
            <a:xfrm>
              <a:off x="282132" y="6406180"/>
              <a:ext cx="639569" cy="269172"/>
              <a:chOff x="3848111" y="5382375"/>
              <a:chExt cx="851755" cy="358473"/>
            </a:xfrm>
          </p:grpSpPr>
          <p:sp>
            <p:nvSpPr>
              <p:cNvPr id="21" name="Freeform 97"/>
              <p:cNvSpPr>
                <a:spLocks/>
              </p:cNvSpPr>
              <p:nvPr/>
            </p:nvSpPr>
            <p:spPr bwMode="auto">
              <a:xfrm>
                <a:off x="4261733" y="5445950"/>
                <a:ext cx="225960" cy="144768"/>
              </a:xfrm>
              <a:custGeom>
                <a:avLst/>
                <a:gdLst>
                  <a:gd name="T0" fmla="*/ 9 w 125"/>
                  <a:gd name="T1" fmla="*/ 78 h 79"/>
                  <a:gd name="T2" fmla="*/ 9 w 125"/>
                  <a:gd name="T3" fmla="*/ 78 h 79"/>
                  <a:gd name="T4" fmla="*/ 4 w 125"/>
                  <a:gd name="T5" fmla="*/ 76 h 79"/>
                  <a:gd name="T6" fmla="*/ 1 w 125"/>
                  <a:gd name="T7" fmla="*/ 71 h 79"/>
                  <a:gd name="T8" fmla="*/ 2 w 125"/>
                  <a:gd name="T9" fmla="*/ 66 h 79"/>
                  <a:gd name="T10" fmla="*/ 2 w 125"/>
                  <a:gd name="T11" fmla="*/ 66 h 79"/>
                  <a:gd name="T12" fmla="*/ 5 w 125"/>
                  <a:gd name="T13" fmla="*/ 63 h 79"/>
                  <a:gd name="T14" fmla="*/ 99 w 125"/>
                  <a:gd name="T15" fmla="*/ 3 h 79"/>
                  <a:gd name="T16" fmla="*/ 111 w 125"/>
                  <a:gd name="T17" fmla="*/ 0 h 79"/>
                  <a:gd name="T18" fmla="*/ 114 w 125"/>
                  <a:gd name="T19" fmla="*/ 1 h 79"/>
                  <a:gd name="T20" fmla="*/ 117 w 125"/>
                  <a:gd name="T21" fmla="*/ 1 h 79"/>
                  <a:gd name="T22" fmla="*/ 117 w 125"/>
                  <a:gd name="T23" fmla="*/ 1 h 79"/>
                  <a:gd name="T24" fmla="*/ 122 w 125"/>
                  <a:gd name="T25" fmla="*/ 4 h 79"/>
                  <a:gd name="T26" fmla="*/ 125 w 125"/>
                  <a:gd name="T27" fmla="*/ 8 h 79"/>
                  <a:gd name="T28" fmla="*/ 124 w 125"/>
                  <a:gd name="T29" fmla="*/ 14 h 79"/>
                  <a:gd name="T30" fmla="*/ 121 w 125"/>
                  <a:gd name="T31" fmla="*/ 17 h 79"/>
                  <a:gd name="T32" fmla="*/ 27 w 125"/>
                  <a:gd name="T33" fmla="*/ 76 h 79"/>
                  <a:gd name="T34" fmla="*/ 14 w 125"/>
                  <a:gd name="T35" fmla="*/ 79 h 79"/>
                  <a:gd name="T36" fmla="*/ 11 w 125"/>
                  <a:gd name="T37" fmla="*/ 79 h 79"/>
                  <a:gd name="T38" fmla="*/ 9 w 125"/>
                  <a:gd name="T39" fmla="*/ 78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25" h="79">
                    <a:moveTo>
                      <a:pt x="9" y="78"/>
                    </a:moveTo>
                    <a:cubicBezTo>
                      <a:pt x="9" y="78"/>
                      <a:pt x="9" y="78"/>
                      <a:pt x="9" y="78"/>
                    </a:cubicBezTo>
                    <a:cubicBezTo>
                      <a:pt x="7" y="78"/>
                      <a:pt x="5" y="77"/>
                      <a:pt x="4" y="76"/>
                    </a:cubicBezTo>
                    <a:cubicBezTo>
                      <a:pt x="2" y="74"/>
                      <a:pt x="1" y="73"/>
                      <a:pt x="1" y="71"/>
                    </a:cubicBezTo>
                    <a:cubicBezTo>
                      <a:pt x="0" y="69"/>
                      <a:pt x="1" y="68"/>
                      <a:pt x="2" y="66"/>
                    </a:cubicBezTo>
                    <a:cubicBezTo>
                      <a:pt x="2" y="66"/>
                      <a:pt x="2" y="66"/>
                      <a:pt x="2" y="66"/>
                    </a:cubicBezTo>
                    <a:cubicBezTo>
                      <a:pt x="2" y="65"/>
                      <a:pt x="4" y="63"/>
                      <a:pt x="5" y="63"/>
                    </a:cubicBezTo>
                    <a:cubicBezTo>
                      <a:pt x="99" y="3"/>
                      <a:pt x="99" y="3"/>
                      <a:pt x="99" y="3"/>
                    </a:cubicBezTo>
                    <a:cubicBezTo>
                      <a:pt x="102" y="1"/>
                      <a:pt x="107" y="0"/>
                      <a:pt x="111" y="0"/>
                    </a:cubicBezTo>
                    <a:cubicBezTo>
                      <a:pt x="112" y="0"/>
                      <a:pt x="113" y="1"/>
                      <a:pt x="114" y="1"/>
                    </a:cubicBezTo>
                    <a:cubicBezTo>
                      <a:pt x="115" y="1"/>
                      <a:pt x="116" y="1"/>
                      <a:pt x="117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9" y="2"/>
                      <a:pt x="121" y="3"/>
                      <a:pt x="122" y="4"/>
                    </a:cubicBezTo>
                    <a:cubicBezTo>
                      <a:pt x="123" y="5"/>
                      <a:pt x="124" y="6"/>
                      <a:pt x="125" y="8"/>
                    </a:cubicBezTo>
                    <a:cubicBezTo>
                      <a:pt x="125" y="10"/>
                      <a:pt x="125" y="12"/>
                      <a:pt x="124" y="14"/>
                    </a:cubicBezTo>
                    <a:cubicBezTo>
                      <a:pt x="123" y="15"/>
                      <a:pt x="122" y="16"/>
                      <a:pt x="121" y="17"/>
                    </a:cubicBezTo>
                    <a:cubicBezTo>
                      <a:pt x="27" y="76"/>
                      <a:pt x="27" y="76"/>
                      <a:pt x="27" y="76"/>
                    </a:cubicBezTo>
                    <a:cubicBezTo>
                      <a:pt x="24" y="78"/>
                      <a:pt x="19" y="79"/>
                      <a:pt x="14" y="79"/>
                    </a:cubicBezTo>
                    <a:cubicBezTo>
                      <a:pt x="13" y="79"/>
                      <a:pt x="12" y="79"/>
                      <a:pt x="11" y="79"/>
                    </a:cubicBezTo>
                    <a:cubicBezTo>
                      <a:pt x="11" y="79"/>
                      <a:pt x="10" y="79"/>
                      <a:pt x="9" y="78"/>
                    </a:cubicBezTo>
                    <a:close/>
                  </a:path>
                </a:pathLst>
              </a:custGeom>
              <a:solidFill>
                <a:srgbClr val="0599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Freeform 98"/>
              <p:cNvSpPr>
                <a:spLocks/>
              </p:cNvSpPr>
              <p:nvPr/>
            </p:nvSpPr>
            <p:spPr bwMode="auto">
              <a:xfrm>
                <a:off x="3848111" y="5382375"/>
                <a:ext cx="851755" cy="358473"/>
              </a:xfrm>
              <a:custGeom>
                <a:avLst/>
                <a:gdLst>
                  <a:gd name="T0" fmla="*/ 362 w 470"/>
                  <a:gd name="T1" fmla="*/ 190 h 196"/>
                  <a:gd name="T2" fmla="*/ 359 w 470"/>
                  <a:gd name="T3" fmla="*/ 174 h 196"/>
                  <a:gd name="T4" fmla="*/ 369 w 470"/>
                  <a:gd name="T5" fmla="*/ 168 h 196"/>
                  <a:gd name="T6" fmla="*/ 420 w 470"/>
                  <a:gd name="T7" fmla="*/ 121 h 196"/>
                  <a:gd name="T8" fmla="*/ 429 w 470"/>
                  <a:gd name="T9" fmla="*/ 87 h 196"/>
                  <a:gd name="T10" fmla="*/ 413 w 470"/>
                  <a:gd name="T11" fmla="*/ 59 h 196"/>
                  <a:gd name="T12" fmla="*/ 364 w 470"/>
                  <a:gd name="T13" fmla="*/ 35 h 196"/>
                  <a:gd name="T14" fmla="*/ 132 w 470"/>
                  <a:gd name="T15" fmla="*/ 52 h 196"/>
                  <a:gd name="T16" fmla="*/ 89 w 470"/>
                  <a:gd name="T17" fmla="*/ 69 h 196"/>
                  <a:gd name="T18" fmla="*/ 48 w 470"/>
                  <a:gd name="T19" fmla="*/ 91 h 196"/>
                  <a:gd name="T20" fmla="*/ 9 w 470"/>
                  <a:gd name="T21" fmla="*/ 100 h 196"/>
                  <a:gd name="T22" fmla="*/ 8 w 470"/>
                  <a:gd name="T23" fmla="*/ 81 h 196"/>
                  <a:gd name="T24" fmla="*/ 19 w 470"/>
                  <a:gd name="T25" fmla="*/ 74 h 196"/>
                  <a:gd name="T26" fmla="*/ 287 w 470"/>
                  <a:gd name="T27" fmla="*/ 0 h 196"/>
                  <a:gd name="T28" fmla="*/ 339 w 470"/>
                  <a:gd name="T29" fmla="*/ 3 h 196"/>
                  <a:gd name="T30" fmla="*/ 386 w 470"/>
                  <a:gd name="T31" fmla="*/ 11 h 196"/>
                  <a:gd name="T32" fmla="*/ 386 w 470"/>
                  <a:gd name="T33" fmla="*/ 11 h 196"/>
                  <a:gd name="T34" fmla="*/ 446 w 470"/>
                  <a:gd name="T35" fmla="*/ 41 h 196"/>
                  <a:gd name="T36" fmla="*/ 468 w 470"/>
                  <a:gd name="T37" fmla="*/ 80 h 196"/>
                  <a:gd name="T38" fmla="*/ 456 w 470"/>
                  <a:gd name="T39" fmla="*/ 126 h 196"/>
                  <a:gd name="T40" fmla="*/ 395 w 470"/>
                  <a:gd name="T41" fmla="*/ 183 h 196"/>
                  <a:gd name="T42" fmla="*/ 393 w 470"/>
                  <a:gd name="T43" fmla="*/ 184 h 196"/>
                  <a:gd name="T44" fmla="*/ 362 w 470"/>
                  <a:gd name="T45" fmla="*/ 190 h 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70" h="196">
                    <a:moveTo>
                      <a:pt x="362" y="190"/>
                    </a:moveTo>
                    <a:cubicBezTo>
                      <a:pt x="354" y="187"/>
                      <a:pt x="354" y="178"/>
                      <a:pt x="359" y="174"/>
                    </a:cubicBezTo>
                    <a:cubicBezTo>
                      <a:pt x="369" y="168"/>
                      <a:pt x="369" y="168"/>
                      <a:pt x="369" y="168"/>
                    </a:cubicBezTo>
                    <a:cubicBezTo>
                      <a:pt x="394" y="152"/>
                      <a:pt x="411" y="136"/>
                      <a:pt x="420" y="121"/>
                    </a:cubicBezTo>
                    <a:cubicBezTo>
                      <a:pt x="427" y="109"/>
                      <a:pt x="430" y="98"/>
                      <a:pt x="429" y="87"/>
                    </a:cubicBezTo>
                    <a:cubicBezTo>
                      <a:pt x="428" y="77"/>
                      <a:pt x="422" y="67"/>
                      <a:pt x="413" y="59"/>
                    </a:cubicBezTo>
                    <a:cubicBezTo>
                      <a:pt x="402" y="49"/>
                      <a:pt x="386" y="41"/>
                      <a:pt x="364" y="35"/>
                    </a:cubicBezTo>
                    <a:cubicBezTo>
                      <a:pt x="301" y="18"/>
                      <a:pt x="210" y="26"/>
                      <a:pt x="132" y="52"/>
                    </a:cubicBezTo>
                    <a:cubicBezTo>
                      <a:pt x="117" y="57"/>
                      <a:pt x="102" y="63"/>
                      <a:pt x="89" y="69"/>
                    </a:cubicBezTo>
                    <a:cubicBezTo>
                      <a:pt x="75" y="75"/>
                      <a:pt x="61" y="82"/>
                      <a:pt x="48" y="91"/>
                    </a:cubicBezTo>
                    <a:cubicBezTo>
                      <a:pt x="36" y="98"/>
                      <a:pt x="20" y="105"/>
                      <a:pt x="9" y="100"/>
                    </a:cubicBezTo>
                    <a:cubicBezTo>
                      <a:pt x="0" y="96"/>
                      <a:pt x="3" y="84"/>
                      <a:pt x="8" y="81"/>
                    </a:cubicBezTo>
                    <a:cubicBezTo>
                      <a:pt x="19" y="74"/>
                      <a:pt x="19" y="74"/>
                      <a:pt x="19" y="74"/>
                    </a:cubicBezTo>
                    <a:cubicBezTo>
                      <a:pt x="90" y="29"/>
                      <a:pt x="195" y="2"/>
                      <a:pt x="287" y="0"/>
                    </a:cubicBezTo>
                    <a:cubicBezTo>
                      <a:pt x="305" y="0"/>
                      <a:pt x="323" y="1"/>
                      <a:pt x="339" y="3"/>
                    </a:cubicBezTo>
                    <a:cubicBezTo>
                      <a:pt x="356" y="4"/>
                      <a:pt x="371" y="7"/>
                      <a:pt x="386" y="11"/>
                    </a:cubicBezTo>
                    <a:cubicBezTo>
                      <a:pt x="386" y="11"/>
                      <a:pt x="386" y="11"/>
                      <a:pt x="386" y="11"/>
                    </a:cubicBezTo>
                    <a:cubicBezTo>
                      <a:pt x="412" y="18"/>
                      <a:pt x="433" y="28"/>
                      <a:pt x="446" y="41"/>
                    </a:cubicBezTo>
                    <a:cubicBezTo>
                      <a:pt x="459" y="52"/>
                      <a:pt x="467" y="66"/>
                      <a:pt x="468" y="80"/>
                    </a:cubicBezTo>
                    <a:cubicBezTo>
                      <a:pt x="470" y="95"/>
                      <a:pt x="466" y="110"/>
                      <a:pt x="456" y="126"/>
                    </a:cubicBezTo>
                    <a:cubicBezTo>
                      <a:pt x="445" y="145"/>
                      <a:pt x="424" y="164"/>
                      <a:pt x="395" y="183"/>
                    </a:cubicBezTo>
                    <a:cubicBezTo>
                      <a:pt x="393" y="184"/>
                      <a:pt x="393" y="184"/>
                      <a:pt x="393" y="184"/>
                    </a:cubicBezTo>
                    <a:cubicBezTo>
                      <a:pt x="384" y="188"/>
                      <a:pt x="374" y="196"/>
                      <a:pt x="362" y="190"/>
                    </a:cubicBezTo>
                    <a:close/>
                  </a:path>
                </a:pathLst>
              </a:custGeom>
              <a:solidFill>
                <a:srgbClr val="0599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Freeform 99"/>
              <p:cNvSpPr>
                <a:spLocks/>
              </p:cNvSpPr>
              <p:nvPr/>
            </p:nvSpPr>
            <p:spPr bwMode="auto">
              <a:xfrm>
                <a:off x="4136114" y="5586888"/>
                <a:ext cx="150895" cy="88086"/>
              </a:xfrm>
              <a:custGeom>
                <a:avLst/>
                <a:gdLst>
                  <a:gd name="T0" fmla="*/ 68 w 83"/>
                  <a:gd name="T1" fmla="*/ 3 h 48"/>
                  <a:gd name="T2" fmla="*/ 78 w 83"/>
                  <a:gd name="T3" fmla="*/ 8 h 48"/>
                  <a:gd name="T4" fmla="*/ 83 w 83"/>
                  <a:gd name="T5" fmla="*/ 16 h 48"/>
                  <a:gd name="T6" fmla="*/ 80 w 83"/>
                  <a:gd name="T7" fmla="*/ 26 h 48"/>
                  <a:gd name="T8" fmla="*/ 71 w 83"/>
                  <a:gd name="T9" fmla="*/ 35 h 48"/>
                  <a:gd name="T10" fmla="*/ 71 w 83"/>
                  <a:gd name="T11" fmla="*/ 35 h 48"/>
                  <a:gd name="T12" fmla="*/ 70 w 83"/>
                  <a:gd name="T13" fmla="*/ 35 h 48"/>
                  <a:gd name="T14" fmla="*/ 63 w 83"/>
                  <a:gd name="T15" fmla="*/ 39 h 48"/>
                  <a:gd name="T16" fmla="*/ 56 w 83"/>
                  <a:gd name="T17" fmla="*/ 42 h 48"/>
                  <a:gd name="T18" fmla="*/ 15 w 83"/>
                  <a:gd name="T19" fmla="*/ 44 h 48"/>
                  <a:gd name="T20" fmla="*/ 5 w 83"/>
                  <a:gd name="T21" fmla="*/ 39 h 48"/>
                  <a:gd name="T22" fmla="*/ 0 w 83"/>
                  <a:gd name="T23" fmla="*/ 31 h 48"/>
                  <a:gd name="T24" fmla="*/ 3 w 83"/>
                  <a:gd name="T25" fmla="*/ 21 h 48"/>
                  <a:gd name="T26" fmla="*/ 13 w 83"/>
                  <a:gd name="T27" fmla="*/ 12 h 48"/>
                  <a:gd name="T28" fmla="*/ 13 w 83"/>
                  <a:gd name="T29" fmla="*/ 12 h 48"/>
                  <a:gd name="T30" fmla="*/ 20 w 83"/>
                  <a:gd name="T31" fmla="*/ 8 h 48"/>
                  <a:gd name="T32" fmla="*/ 27 w 83"/>
                  <a:gd name="T33" fmla="*/ 5 h 48"/>
                  <a:gd name="T34" fmla="*/ 68 w 83"/>
                  <a:gd name="T35" fmla="*/ 3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83" h="48">
                    <a:moveTo>
                      <a:pt x="68" y="3"/>
                    </a:moveTo>
                    <a:cubicBezTo>
                      <a:pt x="72" y="4"/>
                      <a:pt x="76" y="6"/>
                      <a:pt x="78" y="8"/>
                    </a:cubicBezTo>
                    <a:cubicBezTo>
                      <a:pt x="81" y="10"/>
                      <a:pt x="82" y="13"/>
                      <a:pt x="83" y="16"/>
                    </a:cubicBezTo>
                    <a:cubicBezTo>
                      <a:pt x="83" y="19"/>
                      <a:pt x="82" y="22"/>
                      <a:pt x="80" y="26"/>
                    </a:cubicBezTo>
                    <a:cubicBezTo>
                      <a:pt x="79" y="29"/>
                      <a:pt x="75" y="32"/>
                      <a:pt x="71" y="35"/>
                    </a:cubicBezTo>
                    <a:cubicBezTo>
                      <a:pt x="71" y="35"/>
                      <a:pt x="71" y="35"/>
                      <a:pt x="71" y="35"/>
                    </a:cubicBezTo>
                    <a:cubicBezTo>
                      <a:pt x="70" y="35"/>
                      <a:pt x="70" y="35"/>
                      <a:pt x="70" y="35"/>
                    </a:cubicBezTo>
                    <a:cubicBezTo>
                      <a:pt x="68" y="36"/>
                      <a:pt x="66" y="38"/>
                      <a:pt x="63" y="39"/>
                    </a:cubicBezTo>
                    <a:cubicBezTo>
                      <a:pt x="61" y="40"/>
                      <a:pt x="58" y="41"/>
                      <a:pt x="56" y="42"/>
                    </a:cubicBezTo>
                    <a:cubicBezTo>
                      <a:pt x="42" y="46"/>
                      <a:pt x="27" y="48"/>
                      <a:pt x="15" y="44"/>
                    </a:cubicBezTo>
                    <a:cubicBezTo>
                      <a:pt x="11" y="43"/>
                      <a:pt x="7" y="41"/>
                      <a:pt x="5" y="39"/>
                    </a:cubicBezTo>
                    <a:cubicBezTo>
                      <a:pt x="2" y="37"/>
                      <a:pt x="1" y="34"/>
                      <a:pt x="0" y="31"/>
                    </a:cubicBezTo>
                    <a:cubicBezTo>
                      <a:pt x="0" y="28"/>
                      <a:pt x="1" y="25"/>
                      <a:pt x="3" y="21"/>
                    </a:cubicBezTo>
                    <a:cubicBezTo>
                      <a:pt x="5" y="18"/>
                      <a:pt x="8" y="15"/>
                      <a:pt x="13" y="12"/>
                    </a:cubicBezTo>
                    <a:cubicBezTo>
                      <a:pt x="13" y="12"/>
                      <a:pt x="13" y="12"/>
                      <a:pt x="13" y="12"/>
                    </a:cubicBezTo>
                    <a:cubicBezTo>
                      <a:pt x="15" y="11"/>
                      <a:pt x="17" y="9"/>
                      <a:pt x="20" y="8"/>
                    </a:cubicBezTo>
                    <a:cubicBezTo>
                      <a:pt x="22" y="7"/>
                      <a:pt x="25" y="6"/>
                      <a:pt x="27" y="5"/>
                    </a:cubicBezTo>
                    <a:cubicBezTo>
                      <a:pt x="41" y="1"/>
                      <a:pt x="57" y="0"/>
                      <a:pt x="68" y="3"/>
                    </a:cubicBezTo>
                    <a:close/>
                  </a:path>
                </a:pathLst>
              </a:custGeom>
              <a:solidFill>
                <a:srgbClr val="0599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Freeform 100"/>
              <p:cNvSpPr>
                <a:spLocks/>
              </p:cNvSpPr>
              <p:nvPr/>
            </p:nvSpPr>
            <p:spPr bwMode="auto">
              <a:xfrm>
                <a:off x="4295435" y="5586888"/>
                <a:ext cx="239748" cy="49788"/>
              </a:xfrm>
              <a:custGeom>
                <a:avLst/>
                <a:gdLst>
                  <a:gd name="T0" fmla="*/ 0 w 132"/>
                  <a:gd name="T1" fmla="*/ 19 h 27"/>
                  <a:gd name="T2" fmla="*/ 1 w 132"/>
                  <a:gd name="T3" fmla="*/ 14 h 27"/>
                  <a:gd name="T4" fmla="*/ 11 w 132"/>
                  <a:gd name="T5" fmla="*/ 7 h 27"/>
                  <a:gd name="T6" fmla="*/ 13 w 132"/>
                  <a:gd name="T7" fmla="*/ 6 h 27"/>
                  <a:gd name="T8" fmla="*/ 16 w 132"/>
                  <a:gd name="T9" fmla="*/ 6 h 27"/>
                  <a:gd name="T10" fmla="*/ 16 w 132"/>
                  <a:gd name="T11" fmla="*/ 6 h 27"/>
                  <a:gd name="T12" fmla="*/ 16 w 132"/>
                  <a:gd name="T13" fmla="*/ 6 h 27"/>
                  <a:gd name="T14" fmla="*/ 120 w 132"/>
                  <a:gd name="T15" fmla="*/ 0 h 27"/>
                  <a:gd name="T16" fmla="*/ 127 w 132"/>
                  <a:gd name="T17" fmla="*/ 1 h 27"/>
                  <a:gd name="T18" fmla="*/ 127 w 132"/>
                  <a:gd name="T19" fmla="*/ 1 h 27"/>
                  <a:gd name="T20" fmla="*/ 130 w 132"/>
                  <a:gd name="T21" fmla="*/ 4 h 27"/>
                  <a:gd name="T22" fmla="*/ 132 w 132"/>
                  <a:gd name="T23" fmla="*/ 8 h 27"/>
                  <a:gd name="T24" fmla="*/ 131 w 132"/>
                  <a:gd name="T25" fmla="*/ 13 h 27"/>
                  <a:gd name="T26" fmla="*/ 121 w 132"/>
                  <a:gd name="T27" fmla="*/ 20 h 27"/>
                  <a:gd name="T28" fmla="*/ 118 w 132"/>
                  <a:gd name="T29" fmla="*/ 21 h 27"/>
                  <a:gd name="T30" fmla="*/ 115 w 132"/>
                  <a:gd name="T31" fmla="*/ 21 h 27"/>
                  <a:gd name="T32" fmla="*/ 115 w 132"/>
                  <a:gd name="T33" fmla="*/ 21 h 27"/>
                  <a:gd name="T34" fmla="*/ 115 w 132"/>
                  <a:gd name="T35" fmla="*/ 21 h 27"/>
                  <a:gd name="T36" fmla="*/ 11 w 132"/>
                  <a:gd name="T37" fmla="*/ 27 h 27"/>
                  <a:gd name="T38" fmla="*/ 4 w 132"/>
                  <a:gd name="T39" fmla="*/ 26 h 27"/>
                  <a:gd name="T40" fmla="*/ 1 w 132"/>
                  <a:gd name="T41" fmla="*/ 23 h 27"/>
                  <a:gd name="T42" fmla="*/ 0 w 132"/>
                  <a:gd name="T43" fmla="*/ 19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32" h="27">
                    <a:moveTo>
                      <a:pt x="0" y="19"/>
                    </a:moveTo>
                    <a:cubicBezTo>
                      <a:pt x="0" y="17"/>
                      <a:pt x="0" y="16"/>
                      <a:pt x="1" y="14"/>
                    </a:cubicBezTo>
                    <a:cubicBezTo>
                      <a:pt x="2" y="11"/>
                      <a:pt x="6" y="8"/>
                      <a:pt x="11" y="7"/>
                    </a:cubicBezTo>
                    <a:cubicBezTo>
                      <a:pt x="11" y="6"/>
                      <a:pt x="12" y="6"/>
                      <a:pt x="13" y="6"/>
                    </a:cubicBezTo>
                    <a:cubicBezTo>
                      <a:pt x="14" y="6"/>
                      <a:pt x="15" y="6"/>
                      <a:pt x="16" y="6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20" y="0"/>
                      <a:pt x="120" y="0"/>
                      <a:pt x="120" y="0"/>
                    </a:cubicBezTo>
                    <a:cubicBezTo>
                      <a:pt x="122" y="0"/>
                      <a:pt x="125" y="1"/>
                      <a:pt x="127" y="1"/>
                    </a:cubicBezTo>
                    <a:cubicBezTo>
                      <a:pt x="127" y="1"/>
                      <a:pt x="127" y="1"/>
                      <a:pt x="127" y="1"/>
                    </a:cubicBezTo>
                    <a:cubicBezTo>
                      <a:pt x="128" y="2"/>
                      <a:pt x="129" y="3"/>
                      <a:pt x="130" y="4"/>
                    </a:cubicBezTo>
                    <a:cubicBezTo>
                      <a:pt x="131" y="5"/>
                      <a:pt x="131" y="7"/>
                      <a:pt x="132" y="8"/>
                    </a:cubicBezTo>
                    <a:cubicBezTo>
                      <a:pt x="132" y="10"/>
                      <a:pt x="131" y="11"/>
                      <a:pt x="131" y="13"/>
                    </a:cubicBezTo>
                    <a:cubicBezTo>
                      <a:pt x="129" y="16"/>
                      <a:pt x="125" y="19"/>
                      <a:pt x="121" y="20"/>
                    </a:cubicBezTo>
                    <a:cubicBezTo>
                      <a:pt x="120" y="21"/>
                      <a:pt x="119" y="21"/>
                      <a:pt x="118" y="21"/>
                    </a:cubicBezTo>
                    <a:cubicBezTo>
                      <a:pt x="117" y="21"/>
                      <a:pt x="116" y="21"/>
                      <a:pt x="115" y="21"/>
                    </a:cubicBezTo>
                    <a:cubicBezTo>
                      <a:pt x="115" y="21"/>
                      <a:pt x="115" y="21"/>
                      <a:pt x="115" y="21"/>
                    </a:cubicBezTo>
                    <a:cubicBezTo>
                      <a:pt x="115" y="21"/>
                      <a:pt x="115" y="21"/>
                      <a:pt x="115" y="21"/>
                    </a:cubicBezTo>
                    <a:cubicBezTo>
                      <a:pt x="11" y="27"/>
                      <a:pt x="11" y="27"/>
                      <a:pt x="11" y="27"/>
                    </a:cubicBezTo>
                    <a:cubicBezTo>
                      <a:pt x="9" y="27"/>
                      <a:pt x="6" y="26"/>
                      <a:pt x="4" y="26"/>
                    </a:cubicBezTo>
                    <a:cubicBezTo>
                      <a:pt x="3" y="25"/>
                      <a:pt x="2" y="24"/>
                      <a:pt x="1" y="23"/>
                    </a:cubicBezTo>
                    <a:cubicBezTo>
                      <a:pt x="0" y="22"/>
                      <a:pt x="0" y="20"/>
                      <a:pt x="0" y="19"/>
                    </a:cubicBezTo>
                    <a:close/>
                  </a:path>
                </a:pathLst>
              </a:custGeom>
              <a:solidFill>
                <a:srgbClr val="F583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0" name="Rectangle 101"/>
            <p:cNvSpPr>
              <a:spLocks noChangeArrowheads="1"/>
            </p:cNvSpPr>
            <p:nvPr/>
          </p:nvSpPr>
          <p:spPr bwMode="auto">
            <a:xfrm>
              <a:off x="1016026" y="6349870"/>
              <a:ext cx="300314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dirty="0">
                  <a:ln>
                    <a:noFill/>
                  </a:ln>
                  <a:solidFill>
                    <a:srgbClr val="009BC8"/>
                  </a:solidFill>
                  <a:effectLst/>
                  <a:latin typeface="Franklin Gothic Heavy" panose="020B0903020102020204" pitchFamily="34" charset="0"/>
                </a:rPr>
                <a:t>CISTER</a:t>
              </a:r>
              <a:r>
                <a:rPr kumimoji="0" lang="en-US" altLang="en-US" sz="1200" b="0" i="0" u="none" strike="noStrike" cap="none" normalizeH="0" dirty="0">
                  <a:ln>
                    <a:noFill/>
                  </a:ln>
                  <a:solidFill>
                    <a:srgbClr val="009BC8"/>
                  </a:solidFill>
                  <a:effectLst/>
                  <a:latin typeface="Franklin Gothic Heavy" panose="020B0903020102020204" pitchFamily="34" charset="0"/>
                </a:rPr>
                <a:t> </a:t>
              </a:r>
              <a:r>
                <a:rPr kumimoji="0" lang="en-US" altLang="en-US" sz="1200" b="0" i="0" u="none" strike="noStrike" cap="none" normalizeH="0" dirty="0">
                  <a:ln>
                    <a:noFill/>
                  </a:ln>
                  <a:solidFill>
                    <a:srgbClr val="009BC8"/>
                  </a:solidFill>
                  <a:effectLst/>
                  <a:latin typeface="Franklin Gothic Medium" panose="020B0603020102020204" pitchFamily="34" charset="0"/>
                </a:rPr>
                <a:t>– Research Centre in 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pt-PT" altLang="en-US" sz="1200" baseline="0" dirty="0">
                  <a:solidFill>
                    <a:srgbClr val="F5834D"/>
                  </a:solidFill>
                  <a:latin typeface="Franklin Gothic Medium" panose="020B0603020102020204" pitchFamily="34" charset="0"/>
                </a:rPr>
                <a:t>Real-Time</a:t>
              </a:r>
              <a:r>
                <a:rPr lang="pt-PT" altLang="en-US" sz="1200" dirty="0">
                  <a:solidFill>
                    <a:srgbClr val="F5834D"/>
                  </a:solidFill>
                  <a:latin typeface="Franklin Gothic Medium" panose="020B0603020102020204" pitchFamily="34" charset="0"/>
                </a:rPr>
                <a:t> &amp; Embedded </a:t>
              </a:r>
              <a:r>
                <a:rPr lang="pt-PT" altLang="en-US" sz="1200" dirty="0">
                  <a:solidFill>
                    <a:srgbClr val="009BC8"/>
                  </a:solidFill>
                  <a:latin typeface="Franklin Gothic Medium" panose="020B0603020102020204" pitchFamily="34" charset="0"/>
                </a:rPr>
                <a:t>Computing Systems</a:t>
              </a:r>
              <a:endPara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Franklin Gothic Medium" panose="020B0603020102020204" pitchFamily="34" charset="0"/>
              </a:endParaRPr>
            </a:p>
          </p:txBody>
        </p:sp>
      </p:grpSp>
      <p:sp>
        <p:nvSpPr>
          <p:cNvPr id="27" name="Date Placeholder 42"/>
          <p:cNvSpPr>
            <a:spLocks noGrp="1"/>
          </p:cNvSpPr>
          <p:nvPr>
            <p:ph type="dt" sz="half" idx="14"/>
          </p:nvPr>
        </p:nvSpPr>
        <p:spPr>
          <a:xfrm>
            <a:off x="8047924" y="6292655"/>
            <a:ext cx="2657151" cy="365125"/>
          </a:xfrm>
          <a:prstGeom prst="rect">
            <a:avLst/>
          </a:prstGeom>
        </p:spPr>
        <p:txBody>
          <a:bodyPr/>
          <a:lstStyle>
            <a:lvl1pPr algn="r">
              <a:defRPr lang="en-US" sz="1200" kern="120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18714F65-7C25-450F-95E4-C3F9123DADD5}" type="datetime4">
              <a:rPr lang="en-US" smtClean="0"/>
              <a:t>July 11, 2018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906405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185647"/>
            <a:ext cx="12192000" cy="657597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854200"/>
            <a:ext cx="3932237" cy="4014787"/>
          </a:xfrm>
          <a:prstGeom prst="rect">
            <a:avLst/>
          </a:prstGeom>
        </p:spPr>
        <p:txBody>
          <a:bodyPr/>
          <a:lstStyle>
            <a:lvl1pPr marL="285750" indent="-285750">
              <a:buFontTx/>
              <a:buBlip>
                <a:blip r:embed="rId2"/>
              </a:buBlip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192000" cy="399579"/>
          </a:xfrm>
          <a:prstGeom prst="rect">
            <a:avLst/>
          </a:prstGeom>
          <a:solidFill>
            <a:srgbClr val="1A5D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6727203"/>
            <a:ext cx="12192000" cy="145565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839788" y="666376"/>
            <a:ext cx="3932237" cy="995082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pt-PT" dirty="0"/>
          </a:p>
        </p:txBody>
      </p:sp>
      <p:sp>
        <p:nvSpPr>
          <p:cNvPr id="15" name="Footer Placeholder 43"/>
          <p:cNvSpPr>
            <a:spLocks noGrp="1"/>
          </p:cNvSpPr>
          <p:nvPr>
            <p:ph type="ftr" sz="quarter" idx="12"/>
          </p:nvPr>
        </p:nvSpPr>
        <p:spPr>
          <a:xfrm>
            <a:off x="4019174" y="6292654"/>
            <a:ext cx="4028751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pt-PT"/>
              <a:t>Text</a:t>
            </a:r>
            <a:endParaRPr lang="pt-PT" dirty="0"/>
          </a:p>
        </p:txBody>
      </p:sp>
      <p:sp>
        <p:nvSpPr>
          <p:cNvPr id="16" name="Slide Number Placeholder 44"/>
          <p:cNvSpPr>
            <a:spLocks noGrp="1"/>
          </p:cNvSpPr>
          <p:nvPr>
            <p:ph type="sldNum" sz="quarter" idx="13"/>
          </p:nvPr>
        </p:nvSpPr>
        <p:spPr>
          <a:xfrm>
            <a:off x="10857280" y="5943601"/>
            <a:ext cx="1352550" cy="974850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+mj-lt"/>
              </a:defRPr>
            </a:lvl1pPr>
          </a:lstStyle>
          <a:p>
            <a:fld id="{12E71D35-7973-4725-A497-15A20A430A13}" type="slidenum">
              <a:rPr lang="en-US" sz="6600" smtClean="0">
                <a:solidFill>
                  <a:schemeClr val="bg1">
                    <a:lumMod val="85000"/>
                  </a:schemeClr>
                </a:solidFill>
              </a:rPr>
              <a:pPr/>
              <a:t>‹#›</a:t>
            </a:fld>
            <a:endParaRPr lang="en-US" sz="6600" dirty="0">
              <a:solidFill>
                <a:schemeClr val="bg1">
                  <a:lumMod val="85000"/>
                </a:schemeClr>
              </a:solidFill>
            </a:endParaRPr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282132" y="6282635"/>
            <a:ext cx="3737043" cy="369332"/>
            <a:chOff x="282132" y="6349870"/>
            <a:chExt cx="3737043" cy="369332"/>
          </a:xfrm>
        </p:grpSpPr>
        <p:grpSp>
          <p:nvGrpSpPr>
            <p:cNvPr id="19" name="Group 18"/>
            <p:cNvGrpSpPr/>
            <p:nvPr userDrawn="1"/>
          </p:nvGrpSpPr>
          <p:grpSpPr>
            <a:xfrm>
              <a:off x="282132" y="6406180"/>
              <a:ext cx="639569" cy="269172"/>
              <a:chOff x="3848111" y="5382375"/>
              <a:chExt cx="851755" cy="358473"/>
            </a:xfrm>
          </p:grpSpPr>
          <p:sp>
            <p:nvSpPr>
              <p:cNvPr id="21" name="Freeform 97"/>
              <p:cNvSpPr>
                <a:spLocks/>
              </p:cNvSpPr>
              <p:nvPr/>
            </p:nvSpPr>
            <p:spPr bwMode="auto">
              <a:xfrm>
                <a:off x="4261733" y="5445950"/>
                <a:ext cx="225960" cy="144768"/>
              </a:xfrm>
              <a:custGeom>
                <a:avLst/>
                <a:gdLst>
                  <a:gd name="T0" fmla="*/ 9 w 125"/>
                  <a:gd name="T1" fmla="*/ 78 h 79"/>
                  <a:gd name="T2" fmla="*/ 9 w 125"/>
                  <a:gd name="T3" fmla="*/ 78 h 79"/>
                  <a:gd name="T4" fmla="*/ 4 w 125"/>
                  <a:gd name="T5" fmla="*/ 76 h 79"/>
                  <a:gd name="T6" fmla="*/ 1 w 125"/>
                  <a:gd name="T7" fmla="*/ 71 h 79"/>
                  <a:gd name="T8" fmla="*/ 2 w 125"/>
                  <a:gd name="T9" fmla="*/ 66 h 79"/>
                  <a:gd name="T10" fmla="*/ 2 w 125"/>
                  <a:gd name="T11" fmla="*/ 66 h 79"/>
                  <a:gd name="T12" fmla="*/ 5 w 125"/>
                  <a:gd name="T13" fmla="*/ 63 h 79"/>
                  <a:gd name="T14" fmla="*/ 99 w 125"/>
                  <a:gd name="T15" fmla="*/ 3 h 79"/>
                  <a:gd name="T16" fmla="*/ 111 w 125"/>
                  <a:gd name="T17" fmla="*/ 0 h 79"/>
                  <a:gd name="T18" fmla="*/ 114 w 125"/>
                  <a:gd name="T19" fmla="*/ 1 h 79"/>
                  <a:gd name="T20" fmla="*/ 117 w 125"/>
                  <a:gd name="T21" fmla="*/ 1 h 79"/>
                  <a:gd name="T22" fmla="*/ 117 w 125"/>
                  <a:gd name="T23" fmla="*/ 1 h 79"/>
                  <a:gd name="T24" fmla="*/ 122 w 125"/>
                  <a:gd name="T25" fmla="*/ 4 h 79"/>
                  <a:gd name="T26" fmla="*/ 125 w 125"/>
                  <a:gd name="T27" fmla="*/ 8 h 79"/>
                  <a:gd name="T28" fmla="*/ 124 w 125"/>
                  <a:gd name="T29" fmla="*/ 14 h 79"/>
                  <a:gd name="T30" fmla="*/ 121 w 125"/>
                  <a:gd name="T31" fmla="*/ 17 h 79"/>
                  <a:gd name="T32" fmla="*/ 27 w 125"/>
                  <a:gd name="T33" fmla="*/ 76 h 79"/>
                  <a:gd name="T34" fmla="*/ 14 w 125"/>
                  <a:gd name="T35" fmla="*/ 79 h 79"/>
                  <a:gd name="T36" fmla="*/ 11 w 125"/>
                  <a:gd name="T37" fmla="*/ 79 h 79"/>
                  <a:gd name="T38" fmla="*/ 9 w 125"/>
                  <a:gd name="T39" fmla="*/ 78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25" h="79">
                    <a:moveTo>
                      <a:pt x="9" y="78"/>
                    </a:moveTo>
                    <a:cubicBezTo>
                      <a:pt x="9" y="78"/>
                      <a:pt x="9" y="78"/>
                      <a:pt x="9" y="78"/>
                    </a:cubicBezTo>
                    <a:cubicBezTo>
                      <a:pt x="7" y="78"/>
                      <a:pt x="5" y="77"/>
                      <a:pt x="4" y="76"/>
                    </a:cubicBezTo>
                    <a:cubicBezTo>
                      <a:pt x="2" y="74"/>
                      <a:pt x="1" y="73"/>
                      <a:pt x="1" y="71"/>
                    </a:cubicBezTo>
                    <a:cubicBezTo>
                      <a:pt x="0" y="69"/>
                      <a:pt x="1" y="68"/>
                      <a:pt x="2" y="66"/>
                    </a:cubicBezTo>
                    <a:cubicBezTo>
                      <a:pt x="2" y="66"/>
                      <a:pt x="2" y="66"/>
                      <a:pt x="2" y="66"/>
                    </a:cubicBezTo>
                    <a:cubicBezTo>
                      <a:pt x="2" y="65"/>
                      <a:pt x="4" y="63"/>
                      <a:pt x="5" y="63"/>
                    </a:cubicBezTo>
                    <a:cubicBezTo>
                      <a:pt x="99" y="3"/>
                      <a:pt x="99" y="3"/>
                      <a:pt x="99" y="3"/>
                    </a:cubicBezTo>
                    <a:cubicBezTo>
                      <a:pt x="102" y="1"/>
                      <a:pt x="107" y="0"/>
                      <a:pt x="111" y="0"/>
                    </a:cubicBezTo>
                    <a:cubicBezTo>
                      <a:pt x="112" y="0"/>
                      <a:pt x="113" y="1"/>
                      <a:pt x="114" y="1"/>
                    </a:cubicBezTo>
                    <a:cubicBezTo>
                      <a:pt x="115" y="1"/>
                      <a:pt x="116" y="1"/>
                      <a:pt x="117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9" y="2"/>
                      <a:pt x="121" y="3"/>
                      <a:pt x="122" y="4"/>
                    </a:cubicBezTo>
                    <a:cubicBezTo>
                      <a:pt x="123" y="5"/>
                      <a:pt x="124" y="6"/>
                      <a:pt x="125" y="8"/>
                    </a:cubicBezTo>
                    <a:cubicBezTo>
                      <a:pt x="125" y="10"/>
                      <a:pt x="125" y="12"/>
                      <a:pt x="124" y="14"/>
                    </a:cubicBezTo>
                    <a:cubicBezTo>
                      <a:pt x="123" y="15"/>
                      <a:pt x="122" y="16"/>
                      <a:pt x="121" y="17"/>
                    </a:cubicBezTo>
                    <a:cubicBezTo>
                      <a:pt x="27" y="76"/>
                      <a:pt x="27" y="76"/>
                      <a:pt x="27" y="76"/>
                    </a:cubicBezTo>
                    <a:cubicBezTo>
                      <a:pt x="24" y="78"/>
                      <a:pt x="19" y="79"/>
                      <a:pt x="14" y="79"/>
                    </a:cubicBezTo>
                    <a:cubicBezTo>
                      <a:pt x="13" y="79"/>
                      <a:pt x="12" y="79"/>
                      <a:pt x="11" y="79"/>
                    </a:cubicBezTo>
                    <a:cubicBezTo>
                      <a:pt x="11" y="79"/>
                      <a:pt x="10" y="79"/>
                      <a:pt x="9" y="78"/>
                    </a:cubicBezTo>
                    <a:close/>
                  </a:path>
                </a:pathLst>
              </a:custGeom>
              <a:solidFill>
                <a:srgbClr val="0599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Freeform 98"/>
              <p:cNvSpPr>
                <a:spLocks/>
              </p:cNvSpPr>
              <p:nvPr/>
            </p:nvSpPr>
            <p:spPr bwMode="auto">
              <a:xfrm>
                <a:off x="3848111" y="5382375"/>
                <a:ext cx="851755" cy="358473"/>
              </a:xfrm>
              <a:custGeom>
                <a:avLst/>
                <a:gdLst>
                  <a:gd name="T0" fmla="*/ 362 w 470"/>
                  <a:gd name="T1" fmla="*/ 190 h 196"/>
                  <a:gd name="T2" fmla="*/ 359 w 470"/>
                  <a:gd name="T3" fmla="*/ 174 h 196"/>
                  <a:gd name="T4" fmla="*/ 369 w 470"/>
                  <a:gd name="T5" fmla="*/ 168 h 196"/>
                  <a:gd name="T6" fmla="*/ 420 w 470"/>
                  <a:gd name="T7" fmla="*/ 121 h 196"/>
                  <a:gd name="T8" fmla="*/ 429 w 470"/>
                  <a:gd name="T9" fmla="*/ 87 h 196"/>
                  <a:gd name="T10" fmla="*/ 413 w 470"/>
                  <a:gd name="T11" fmla="*/ 59 h 196"/>
                  <a:gd name="T12" fmla="*/ 364 w 470"/>
                  <a:gd name="T13" fmla="*/ 35 h 196"/>
                  <a:gd name="T14" fmla="*/ 132 w 470"/>
                  <a:gd name="T15" fmla="*/ 52 h 196"/>
                  <a:gd name="T16" fmla="*/ 89 w 470"/>
                  <a:gd name="T17" fmla="*/ 69 h 196"/>
                  <a:gd name="T18" fmla="*/ 48 w 470"/>
                  <a:gd name="T19" fmla="*/ 91 h 196"/>
                  <a:gd name="T20" fmla="*/ 9 w 470"/>
                  <a:gd name="T21" fmla="*/ 100 h 196"/>
                  <a:gd name="T22" fmla="*/ 8 w 470"/>
                  <a:gd name="T23" fmla="*/ 81 h 196"/>
                  <a:gd name="T24" fmla="*/ 19 w 470"/>
                  <a:gd name="T25" fmla="*/ 74 h 196"/>
                  <a:gd name="T26" fmla="*/ 287 w 470"/>
                  <a:gd name="T27" fmla="*/ 0 h 196"/>
                  <a:gd name="T28" fmla="*/ 339 w 470"/>
                  <a:gd name="T29" fmla="*/ 3 h 196"/>
                  <a:gd name="T30" fmla="*/ 386 w 470"/>
                  <a:gd name="T31" fmla="*/ 11 h 196"/>
                  <a:gd name="T32" fmla="*/ 386 w 470"/>
                  <a:gd name="T33" fmla="*/ 11 h 196"/>
                  <a:gd name="T34" fmla="*/ 446 w 470"/>
                  <a:gd name="T35" fmla="*/ 41 h 196"/>
                  <a:gd name="T36" fmla="*/ 468 w 470"/>
                  <a:gd name="T37" fmla="*/ 80 h 196"/>
                  <a:gd name="T38" fmla="*/ 456 w 470"/>
                  <a:gd name="T39" fmla="*/ 126 h 196"/>
                  <a:gd name="T40" fmla="*/ 395 w 470"/>
                  <a:gd name="T41" fmla="*/ 183 h 196"/>
                  <a:gd name="T42" fmla="*/ 393 w 470"/>
                  <a:gd name="T43" fmla="*/ 184 h 196"/>
                  <a:gd name="T44" fmla="*/ 362 w 470"/>
                  <a:gd name="T45" fmla="*/ 190 h 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70" h="196">
                    <a:moveTo>
                      <a:pt x="362" y="190"/>
                    </a:moveTo>
                    <a:cubicBezTo>
                      <a:pt x="354" y="187"/>
                      <a:pt x="354" y="178"/>
                      <a:pt x="359" y="174"/>
                    </a:cubicBezTo>
                    <a:cubicBezTo>
                      <a:pt x="369" y="168"/>
                      <a:pt x="369" y="168"/>
                      <a:pt x="369" y="168"/>
                    </a:cubicBezTo>
                    <a:cubicBezTo>
                      <a:pt x="394" y="152"/>
                      <a:pt x="411" y="136"/>
                      <a:pt x="420" y="121"/>
                    </a:cubicBezTo>
                    <a:cubicBezTo>
                      <a:pt x="427" y="109"/>
                      <a:pt x="430" y="98"/>
                      <a:pt x="429" y="87"/>
                    </a:cubicBezTo>
                    <a:cubicBezTo>
                      <a:pt x="428" y="77"/>
                      <a:pt x="422" y="67"/>
                      <a:pt x="413" y="59"/>
                    </a:cubicBezTo>
                    <a:cubicBezTo>
                      <a:pt x="402" y="49"/>
                      <a:pt x="386" y="41"/>
                      <a:pt x="364" y="35"/>
                    </a:cubicBezTo>
                    <a:cubicBezTo>
                      <a:pt x="301" y="18"/>
                      <a:pt x="210" y="26"/>
                      <a:pt x="132" y="52"/>
                    </a:cubicBezTo>
                    <a:cubicBezTo>
                      <a:pt x="117" y="57"/>
                      <a:pt x="102" y="63"/>
                      <a:pt x="89" y="69"/>
                    </a:cubicBezTo>
                    <a:cubicBezTo>
                      <a:pt x="75" y="75"/>
                      <a:pt x="61" y="82"/>
                      <a:pt x="48" y="91"/>
                    </a:cubicBezTo>
                    <a:cubicBezTo>
                      <a:pt x="36" y="98"/>
                      <a:pt x="20" y="105"/>
                      <a:pt x="9" y="100"/>
                    </a:cubicBezTo>
                    <a:cubicBezTo>
                      <a:pt x="0" y="96"/>
                      <a:pt x="3" y="84"/>
                      <a:pt x="8" y="81"/>
                    </a:cubicBezTo>
                    <a:cubicBezTo>
                      <a:pt x="19" y="74"/>
                      <a:pt x="19" y="74"/>
                      <a:pt x="19" y="74"/>
                    </a:cubicBezTo>
                    <a:cubicBezTo>
                      <a:pt x="90" y="29"/>
                      <a:pt x="195" y="2"/>
                      <a:pt x="287" y="0"/>
                    </a:cubicBezTo>
                    <a:cubicBezTo>
                      <a:pt x="305" y="0"/>
                      <a:pt x="323" y="1"/>
                      <a:pt x="339" y="3"/>
                    </a:cubicBezTo>
                    <a:cubicBezTo>
                      <a:pt x="356" y="4"/>
                      <a:pt x="371" y="7"/>
                      <a:pt x="386" y="11"/>
                    </a:cubicBezTo>
                    <a:cubicBezTo>
                      <a:pt x="386" y="11"/>
                      <a:pt x="386" y="11"/>
                      <a:pt x="386" y="11"/>
                    </a:cubicBezTo>
                    <a:cubicBezTo>
                      <a:pt x="412" y="18"/>
                      <a:pt x="433" y="28"/>
                      <a:pt x="446" y="41"/>
                    </a:cubicBezTo>
                    <a:cubicBezTo>
                      <a:pt x="459" y="52"/>
                      <a:pt x="467" y="66"/>
                      <a:pt x="468" y="80"/>
                    </a:cubicBezTo>
                    <a:cubicBezTo>
                      <a:pt x="470" y="95"/>
                      <a:pt x="466" y="110"/>
                      <a:pt x="456" y="126"/>
                    </a:cubicBezTo>
                    <a:cubicBezTo>
                      <a:pt x="445" y="145"/>
                      <a:pt x="424" y="164"/>
                      <a:pt x="395" y="183"/>
                    </a:cubicBezTo>
                    <a:cubicBezTo>
                      <a:pt x="393" y="184"/>
                      <a:pt x="393" y="184"/>
                      <a:pt x="393" y="184"/>
                    </a:cubicBezTo>
                    <a:cubicBezTo>
                      <a:pt x="384" y="188"/>
                      <a:pt x="374" y="196"/>
                      <a:pt x="362" y="190"/>
                    </a:cubicBezTo>
                    <a:close/>
                  </a:path>
                </a:pathLst>
              </a:custGeom>
              <a:solidFill>
                <a:srgbClr val="0599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Freeform 99"/>
              <p:cNvSpPr>
                <a:spLocks/>
              </p:cNvSpPr>
              <p:nvPr/>
            </p:nvSpPr>
            <p:spPr bwMode="auto">
              <a:xfrm>
                <a:off x="4136114" y="5586888"/>
                <a:ext cx="150895" cy="88086"/>
              </a:xfrm>
              <a:custGeom>
                <a:avLst/>
                <a:gdLst>
                  <a:gd name="T0" fmla="*/ 68 w 83"/>
                  <a:gd name="T1" fmla="*/ 3 h 48"/>
                  <a:gd name="T2" fmla="*/ 78 w 83"/>
                  <a:gd name="T3" fmla="*/ 8 h 48"/>
                  <a:gd name="T4" fmla="*/ 83 w 83"/>
                  <a:gd name="T5" fmla="*/ 16 h 48"/>
                  <a:gd name="T6" fmla="*/ 80 w 83"/>
                  <a:gd name="T7" fmla="*/ 26 h 48"/>
                  <a:gd name="T8" fmla="*/ 71 w 83"/>
                  <a:gd name="T9" fmla="*/ 35 h 48"/>
                  <a:gd name="T10" fmla="*/ 71 w 83"/>
                  <a:gd name="T11" fmla="*/ 35 h 48"/>
                  <a:gd name="T12" fmla="*/ 70 w 83"/>
                  <a:gd name="T13" fmla="*/ 35 h 48"/>
                  <a:gd name="T14" fmla="*/ 63 w 83"/>
                  <a:gd name="T15" fmla="*/ 39 h 48"/>
                  <a:gd name="T16" fmla="*/ 56 w 83"/>
                  <a:gd name="T17" fmla="*/ 42 h 48"/>
                  <a:gd name="T18" fmla="*/ 15 w 83"/>
                  <a:gd name="T19" fmla="*/ 44 h 48"/>
                  <a:gd name="T20" fmla="*/ 5 w 83"/>
                  <a:gd name="T21" fmla="*/ 39 h 48"/>
                  <a:gd name="T22" fmla="*/ 0 w 83"/>
                  <a:gd name="T23" fmla="*/ 31 h 48"/>
                  <a:gd name="T24" fmla="*/ 3 w 83"/>
                  <a:gd name="T25" fmla="*/ 21 h 48"/>
                  <a:gd name="T26" fmla="*/ 13 w 83"/>
                  <a:gd name="T27" fmla="*/ 12 h 48"/>
                  <a:gd name="T28" fmla="*/ 13 w 83"/>
                  <a:gd name="T29" fmla="*/ 12 h 48"/>
                  <a:gd name="T30" fmla="*/ 20 w 83"/>
                  <a:gd name="T31" fmla="*/ 8 h 48"/>
                  <a:gd name="T32" fmla="*/ 27 w 83"/>
                  <a:gd name="T33" fmla="*/ 5 h 48"/>
                  <a:gd name="T34" fmla="*/ 68 w 83"/>
                  <a:gd name="T35" fmla="*/ 3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83" h="48">
                    <a:moveTo>
                      <a:pt x="68" y="3"/>
                    </a:moveTo>
                    <a:cubicBezTo>
                      <a:pt x="72" y="4"/>
                      <a:pt x="76" y="6"/>
                      <a:pt x="78" y="8"/>
                    </a:cubicBezTo>
                    <a:cubicBezTo>
                      <a:pt x="81" y="10"/>
                      <a:pt x="82" y="13"/>
                      <a:pt x="83" y="16"/>
                    </a:cubicBezTo>
                    <a:cubicBezTo>
                      <a:pt x="83" y="19"/>
                      <a:pt x="82" y="22"/>
                      <a:pt x="80" y="26"/>
                    </a:cubicBezTo>
                    <a:cubicBezTo>
                      <a:pt x="79" y="29"/>
                      <a:pt x="75" y="32"/>
                      <a:pt x="71" y="35"/>
                    </a:cubicBezTo>
                    <a:cubicBezTo>
                      <a:pt x="71" y="35"/>
                      <a:pt x="71" y="35"/>
                      <a:pt x="71" y="35"/>
                    </a:cubicBezTo>
                    <a:cubicBezTo>
                      <a:pt x="70" y="35"/>
                      <a:pt x="70" y="35"/>
                      <a:pt x="70" y="35"/>
                    </a:cubicBezTo>
                    <a:cubicBezTo>
                      <a:pt x="68" y="36"/>
                      <a:pt x="66" y="38"/>
                      <a:pt x="63" y="39"/>
                    </a:cubicBezTo>
                    <a:cubicBezTo>
                      <a:pt x="61" y="40"/>
                      <a:pt x="58" y="41"/>
                      <a:pt x="56" y="42"/>
                    </a:cubicBezTo>
                    <a:cubicBezTo>
                      <a:pt x="42" y="46"/>
                      <a:pt x="27" y="48"/>
                      <a:pt x="15" y="44"/>
                    </a:cubicBezTo>
                    <a:cubicBezTo>
                      <a:pt x="11" y="43"/>
                      <a:pt x="7" y="41"/>
                      <a:pt x="5" y="39"/>
                    </a:cubicBezTo>
                    <a:cubicBezTo>
                      <a:pt x="2" y="37"/>
                      <a:pt x="1" y="34"/>
                      <a:pt x="0" y="31"/>
                    </a:cubicBezTo>
                    <a:cubicBezTo>
                      <a:pt x="0" y="28"/>
                      <a:pt x="1" y="25"/>
                      <a:pt x="3" y="21"/>
                    </a:cubicBezTo>
                    <a:cubicBezTo>
                      <a:pt x="5" y="18"/>
                      <a:pt x="8" y="15"/>
                      <a:pt x="13" y="12"/>
                    </a:cubicBezTo>
                    <a:cubicBezTo>
                      <a:pt x="13" y="12"/>
                      <a:pt x="13" y="12"/>
                      <a:pt x="13" y="12"/>
                    </a:cubicBezTo>
                    <a:cubicBezTo>
                      <a:pt x="15" y="11"/>
                      <a:pt x="17" y="9"/>
                      <a:pt x="20" y="8"/>
                    </a:cubicBezTo>
                    <a:cubicBezTo>
                      <a:pt x="22" y="7"/>
                      <a:pt x="25" y="6"/>
                      <a:pt x="27" y="5"/>
                    </a:cubicBezTo>
                    <a:cubicBezTo>
                      <a:pt x="41" y="1"/>
                      <a:pt x="57" y="0"/>
                      <a:pt x="68" y="3"/>
                    </a:cubicBezTo>
                    <a:close/>
                  </a:path>
                </a:pathLst>
              </a:custGeom>
              <a:solidFill>
                <a:srgbClr val="0599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Freeform 100"/>
              <p:cNvSpPr>
                <a:spLocks/>
              </p:cNvSpPr>
              <p:nvPr/>
            </p:nvSpPr>
            <p:spPr bwMode="auto">
              <a:xfrm>
                <a:off x="4295435" y="5586888"/>
                <a:ext cx="239748" cy="49788"/>
              </a:xfrm>
              <a:custGeom>
                <a:avLst/>
                <a:gdLst>
                  <a:gd name="T0" fmla="*/ 0 w 132"/>
                  <a:gd name="T1" fmla="*/ 19 h 27"/>
                  <a:gd name="T2" fmla="*/ 1 w 132"/>
                  <a:gd name="T3" fmla="*/ 14 h 27"/>
                  <a:gd name="T4" fmla="*/ 11 w 132"/>
                  <a:gd name="T5" fmla="*/ 7 h 27"/>
                  <a:gd name="T6" fmla="*/ 13 w 132"/>
                  <a:gd name="T7" fmla="*/ 6 h 27"/>
                  <a:gd name="T8" fmla="*/ 16 w 132"/>
                  <a:gd name="T9" fmla="*/ 6 h 27"/>
                  <a:gd name="T10" fmla="*/ 16 w 132"/>
                  <a:gd name="T11" fmla="*/ 6 h 27"/>
                  <a:gd name="T12" fmla="*/ 16 w 132"/>
                  <a:gd name="T13" fmla="*/ 6 h 27"/>
                  <a:gd name="T14" fmla="*/ 120 w 132"/>
                  <a:gd name="T15" fmla="*/ 0 h 27"/>
                  <a:gd name="T16" fmla="*/ 127 w 132"/>
                  <a:gd name="T17" fmla="*/ 1 h 27"/>
                  <a:gd name="T18" fmla="*/ 127 w 132"/>
                  <a:gd name="T19" fmla="*/ 1 h 27"/>
                  <a:gd name="T20" fmla="*/ 130 w 132"/>
                  <a:gd name="T21" fmla="*/ 4 h 27"/>
                  <a:gd name="T22" fmla="*/ 132 w 132"/>
                  <a:gd name="T23" fmla="*/ 8 h 27"/>
                  <a:gd name="T24" fmla="*/ 131 w 132"/>
                  <a:gd name="T25" fmla="*/ 13 h 27"/>
                  <a:gd name="T26" fmla="*/ 121 w 132"/>
                  <a:gd name="T27" fmla="*/ 20 h 27"/>
                  <a:gd name="T28" fmla="*/ 118 w 132"/>
                  <a:gd name="T29" fmla="*/ 21 h 27"/>
                  <a:gd name="T30" fmla="*/ 115 w 132"/>
                  <a:gd name="T31" fmla="*/ 21 h 27"/>
                  <a:gd name="T32" fmla="*/ 115 w 132"/>
                  <a:gd name="T33" fmla="*/ 21 h 27"/>
                  <a:gd name="T34" fmla="*/ 115 w 132"/>
                  <a:gd name="T35" fmla="*/ 21 h 27"/>
                  <a:gd name="T36" fmla="*/ 11 w 132"/>
                  <a:gd name="T37" fmla="*/ 27 h 27"/>
                  <a:gd name="T38" fmla="*/ 4 w 132"/>
                  <a:gd name="T39" fmla="*/ 26 h 27"/>
                  <a:gd name="T40" fmla="*/ 1 w 132"/>
                  <a:gd name="T41" fmla="*/ 23 h 27"/>
                  <a:gd name="T42" fmla="*/ 0 w 132"/>
                  <a:gd name="T43" fmla="*/ 19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32" h="27">
                    <a:moveTo>
                      <a:pt x="0" y="19"/>
                    </a:moveTo>
                    <a:cubicBezTo>
                      <a:pt x="0" y="17"/>
                      <a:pt x="0" y="16"/>
                      <a:pt x="1" y="14"/>
                    </a:cubicBezTo>
                    <a:cubicBezTo>
                      <a:pt x="2" y="11"/>
                      <a:pt x="6" y="8"/>
                      <a:pt x="11" y="7"/>
                    </a:cubicBezTo>
                    <a:cubicBezTo>
                      <a:pt x="11" y="6"/>
                      <a:pt x="12" y="6"/>
                      <a:pt x="13" y="6"/>
                    </a:cubicBezTo>
                    <a:cubicBezTo>
                      <a:pt x="14" y="6"/>
                      <a:pt x="15" y="6"/>
                      <a:pt x="16" y="6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20" y="0"/>
                      <a:pt x="120" y="0"/>
                      <a:pt x="120" y="0"/>
                    </a:cubicBezTo>
                    <a:cubicBezTo>
                      <a:pt x="122" y="0"/>
                      <a:pt x="125" y="1"/>
                      <a:pt x="127" y="1"/>
                    </a:cubicBezTo>
                    <a:cubicBezTo>
                      <a:pt x="127" y="1"/>
                      <a:pt x="127" y="1"/>
                      <a:pt x="127" y="1"/>
                    </a:cubicBezTo>
                    <a:cubicBezTo>
                      <a:pt x="128" y="2"/>
                      <a:pt x="129" y="3"/>
                      <a:pt x="130" y="4"/>
                    </a:cubicBezTo>
                    <a:cubicBezTo>
                      <a:pt x="131" y="5"/>
                      <a:pt x="131" y="7"/>
                      <a:pt x="132" y="8"/>
                    </a:cubicBezTo>
                    <a:cubicBezTo>
                      <a:pt x="132" y="10"/>
                      <a:pt x="131" y="11"/>
                      <a:pt x="131" y="13"/>
                    </a:cubicBezTo>
                    <a:cubicBezTo>
                      <a:pt x="129" y="16"/>
                      <a:pt x="125" y="19"/>
                      <a:pt x="121" y="20"/>
                    </a:cubicBezTo>
                    <a:cubicBezTo>
                      <a:pt x="120" y="21"/>
                      <a:pt x="119" y="21"/>
                      <a:pt x="118" y="21"/>
                    </a:cubicBezTo>
                    <a:cubicBezTo>
                      <a:pt x="117" y="21"/>
                      <a:pt x="116" y="21"/>
                      <a:pt x="115" y="21"/>
                    </a:cubicBezTo>
                    <a:cubicBezTo>
                      <a:pt x="115" y="21"/>
                      <a:pt x="115" y="21"/>
                      <a:pt x="115" y="21"/>
                    </a:cubicBezTo>
                    <a:cubicBezTo>
                      <a:pt x="115" y="21"/>
                      <a:pt x="115" y="21"/>
                      <a:pt x="115" y="21"/>
                    </a:cubicBezTo>
                    <a:cubicBezTo>
                      <a:pt x="11" y="27"/>
                      <a:pt x="11" y="27"/>
                      <a:pt x="11" y="27"/>
                    </a:cubicBezTo>
                    <a:cubicBezTo>
                      <a:pt x="9" y="27"/>
                      <a:pt x="6" y="26"/>
                      <a:pt x="4" y="26"/>
                    </a:cubicBezTo>
                    <a:cubicBezTo>
                      <a:pt x="3" y="25"/>
                      <a:pt x="2" y="24"/>
                      <a:pt x="1" y="23"/>
                    </a:cubicBezTo>
                    <a:cubicBezTo>
                      <a:pt x="0" y="22"/>
                      <a:pt x="0" y="20"/>
                      <a:pt x="0" y="19"/>
                    </a:cubicBezTo>
                    <a:close/>
                  </a:path>
                </a:pathLst>
              </a:custGeom>
              <a:solidFill>
                <a:srgbClr val="F583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0" name="Rectangle 101"/>
            <p:cNvSpPr>
              <a:spLocks noChangeArrowheads="1"/>
            </p:cNvSpPr>
            <p:nvPr/>
          </p:nvSpPr>
          <p:spPr bwMode="auto">
            <a:xfrm>
              <a:off x="1016026" y="6349870"/>
              <a:ext cx="300314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dirty="0">
                  <a:ln>
                    <a:noFill/>
                  </a:ln>
                  <a:solidFill>
                    <a:srgbClr val="009BC8"/>
                  </a:solidFill>
                  <a:effectLst/>
                  <a:latin typeface="Franklin Gothic Heavy" panose="020B0903020102020204" pitchFamily="34" charset="0"/>
                </a:rPr>
                <a:t>CISTER</a:t>
              </a:r>
              <a:r>
                <a:rPr kumimoji="0" lang="en-US" altLang="en-US" sz="1200" b="0" i="0" u="none" strike="noStrike" cap="none" normalizeH="0" dirty="0">
                  <a:ln>
                    <a:noFill/>
                  </a:ln>
                  <a:solidFill>
                    <a:srgbClr val="009BC8"/>
                  </a:solidFill>
                  <a:effectLst/>
                  <a:latin typeface="Franklin Gothic Heavy" panose="020B0903020102020204" pitchFamily="34" charset="0"/>
                </a:rPr>
                <a:t> </a:t>
              </a:r>
              <a:r>
                <a:rPr kumimoji="0" lang="en-US" altLang="en-US" sz="1200" b="0" i="0" u="none" strike="noStrike" cap="none" normalizeH="0" dirty="0">
                  <a:ln>
                    <a:noFill/>
                  </a:ln>
                  <a:solidFill>
                    <a:srgbClr val="009BC8"/>
                  </a:solidFill>
                  <a:effectLst/>
                  <a:latin typeface="Franklin Gothic Medium" panose="020B0603020102020204" pitchFamily="34" charset="0"/>
                </a:rPr>
                <a:t>– Research Centre in 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pt-PT" altLang="en-US" sz="1200" baseline="0" dirty="0">
                  <a:solidFill>
                    <a:srgbClr val="F5834D"/>
                  </a:solidFill>
                  <a:latin typeface="Franklin Gothic Medium" panose="020B0603020102020204" pitchFamily="34" charset="0"/>
                </a:rPr>
                <a:t>Real-Time</a:t>
              </a:r>
              <a:r>
                <a:rPr lang="pt-PT" altLang="en-US" sz="1200" dirty="0">
                  <a:solidFill>
                    <a:srgbClr val="F5834D"/>
                  </a:solidFill>
                  <a:latin typeface="Franklin Gothic Medium" panose="020B0603020102020204" pitchFamily="34" charset="0"/>
                </a:rPr>
                <a:t> &amp; Embedded </a:t>
              </a:r>
              <a:r>
                <a:rPr lang="pt-PT" altLang="en-US" sz="1200" dirty="0">
                  <a:solidFill>
                    <a:srgbClr val="009BC8"/>
                  </a:solidFill>
                  <a:latin typeface="Franklin Gothic Medium" panose="020B0603020102020204" pitchFamily="34" charset="0"/>
                </a:rPr>
                <a:t>Computing Systems</a:t>
              </a:r>
              <a:endPara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Franklin Gothic Medium" panose="020B0603020102020204" pitchFamily="34" charset="0"/>
              </a:endParaRPr>
            </a:p>
          </p:txBody>
        </p:sp>
      </p:grpSp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5301672" y="666376"/>
            <a:ext cx="5975928" cy="5202611"/>
          </a:xfrm>
          <a:prstGeom prst="rect">
            <a:avLst/>
          </a:prstGeom>
        </p:spPr>
        <p:txBody>
          <a:bodyPr/>
          <a:lstStyle>
            <a:lvl1pPr marL="228600" indent="-228600">
              <a:buFontTx/>
              <a:buBlip>
                <a:blip r:embed="rId3"/>
              </a:buBlip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pt-PT" dirty="0"/>
          </a:p>
        </p:txBody>
      </p:sp>
      <p:sp>
        <p:nvSpPr>
          <p:cNvPr id="27" name="Date Placeholder 42"/>
          <p:cNvSpPr>
            <a:spLocks noGrp="1"/>
          </p:cNvSpPr>
          <p:nvPr>
            <p:ph type="dt" sz="half" idx="15"/>
          </p:nvPr>
        </p:nvSpPr>
        <p:spPr>
          <a:xfrm>
            <a:off x="8047924" y="6292655"/>
            <a:ext cx="2657151" cy="365125"/>
          </a:xfrm>
          <a:prstGeom prst="rect">
            <a:avLst/>
          </a:prstGeom>
        </p:spPr>
        <p:txBody>
          <a:bodyPr/>
          <a:lstStyle>
            <a:lvl1pPr algn="r">
              <a:defRPr lang="en-US" sz="1200" kern="120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CBC3BBA0-8B4B-488C-8ABC-FBA55D16F2D2}" type="datetime4">
              <a:rPr lang="en-US" smtClean="0"/>
              <a:t>July 11, 2018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139296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/>
          <p:cNvSpPr/>
          <p:nvPr userDrawn="1"/>
        </p:nvSpPr>
        <p:spPr>
          <a:xfrm>
            <a:off x="0" y="6207841"/>
            <a:ext cx="12192000" cy="511362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 userDrawn="1"/>
        </p:nvSpPr>
        <p:spPr>
          <a:xfrm>
            <a:off x="0" y="6712435"/>
            <a:ext cx="12192000" cy="145565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 userDrawn="1"/>
        </p:nvSpPr>
        <p:spPr>
          <a:xfrm>
            <a:off x="0" y="0"/>
            <a:ext cx="12192000" cy="1257300"/>
          </a:xfrm>
          <a:prstGeom prst="rect">
            <a:avLst/>
          </a:prstGeom>
          <a:solidFill>
            <a:srgbClr val="1A5D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itle 1"/>
          <p:cNvSpPr txBox="1">
            <a:spLocks/>
          </p:cNvSpPr>
          <p:nvPr userDrawn="1"/>
        </p:nvSpPr>
        <p:spPr>
          <a:xfrm>
            <a:off x="541730" y="219495"/>
            <a:ext cx="10515600" cy="818309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0" name="Content Placeholder 2"/>
          <p:cNvSpPr txBox="1">
            <a:spLocks/>
          </p:cNvSpPr>
          <p:nvPr userDrawn="1"/>
        </p:nvSpPr>
        <p:spPr>
          <a:xfrm>
            <a:off x="359764" y="1476795"/>
            <a:ext cx="11413135" cy="446680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11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11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11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11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11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Click to edit Master text styles</a:t>
            </a:r>
          </a:p>
          <a:p>
            <a:pPr lvl="1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Second level</a:t>
            </a:r>
          </a:p>
          <a:p>
            <a:pPr lvl="2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Third level</a:t>
            </a:r>
          </a:p>
          <a:p>
            <a:pPr lvl="3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Fourth level</a:t>
            </a:r>
          </a:p>
          <a:p>
            <a:pPr lvl="4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Fifth level</a:t>
            </a:r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282132" y="6282635"/>
            <a:ext cx="3737043" cy="369332"/>
            <a:chOff x="282132" y="6349870"/>
            <a:chExt cx="3737043" cy="369332"/>
          </a:xfrm>
        </p:grpSpPr>
        <p:grpSp>
          <p:nvGrpSpPr>
            <p:cNvPr id="27" name="Group 26"/>
            <p:cNvGrpSpPr/>
            <p:nvPr userDrawn="1"/>
          </p:nvGrpSpPr>
          <p:grpSpPr>
            <a:xfrm>
              <a:off x="282132" y="6406180"/>
              <a:ext cx="639569" cy="269172"/>
              <a:chOff x="3848111" y="5382375"/>
              <a:chExt cx="851755" cy="358473"/>
            </a:xfrm>
          </p:grpSpPr>
          <p:sp>
            <p:nvSpPr>
              <p:cNvPr id="32" name="Freeform 97"/>
              <p:cNvSpPr>
                <a:spLocks/>
              </p:cNvSpPr>
              <p:nvPr/>
            </p:nvSpPr>
            <p:spPr bwMode="auto">
              <a:xfrm>
                <a:off x="4261733" y="5445950"/>
                <a:ext cx="225960" cy="144768"/>
              </a:xfrm>
              <a:custGeom>
                <a:avLst/>
                <a:gdLst>
                  <a:gd name="T0" fmla="*/ 9 w 125"/>
                  <a:gd name="T1" fmla="*/ 78 h 79"/>
                  <a:gd name="T2" fmla="*/ 9 w 125"/>
                  <a:gd name="T3" fmla="*/ 78 h 79"/>
                  <a:gd name="T4" fmla="*/ 4 w 125"/>
                  <a:gd name="T5" fmla="*/ 76 h 79"/>
                  <a:gd name="T6" fmla="*/ 1 w 125"/>
                  <a:gd name="T7" fmla="*/ 71 h 79"/>
                  <a:gd name="T8" fmla="*/ 2 w 125"/>
                  <a:gd name="T9" fmla="*/ 66 h 79"/>
                  <a:gd name="T10" fmla="*/ 2 w 125"/>
                  <a:gd name="T11" fmla="*/ 66 h 79"/>
                  <a:gd name="T12" fmla="*/ 5 w 125"/>
                  <a:gd name="T13" fmla="*/ 63 h 79"/>
                  <a:gd name="T14" fmla="*/ 99 w 125"/>
                  <a:gd name="T15" fmla="*/ 3 h 79"/>
                  <a:gd name="T16" fmla="*/ 111 w 125"/>
                  <a:gd name="T17" fmla="*/ 0 h 79"/>
                  <a:gd name="T18" fmla="*/ 114 w 125"/>
                  <a:gd name="T19" fmla="*/ 1 h 79"/>
                  <a:gd name="T20" fmla="*/ 117 w 125"/>
                  <a:gd name="T21" fmla="*/ 1 h 79"/>
                  <a:gd name="T22" fmla="*/ 117 w 125"/>
                  <a:gd name="T23" fmla="*/ 1 h 79"/>
                  <a:gd name="T24" fmla="*/ 122 w 125"/>
                  <a:gd name="T25" fmla="*/ 4 h 79"/>
                  <a:gd name="T26" fmla="*/ 125 w 125"/>
                  <a:gd name="T27" fmla="*/ 8 h 79"/>
                  <a:gd name="T28" fmla="*/ 124 w 125"/>
                  <a:gd name="T29" fmla="*/ 14 h 79"/>
                  <a:gd name="T30" fmla="*/ 121 w 125"/>
                  <a:gd name="T31" fmla="*/ 17 h 79"/>
                  <a:gd name="T32" fmla="*/ 27 w 125"/>
                  <a:gd name="T33" fmla="*/ 76 h 79"/>
                  <a:gd name="T34" fmla="*/ 14 w 125"/>
                  <a:gd name="T35" fmla="*/ 79 h 79"/>
                  <a:gd name="T36" fmla="*/ 11 w 125"/>
                  <a:gd name="T37" fmla="*/ 79 h 79"/>
                  <a:gd name="T38" fmla="*/ 9 w 125"/>
                  <a:gd name="T39" fmla="*/ 78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25" h="79">
                    <a:moveTo>
                      <a:pt x="9" y="78"/>
                    </a:moveTo>
                    <a:cubicBezTo>
                      <a:pt x="9" y="78"/>
                      <a:pt x="9" y="78"/>
                      <a:pt x="9" y="78"/>
                    </a:cubicBezTo>
                    <a:cubicBezTo>
                      <a:pt x="7" y="78"/>
                      <a:pt x="5" y="77"/>
                      <a:pt x="4" y="76"/>
                    </a:cubicBezTo>
                    <a:cubicBezTo>
                      <a:pt x="2" y="74"/>
                      <a:pt x="1" y="73"/>
                      <a:pt x="1" y="71"/>
                    </a:cubicBezTo>
                    <a:cubicBezTo>
                      <a:pt x="0" y="69"/>
                      <a:pt x="1" y="68"/>
                      <a:pt x="2" y="66"/>
                    </a:cubicBezTo>
                    <a:cubicBezTo>
                      <a:pt x="2" y="66"/>
                      <a:pt x="2" y="66"/>
                      <a:pt x="2" y="66"/>
                    </a:cubicBezTo>
                    <a:cubicBezTo>
                      <a:pt x="2" y="65"/>
                      <a:pt x="4" y="63"/>
                      <a:pt x="5" y="63"/>
                    </a:cubicBezTo>
                    <a:cubicBezTo>
                      <a:pt x="99" y="3"/>
                      <a:pt x="99" y="3"/>
                      <a:pt x="99" y="3"/>
                    </a:cubicBezTo>
                    <a:cubicBezTo>
                      <a:pt x="102" y="1"/>
                      <a:pt x="107" y="0"/>
                      <a:pt x="111" y="0"/>
                    </a:cubicBezTo>
                    <a:cubicBezTo>
                      <a:pt x="112" y="0"/>
                      <a:pt x="113" y="1"/>
                      <a:pt x="114" y="1"/>
                    </a:cubicBezTo>
                    <a:cubicBezTo>
                      <a:pt x="115" y="1"/>
                      <a:pt x="116" y="1"/>
                      <a:pt x="117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9" y="2"/>
                      <a:pt x="121" y="3"/>
                      <a:pt x="122" y="4"/>
                    </a:cubicBezTo>
                    <a:cubicBezTo>
                      <a:pt x="123" y="5"/>
                      <a:pt x="124" y="6"/>
                      <a:pt x="125" y="8"/>
                    </a:cubicBezTo>
                    <a:cubicBezTo>
                      <a:pt x="125" y="10"/>
                      <a:pt x="125" y="12"/>
                      <a:pt x="124" y="14"/>
                    </a:cubicBezTo>
                    <a:cubicBezTo>
                      <a:pt x="123" y="15"/>
                      <a:pt x="122" y="16"/>
                      <a:pt x="121" y="17"/>
                    </a:cubicBezTo>
                    <a:cubicBezTo>
                      <a:pt x="27" y="76"/>
                      <a:pt x="27" y="76"/>
                      <a:pt x="27" y="76"/>
                    </a:cubicBezTo>
                    <a:cubicBezTo>
                      <a:pt x="24" y="78"/>
                      <a:pt x="19" y="79"/>
                      <a:pt x="14" y="79"/>
                    </a:cubicBezTo>
                    <a:cubicBezTo>
                      <a:pt x="13" y="79"/>
                      <a:pt x="12" y="79"/>
                      <a:pt x="11" y="79"/>
                    </a:cubicBezTo>
                    <a:cubicBezTo>
                      <a:pt x="11" y="79"/>
                      <a:pt x="10" y="79"/>
                      <a:pt x="9" y="78"/>
                    </a:cubicBezTo>
                    <a:close/>
                  </a:path>
                </a:pathLst>
              </a:custGeom>
              <a:solidFill>
                <a:srgbClr val="0599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Freeform 98"/>
              <p:cNvSpPr>
                <a:spLocks/>
              </p:cNvSpPr>
              <p:nvPr/>
            </p:nvSpPr>
            <p:spPr bwMode="auto">
              <a:xfrm>
                <a:off x="3848111" y="5382375"/>
                <a:ext cx="851755" cy="358473"/>
              </a:xfrm>
              <a:custGeom>
                <a:avLst/>
                <a:gdLst>
                  <a:gd name="T0" fmla="*/ 362 w 470"/>
                  <a:gd name="T1" fmla="*/ 190 h 196"/>
                  <a:gd name="T2" fmla="*/ 359 w 470"/>
                  <a:gd name="T3" fmla="*/ 174 h 196"/>
                  <a:gd name="T4" fmla="*/ 369 w 470"/>
                  <a:gd name="T5" fmla="*/ 168 h 196"/>
                  <a:gd name="T6" fmla="*/ 420 w 470"/>
                  <a:gd name="T7" fmla="*/ 121 h 196"/>
                  <a:gd name="T8" fmla="*/ 429 w 470"/>
                  <a:gd name="T9" fmla="*/ 87 h 196"/>
                  <a:gd name="T10" fmla="*/ 413 w 470"/>
                  <a:gd name="T11" fmla="*/ 59 h 196"/>
                  <a:gd name="T12" fmla="*/ 364 w 470"/>
                  <a:gd name="T13" fmla="*/ 35 h 196"/>
                  <a:gd name="T14" fmla="*/ 132 w 470"/>
                  <a:gd name="T15" fmla="*/ 52 h 196"/>
                  <a:gd name="T16" fmla="*/ 89 w 470"/>
                  <a:gd name="T17" fmla="*/ 69 h 196"/>
                  <a:gd name="T18" fmla="*/ 48 w 470"/>
                  <a:gd name="T19" fmla="*/ 91 h 196"/>
                  <a:gd name="T20" fmla="*/ 9 w 470"/>
                  <a:gd name="T21" fmla="*/ 100 h 196"/>
                  <a:gd name="T22" fmla="*/ 8 w 470"/>
                  <a:gd name="T23" fmla="*/ 81 h 196"/>
                  <a:gd name="T24" fmla="*/ 19 w 470"/>
                  <a:gd name="T25" fmla="*/ 74 h 196"/>
                  <a:gd name="T26" fmla="*/ 287 w 470"/>
                  <a:gd name="T27" fmla="*/ 0 h 196"/>
                  <a:gd name="T28" fmla="*/ 339 w 470"/>
                  <a:gd name="T29" fmla="*/ 3 h 196"/>
                  <a:gd name="T30" fmla="*/ 386 w 470"/>
                  <a:gd name="T31" fmla="*/ 11 h 196"/>
                  <a:gd name="T32" fmla="*/ 386 w 470"/>
                  <a:gd name="T33" fmla="*/ 11 h 196"/>
                  <a:gd name="T34" fmla="*/ 446 w 470"/>
                  <a:gd name="T35" fmla="*/ 41 h 196"/>
                  <a:gd name="T36" fmla="*/ 468 w 470"/>
                  <a:gd name="T37" fmla="*/ 80 h 196"/>
                  <a:gd name="T38" fmla="*/ 456 w 470"/>
                  <a:gd name="T39" fmla="*/ 126 h 196"/>
                  <a:gd name="T40" fmla="*/ 395 w 470"/>
                  <a:gd name="T41" fmla="*/ 183 h 196"/>
                  <a:gd name="T42" fmla="*/ 393 w 470"/>
                  <a:gd name="T43" fmla="*/ 184 h 196"/>
                  <a:gd name="T44" fmla="*/ 362 w 470"/>
                  <a:gd name="T45" fmla="*/ 190 h 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70" h="196">
                    <a:moveTo>
                      <a:pt x="362" y="190"/>
                    </a:moveTo>
                    <a:cubicBezTo>
                      <a:pt x="354" y="187"/>
                      <a:pt x="354" y="178"/>
                      <a:pt x="359" y="174"/>
                    </a:cubicBezTo>
                    <a:cubicBezTo>
                      <a:pt x="369" y="168"/>
                      <a:pt x="369" y="168"/>
                      <a:pt x="369" y="168"/>
                    </a:cubicBezTo>
                    <a:cubicBezTo>
                      <a:pt x="394" y="152"/>
                      <a:pt x="411" y="136"/>
                      <a:pt x="420" y="121"/>
                    </a:cubicBezTo>
                    <a:cubicBezTo>
                      <a:pt x="427" y="109"/>
                      <a:pt x="430" y="98"/>
                      <a:pt x="429" y="87"/>
                    </a:cubicBezTo>
                    <a:cubicBezTo>
                      <a:pt x="428" y="77"/>
                      <a:pt x="422" y="67"/>
                      <a:pt x="413" y="59"/>
                    </a:cubicBezTo>
                    <a:cubicBezTo>
                      <a:pt x="402" y="49"/>
                      <a:pt x="386" y="41"/>
                      <a:pt x="364" y="35"/>
                    </a:cubicBezTo>
                    <a:cubicBezTo>
                      <a:pt x="301" y="18"/>
                      <a:pt x="210" y="26"/>
                      <a:pt x="132" y="52"/>
                    </a:cubicBezTo>
                    <a:cubicBezTo>
                      <a:pt x="117" y="57"/>
                      <a:pt x="102" y="63"/>
                      <a:pt x="89" y="69"/>
                    </a:cubicBezTo>
                    <a:cubicBezTo>
                      <a:pt x="75" y="75"/>
                      <a:pt x="61" y="82"/>
                      <a:pt x="48" y="91"/>
                    </a:cubicBezTo>
                    <a:cubicBezTo>
                      <a:pt x="36" y="98"/>
                      <a:pt x="20" y="105"/>
                      <a:pt x="9" y="100"/>
                    </a:cubicBezTo>
                    <a:cubicBezTo>
                      <a:pt x="0" y="96"/>
                      <a:pt x="3" y="84"/>
                      <a:pt x="8" y="81"/>
                    </a:cubicBezTo>
                    <a:cubicBezTo>
                      <a:pt x="19" y="74"/>
                      <a:pt x="19" y="74"/>
                      <a:pt x="19" y="74"/>
                    </a:cubicBezTo>
                    <a:cubicBezTo>
                      <a:pt x="90" y="29"/>
                      <a:pt x="195" y="2"/>
                      <a:pt x="287" y="0"/>
                    </a:cubicBezTo>
                    <a:cubicBezTo>
                      <a:pt x="305" y="0"/>
                      <a:pt x="323" y="1"/>
                      <a:pt x="339" y="3"/>
                    </a:cubicBezTo>
                    <a:cubicBezTo>
                      <a:pt x="356" y="4"/>
                      <a:pt x="371" y="7"/>
                      <a:pt x="386" y="11"/>
                    </a:cubicBezTo>
                    <a:cubicBezTo>
                      <a:pt x="386" y="11"/>
                      <a:pt x="386" y="11"/>
                      <a:pt x="386" y="11"/>
                    </a:cubicBezTo>
                    <a:cubicBezTo>
                      <a:pt x="412" y="18"/>
                      <a:pt x="433" y="28"/>
                      <a:pt x="446" y="41"/>
                    </a:cubicBezTo>
                    <a:cubicBezTo>
                      <a:pt x="459" y="52"/>
                      <a:pt x="467" y="66"/>
                      <a:pt x="468" y="80"/>
                    </a:cubicBezTo>
                    <a:cubicBezTo>
                      <a:pt x="470" y="95"/>
                      <a:pt x="466" y="110"/>
                      <a:pt x="456" y="126"/>
                    </a:cubicBezTo>
                    <a:cubicBezTo>
                      <a:pt x="445" y="145"/>
                      <a:pt x="424" y="164"/>
                      <a:pt x="395" y="183"/>
                    </a:cubicBezTo>
                    <a:cubicBezTo>
                      <a:pt x="393" y="184"/>
                      <a:pt x="393" y="184"/>
                      <a:pt x="393" y="184"/>
                    </a:cubicBezTo>
                    <a:cubicBezTo>
                      <a:pt x="384" y="188"/>
                      <a:pt x="374" y="196"/>
                      <a:pt x="362" y="190"/>
                    </a:cubicBezTo>
                    <a:close/>
                  </a:path>
                </a:pathLst>
              </a:custGeom>
              <a:solidFill>
                <a:srgbClr val="0599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99"/>
              <p:cNvSpPr>
                <a:spLocks/>
              </p:cNvSpPr>
              <p:nvPr/>
            </p:nvSpPr>
            <p:spPr bwMode="auto">
              <a:xfrm>
                <a:off x="4136114" y="5586888"/>
                <a:ext cx="150895" cy="88086"/>
              </a:xfrm>
              <a:custGeom>
                <a:avLst/>
                <a:gdLst>
                  <a:gd name="T0" fmla="*/ 68 w 83"/>
                  <a:gd name="T1" fmla="*/ 3 h 48"/>
                  <a:gd name="T2" fmla="*/ 78 w 83"/>
                  <a:gd name="T3" fmla="*/ 8 h 48"/>
                  <a:gd name="T4" fmla="*/ 83 w 83"/>
                  <a:gd name="T5" fmla="*/ 16 h 48"/>
                  <a:gd name="T6" fmla="*/ 80 w 83"/>
                  <a:gd name="T7" fmla="*/ 26 h 48"/>
                  <a:gd name="T8" fmla="*/ 71 w 83"/>
                  <a:gd name="T9" fmla="*/ 35 h 48"/>
                  <a:gd name="T10" fmla="*/ 71 w 83"/>
                  <a:gd name="T11" fmla="*/ 35 h 48"/>
                  <a:gd name="T12" fmla="*/ 70 w 83"/>
                  <a:gd name="T13" fmla="*/ 35 h 48"/>
                  <a:gd name="T14" fmla="*/ 63 w 83"/>
                  <a:gd name="T15" fmla="*/ 39 h 48"/>
                  <a:gd name="T16" fmla="*/ 56 w 83"/>
                  <a:gd name="T17" fmla="*/ 42 h 48"/>
                  <a:gd name="T18" fmla="*/ 15 w 83"/>
                  <a:gd name="T19" fmla="*/ 44 h 48"/>
                  <a:gd name="T20" fmla="*/ 5 w 83"/>
                  <a:gd name="T21" fmla="*/ 39 h 48"/>
                  <a:gd name="T22" fmla="*/ 0 w 83"/>
                  <a:gd name="T23" fmla="*/ 31 h 48"/>
                  <a:gd name="T24" fmla="*/ 3 w 83"/>
                  <a:gd name="T25" fmla="*/ 21 h 48"/>
                  <a:gd name="T26" fmla="*/ 13 w 83"/>
                  <a:gd name="T27" fmla="*/ 12 h 48"/>
                  <a:gd name="T28" fmla="*/ 13 w 83"/>
                  <a:gd name="T29" fmla="*/ 12 h 48"/>
                  <a:gd name="T30" fmla="*/ 20 w 83"/>
                  <a:gd name="T31" fmla="*/ 8 h 48"/>
                  <a:gd name="T32" fmla="*/ 27 w 83"/>
                  <a:gd name="T33" fmla="*/ 5 h 48"/>
                  <a:gd name="T34" fmla="*/ 68 w 83"/>
                  <a:gd name="T35" fmla="*/ 3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83" h="48">
                    <a:moveTo>
                      <a:pt x="68" y="3"/>
                    </a:moveTo>
                    <a:cubicBezTo>
                      <a:pt x="72" y="4"/>
                      <a:pt x="76" y="6"/>
                      <a:pt x="78" y="8"/>
                    </a:cubicBezTo>
                    <a:cubicBezTo>
                      <a:pt x="81" y="10"/>
                      <a:pt x="82" y="13"/>
                      <a:pt x="83" y="16"/>
                    </a:cubicBezTo>
                    <a:cubicBezTo>
                      <a:pt x="83" y="19"/>
                      <a:pt x="82" y="22"/>
                      <a:pt x="80" y="26"/>
                    </a:cubicBezTo>
                    <a:cubicBezTo>
                      <a:pt x="79" y="29"/>
                      <a:pt x="75" y="32"/>
                      <a:pt x="71" y="35"/>
                    </a:cubicBezTo>
                    <a:cubicBezTo>
                      <a:pt x="71" y="35"/>
                      <a:pt x="71" y="35"/>
                      <a:pt x="71" y="35"/>
                    </a:cubicBezTo>
                    <a:cubicBezTo>
                      <a:pt x="70" y="35"/>
                      <a:pt x="70" y="35"/>
                      <a:pt x="70" y="35"/>
                    </a:cubicBezTo>
                    <a:cubicBezTo>
                      <a:pt x="68" y="36"/>
                      <a:pt x="66" y="38"/>
                      <a:pt x="63" y="39"/>
                    </a:cubicBezTo>
                    <a:cubicBezTo>
                      <a:pt x="61" y="40"/>
                      <a:pt x="58" y="41"/>
                      <a:pt x="56" y="42"/>
                    </a:cubicBezTo>
                    <a:cubicBezTo>
                      <a:pt x="42" y="46"/>
                      <a:pt x="27" y="48"/>
                      <a:pt x="15" y="44"/>
                    </a:cubicBezTo>
                    <a:cubicBezTo>
                      <a:pt x="11" y="43"/>
                      <a:pt x="7" y="41"/>
                      <a:pt x="5" y="39"/>
                    </a:cubicBezTo>
                    <a:cubicBezTo>
                      <a:pt x="2" y="37"/>
                      <a:pt x="1" y="34"/>
                      <a:pt x="0" y="31"/>
                    </a:cubicBezTo>
                    <a:cubicBezTo>
                      <a:pt x="0" y="28"/>
                      <a:pt x="1" y="25"/>
                      <a:pt x="3" y="21"/>
                    </a:cubicBezTo>
                    <a:cubicBezTo>
                      <a:pt x="5" y="18"/>
                      <a:pt x="8" y="15"/>
                      <a:pt x="13" y="12"/>
                    </a:cubicBezTo>
                    <a:cubicBezTo>
                      <a:pt x="13" y="12"/>
                      <a:pt x="13" y="12"/>
                      <a:pt x="13" y="12"/>
                    </a:cubicBezTo>
                    <a:cubicBezTo>
                      <a:pt x="15" y="11"/>
                      <a:pt x="17" y="9"/>
                      <a:pt x="20" y="8"/>
                    </a:cubicBezTo>
                    <a:cubicBezTo>
                      <a:pt x="22" y="7"/>
                      <a:pt x="25" y="6"/>
                      <a:pt x="27" y="5"/>
                    </a:cubicBezTo>
                    <a:cubicBezTo>
                      <a:pt x="41" y="1"/>
                      <a:pt x="57" y="0"/>
                      <a:pt x="68" y="3"/>
                    </a:cubicBezTo>
                    <a:close/>
                  </a:path>
                </a:pathLst>
              </a:custGeom>
              <a:solidFill>
                <a:srgbClr val="0599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100"/>
              <p:cNvSpPr>
                <a:spLocks/>
              </p:cNvSpPr>
              <p:nvPr/>
            </p:nvSpPr>
            <p:spPr bwMode="auto">
              <a:xfrm>
                <a:off x="4295435" y="5586888"/>
                <a:ext cx="239748" cy="49788"/>
              </a:xfrm>
              <a:custGeom>
                <a:avLst/>
                <a:gdLst>
                  <a:gd name="T0" fmla="*/ 0 w 132"/>
                  <a:gd name="T1" fmla="*/ 19 h 27"/>
                  <a:gd name="T2" fmla="*/ 1 w 132"/>
                  <a:gd name="T3" fmla="*/ 14 h 27"/>
                  <a:gd name="T4" fmla="*/ 11 w 132"/>
                  <a:gd name="T5" fmla="*/ 7 h 27"/>
                  <a:gd name="T6" fmla="*/ 13 w 132"/>
                  <a:gd name="T7" fmla="*/ 6 h 27"/>
                  <a:gd name="T8" fmla="*/ 16 w 132"/>
                  <a:gd name="T9" fmla="*/ 6 h 27"/>
                  <a:gd name="T10" fmla="*/ 16 w 132"/>
                  <a:gd name="T11" fmla="*/ 6 h 27"/>
                  <a:gd name="T12" fmla="*/ 16 w 132"/>
                  <a:gd name="T13" fmla="*/ 6 h 27"/>
                  <a:gd name="T14" fmla="*/ 120 w 132"/>
                  <a:gd name="T15" fmla="*/ 0 h 27"/>
                  <a:gd name="T16" fmla="*/ 127 w 132"/>
                  <a:gd name="T17" fmla="*/ 1 h 27"/>
                  <a:gd name="T18" fmla="*/ 127 w 132"/>
                  <a:gd name="T19" fmla="*/ 1 h 27"/>
                  <a:gd name="T20" fmla="*/ 130 w 132"/>
                  <a:gd name="T21" fmla="*/ 4 h 27"/>
                  <a:gd name="T22" fmla="*/ 132 w 132"/>
                  <a:gd name="T23" fmla="*/ 8 h 27"/>
                  <a:gd name="T24" fmla="*/ 131 w 132"/>
                  <a:gd name="T25" fmla="*/ 13 h 27"/>
                  <a:gd name="T26" fmla="*/ 121 w 132"/>
                  <a:gd name="T27" fmla="*/ 20 h 27"/>
                  <a:gd name="T28" fmla="*/ 118 w 132"/>
                  <a:gd name="T29" fmla="*/ 21 h 27"/>
                  <a:gd name="T30" fmla="*/ 115 w 132"/>
                  <a:gd name="T31" fmla="*/ 21 h 27"/>
                  <a:gd name="T32" fmla="*/ 115 w 132"/>
                  <a:gd name="T33" fmla="*/ 21 h 27"/>
                  <a:gd name="T34" fmla="*/ 115 w 132"/>
                  <a:gd name="T35" fmla="*/ 21 h 27"/>
                  <a:gd name="T36" fmla="*/ 11 w 132"/>
                  <a:gd name="T37" fmla="*/ 27 h 27"/>
                  <a:gd name="T38" fmla="*/ 4 w 132"/>
                  <a:gd name="T39" fmla="*/ 26 h 27"/>
                  <a:gd name="T40" fmla="*/ 1 w 132"/>
                  <a:gd name="T41" fmla="*/ 23 h 27"/>
                  <a:gd name="T42" fmla="*/ 0 w 132"/>
                  <a:gd name="T43" fmla="*/ 19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32" h="27">
                    <a:moveTo>
                      <a:pt x="0" y="19"/>
                    </a:moveTo>
                    <a:cubicBezTo>
                      <a:pt x="0" y="17"/>
                      <a:pt x="0" y="16"/>
                      <a:pt x="1" y="14"/>
                    </a:cubicBezTo>
                    <a:cubicBezTo>
                      <a:pt x="2" y="11"/>
                      <a:pt x="6" y="8"/>
                      <a:pt x="11" y="7"/>
                    </a:cubicBezTo>
                    <a:cubicBezTo>
                      <a:pt x="11" y="6"/>
                      <a:pt x="12" y="6"/>
                      <a:pt x="13" y="6"/>
                    </a:cubicBezTo>
                    <a:cubicBezTo>
                      <a:pt x="14" y="6"/>
                      <a:pt x="15" y="6"/>
                      <a:pt x="16" y="6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20" y="0"/>
                      <a:pt x="120" y="0"/>
                      <a:pt x="120" y="0"/>
                    </a:cubicBezTo>
                    <a:cubicBezTo>
                      <a:pt x="122" y="0"/>
                      <a:pt x="125" y="1"/>
                      <a:pt x="127" y="1"/>
                    </a:cubicBezTo>
                    <a:cubicBezTo>
                      <a:pt x="127" y="1"/>
                      <a:pt x="127" y="1"/>
                      <a:pt x="127" y="1"/>
                    </a:cubicBezTo>
                    <a:cubicBezTo>
                      <a:pt x="128" y="2"/>
                      <a:pt x="129" y="3"/>
                      <a:pt x="130" y="4"/>
                    </a:cubicBezTo>
                    <a:cubicBezTo>
                      <a:pt x="131" y="5"/>
                      <a:pt x="131" y="7"/>
                      <a:pt x="132" y="8"/>
                    </a:cubicBezTo>
                    <a:cubicBezTo>
                      <a:pt x="132" y="10"/>
                      <a:pt x="131" y="11"/>
                      <a:pt x="131" y="13"/>
                    </a:cubicBezTo>
                    <a:cubicBezTo>
                      <a:pt x="129" y="16"/>
                      <a:pt x="125" y="19"/>
                      <a:pt x="121" y="20"/>
                    </a:cubicBezTo>
                    <a:cubicBezTo>
                      <a:pt x="120" y="21"/>
                      <a:pt x="119" y="21"/>
                      <a:pt x="118" y="21"/>
                    </a:cubicBezTo>
                    <a:cubicBezTo>
                      <a:pt x="117" y="21"/>
                      <a:pt x="116" y="21"/>
                      <a:pt x="115" y="21"/>
                    </a:cubicBezTo>
                    <a:cubicBezTo>
                      <a:pt x="115" y="21"/>
                      <a:pt x="115" y="21"/>
                      <a:pt x="115" y="21"/>
                    </a:cubicBezTo>
                    <a:cubicBezTo>
                      <a:pt x="115" y="21"/>
                      <a:pt x="115" y="21"/>
                      <a:pt x="115" y="21"/>
                    </a:cubicBezTo>
                    <a:cubicBezTo>
                      <a:pt x="11" y="27"/>
                      <a:pt x="11" y="27"/>
                      <a:pt x="11" y="27"/>
                    </a:cubicBezTo>
                    <a:cubicBezTo>
                      <a:pt x="9" y="27"/>
                      <a:pt x="6" y="26"/>
                      <a:pt x="4" y="26"/>
                    </a:cubicBezTo>
                    <a:cubicBezTo>
                      <a:pt x="3" y="25"/>
                      <a:pt x="2" y="24"/>
                      <a:pt x="1" y="23"/>
                    </a:cubicBezTo>
                    <a:cubicBezTo>
                      <a:pt x="0" y="22"/>
                      <a:pt x="0" y="20"/>
                      <a:pt x="0" y="19"/>
                    </a:cubicBezTo>
                    <a:close/>
                  </a:path>
                </a:pathLst>
              </a:custGeom>
              <a:solidFill>
                <a:srgbClr val="F583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31" name="Rectangle 101"/>
            <p:cNvSpPr>
              <a:spLocks noChangeArrowheads="1"/>
            </p:cNvSpPr>
            <p:nvPr/>
          </p:nvSpPr>
          <p:spPr bwMode="auto">
            <a:xfrm>
              <a:off x="1016026" y="6349870"/>
              <a:ext cx="300314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dirty="0">
                  <a:ln>
                    <a:noFill/>
                  </a:ln>
                  <a:solidFill>
                    <a:srgbClr val="009BC8"/>
                  </a:solidFill>
                  <a:effectLst/>
                  <a:latin typeface="Franklin Gothic Heavy" panose="020B0903020102020204" pitchFamily="34" charset="0"/>
                </a:rPr>
                <a:t>CISTER</a:t>
              </a:r>
              <a:r>
                <a:rPr kumimoji="0" lang="en-US" altLang="en-US" sz="1200" b="0" i="0" u="none" strike="noStrike" cap="none" normalizeH="0" dirty="0">
                  <a:ln>
                    <a:noFill/>
                  </a:ln>
                  <a:solidFill>
                    <a:srgbClr val="009BC8"/>
                  </a:solidFill>
                  <a:effectLst/>
                  <a:latin typeface="Franklin Gothic Heavy" panose="020B0903020102020204" pitchFamily="34" charset="0"/>
                </a:rPr>
                <a:t> </a:t>
              </a:r>
              <a:r>
                <a:rPr kumimoji="0" lang="en-US" altLang="en-US" sz="1200" b="0" i="0" u="none" strike="noStrike" cap="none" normalizeH="0" dirty="0">
                  <a:ln>
                    <a:noFill/>
                  </a:ln>
                  <a:solidFill>
                    <a:srgbClr val="009BC8"/>
                  </a:solidFill>
                  <a:effectLst/>
                  <a:latin typeface="Franklin Gothic Medium" panose="020B0603020102020204" pitchFamily="34" charset="0"/>
                </a:rPr>
                <a:t>– Research Centre in 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pt-PT" altLang="en-US" sz="1200" baseline="0" dirty="0">
                  <a:solidFill>
                    <a:srgbClr val="F5834D"/>
                  </a:solidFill>
                  <a:latin typeface="Franklin Gothic Medium" panose="020B0603020102020204" pitchFamily="34" charset="0"/>
                </a:rPr>
                <a:t>Real-Time</a:t>
              </a:r>
              <a:r>
                <a:rPr lang="pt-PT" altLang="en-US" sz="1200" dirty="0">
                  <a:solidFill>
                    <a:srgbClr val="F5834D"/>
                  </a:solidFill>
                  <a:latin typeface="Franklin Gothic Medium" panose="020B0603020102020204" pitchFamily="34" charset="0"/>
                </a:rPr>
                <a:t> &amp; Embedded </a:t>
              </a:r>
              <a:r>
                <a:rPr lang="pt-PT" altLang="en-US" sz="1200" dirty="0">
                  <a:solidFill>
                    <a:srgbClr val="009BC8"/>
                  </a:solidFill>
                  <a:latin typeface="Franklin Gothic Medium" panose="020B0603020102020204" pitchFamily="34" charset="0"/>
                </a:rPr>
                <a:t>Computing Systems</a:t>
              </a:r>
              <a:endPara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Franklin Gothic Medium" panose="020B0603020102020204" pitchFamily="34" charset="0"/>
              </a:endParaRPr>
            </a:p>
          </p:txBody>
        </p:sp>
      </p:grpSp>
      <p:sp>
        <p:nvSpPr>
          <p:cNvPr id="36" name="Footer Placeholder 43"/>
          <p:cNvSpPr>
            <a:spLocks noGrp="1"/>
          </p:cNvSpPr>
          <p:nvPr>
            <p:ph type="ftr" sz="quarter" idx="3"/>
          </p:nvPr>
        </p:nvSpPr>
        <p:spPr>
          <a:xfrm>
            <a:off x="4019174" y="6292654"/>
            <a:ext cx="4028751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pt-PT" dirty="0"/>
              <a:t>Text</a:t>
            </a:r>
          </a:p>
        </p:txBody>
      </p:sp>
      <p:sp>
        <p:nvSpPr>
          <p:cNvPr id="37" name="Slide Number Placeholder 44"/>
          <p:cNvSpPr>
            <a:spLocks noGrp="1"/>
          </p:cNvSpPr>
          <p:nvPr>
            <p:ph type="sldNum" sz="quarter" idx="4"/>
          </p:nvPr>
        </p:nvSpPr>
        <p:spPr>
          <a:xfrm>
            <a:off x="10857280" y="5943601"/>
            <a:ext cx="1352550" cy="974850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+mj-lt"/>
              </a:defRPr>
            </a:lvl1pPr>
          </a:lstStyle>
          <a:p>
            <a:fld id="{12E71D35-7973-4725-A497-15A20A430A13}" type="slidenum">
              <a:rPr lang="en-US" sz="6600" smtClean="0">
                <a:solidFill>
                  <a:schemeClr val="bg1">
                    <a:lumMod val="85000"/>
                  </a:schemeClr>
                </a:solidFill>
              </a:rPr>
              <a:pPr/>
              <a:t>‹#›</a:t>
            </a:fld>
            <a:endParaRPr lang="en-US" sz="66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3" name="Date Placeholder 42"/>
          <p:cNvSpPr>
            <a:spLocks noGrp="1"/>
          </p:cNvSpPr>
          <p:nvPr>
            <p:ph type="dt" sz="half" idx="2"/>
          </p:nvPr>
        </p:nvSpPr>
        <p:spPr>
          <a:xfrm>
            <a:off x="8047924" y="6292655"/>
            <a:ext cx="2657151" cy="365125"/>
          </a:xfrm>
          <a:prstGeom prst="rect">
            <a:avLst/>
          </a:prstGeom>
        </p:spPr>
        <p:txBody>
          <a:bodyPr/>
          <a:lstStyle>
            <a:lvl1pPr algn="r">
              <a:defRPr lang="en-US" sz="1200" kern="120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E7584843-ABD6-4750-8230-5F16DF7E6FCE}" type="datetime4">
              <a:rPr lang="en-US" smtClean="0"/>
              <a:t>July 11, 2018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688264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8" r:id="rId2"/>
    <p:sldLayoutId id="2147483651" r:id="rId3"/>
    <p:sldLayoutId id="2147483661" r:id="rId4"/>
    <p:sldLayoutId id="2147483660" r:id="rId5"/>
    <p:sldLayoutId id="2147483655" r:id="rId6"/>
    <p:sldLayoutId id="2147483659" r:id="rId7"/>
    <p:sldLayoutId id="2147483656" r:id="rId8"/>
    <p:sldLayoutId id="2147483662" r:id="rId9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Franklin Gothic Book" panose="020B0503020102020204" pitchFamily="34" charset="0"/>
        <a:buChar char="▲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Franklin Gothic Book" panose="020B0503020102020204" pitchFamily="34" charset="0"/>
        <a:buChar char="▲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Franklin Gothic Book" panose="020B0503020102020204" pitchFamily="34" charset="0"/>
        <a:buChar char="▲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Franklin Gothic Book" panose="020B0503020102020204" pitchFamily="34" charset="0"/>
        <a:buChar char="▲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Franklin Gothic Book" panose="020B0503020102020204" pitchFamily="34" charset="0"/>
        <a:buChar char="▲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e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201109" y="3393482"/>
            <a:ext cx="9370858" cy="1308866"/>
          </a:xfrm>
        </p:spPr>
        <p:txBody>
          <a:bodyPr anchor="ctr"/>
          <a:lstStyle/>
          <a:p>
            <a:r>
              <a:rPr lang="en-US" b="1" noProof="0" dirty="0" smtClean="0"/>
              <a:t>Muhammad Ali Awan, Pedro F. Souto, </a:t>
            </a:r>
            <a:r>
              <a:rPr lang="en-US" b="1" dirty="0" smtClean="0"/>
              <a:t>Konstantinos </a:t>
            </a:r>
            <a:r>
              <a:rPr lang="en-US" b="1" dirty="0"/>
              <a:t>Bletsas, Benny </a:t>
            </a:r>
            <a:r>
              <a:rPr lang="en-US" b="1" noProof="0" dirty="0" smtClean="0"/>
              <a:t>Akesson, and Eduardo Tovar</a:t>
            </a:r>
            <a:endParaRPr lang="en-US" noProof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89141" y="1257301"/>
            <a:ext cx="10484284" cy="1966912"/>
          </a:xfrm>
        </p:spPr>
        <p:txBody>
          <a:bodyPr anchor="ctr"/>
          <a:lstStyle/>
          <a:p>
            <a:r>
              <a:rPr lang="en-US" b="1" dirty="0"/>
              <a:t>Worst-case Stall Analysis for </a:t>
            </a:r>
            <a:r>
              <a:rPr lang="en-US" b="1" dirty="0" smtClean="0"/>
              <a:t>Multicore Architectures </a:t>
            </a:r>
            <a:r>
              <a:rPr lang="en-US" b="1" dirty="0"/>
              <a:t>with Two Memory Controllers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46535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Yao’s Analysis (1)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2E71D35-7973-4725-A497-15A20A430A13}" type="slidenum">
              <a:rPr lang="en-US" sz="6600" smtClean="0">
                <a:solidFill>
                  <a:schemeClr val="bg1">
                    <a:lumMod val="85000"/>
                  </a:schemeClr>
                </a:solidFill>
              </a:rPr>
              <a:pPr/>
              <a:t>10</a:t>
            </a:fld>
            <a:endParaRPr lang="en-US" sz="6600" dirty="0">
              <a:solidFill>
                <a:schemeClr val="bg1">
                  <a:lumMod val="85000"/>
                </a:schemeClr>
              </a:solidFill>
            </a:endParaRPr>
          </a:p>
        </p:txBody>
      </p:sp>
      <p:grpSp>
        <p:nvGrpSpPr>
          <p:cNvPr id="1170" name="Group 1169"/>
          <p:cNvGrpSpPr/>
          <p:nvPr/>
        </p:nvGrpSpPr>
        <p:grpSpPr>
          <a:xfrm>
            <a:off x="8774909" y="4125856"/>
            <a:ext cx="2073469" cy="927243"/>
            <a:chOff x="8774909" y="4125856"/>
            <a:chExt cx="2073469" cy="927243"/>
          </a:xfrm>
        </p:grpSpPr>
        <p:grpSp>
          <p:nvGrpSpPr>
            <p:cNvPr id="468" name="Group 467"/>
            <p:cNvGrpSpPr/>
            <p:nvPr/>
          </p:nvGrpSpPr>
          <p:grpSpPr>
            <a:xfrm>
              <a:off x="8824924" y="4708777"/>
              <a:ext cx="1297963" cy="344322"/>
              <a:chOff x="6975875" y="2469991"/>
              <a:chExt cx="998818" cy="146131"/>
            </a:xfrm>
          </p:grpSpPr>
          <p:grpSp>
            <p:nvGrpSpPr>
              <p:cNvPr id="469" name="Group 468"/>
              <p:cNvGrpSpPr/>
              <p:nvPr/>
            </p:nvGrpSpPr>
            <p:grpSpPr>
              <a:xfrm>
                <a:off x="6975875" y="2472012"/>
                <a:ext cx="365709" cy="144110"/>
                <a:chOff x="424134" y="2467420"/>
                <a:chExt cx="365709" cy="144110"/>
              </a:xfrm>
            </p:grpSpPr>
            <p:sp>
              <p:nvSpPr>
                <p:cNvPr id="471" name="Rectangle 470"/>
                <p:cNvSpPr/>
                <p:nvPr/>
              </p:nvSpPr>
              <p:spPr>
                <a:xfrm>
                  <a:off x="697770" y="2467420"/>
                  <a:ext cx="92073" cy="144110"/>
                </a:xfrm>
                <a:prstGeom prst="rect">
                  <a:avLst/>
                </a:prstGeom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2" name="Rectangle 471"/>
                <p:cNvSpPr/>
                <p:nvPr/>
              </p:nvSpPr>
              <p:spPr>
                <a:xfrm>
                  <a:off x="424134" y="2467421"/>
                  <a:ext cx="270083" cy="144109"/>
                </a:xfrm>
                <a:prstGeom prst="rect">
                  <a:avLst/>
                </a:prstGeom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70" name="Rectangle 469"/>
              <p:cNvSpPr/>
              <p:nvPr/>
            </p:nvSpPr>
            <p:spPr>
              <a:xfrm>
                <a:off x="7346472" y="2469991"/>
                <a:ext cx="628221" cy="146103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15" name="Group 614"/>
            <p:cNvGrpSpPr/>
            <p:nvPr/>
          </p:nvGrpSpPr>
          <p:grpSpPr>
            <a:xfrm>
              <a:off x="8774909" y="4125856"/>
              <a:ext cx="2073469" cy="556894"/>
              <a:chOff x="8757701" y="1174791"/>
              <a:chExt cx="2073469" cy="556894"/>
            </a:xfrm>
          </p:grpSpPr>
          <p:cxnSp>
            <p:nvCxnSpPr>
              <p:cNvPr id="609" name="Straight Arrow Connector 608"/>
              <p:cNvCxnSpPr/>
              <p:nvPr/>
            </p:nvCxnSpPr>
            <p:spPr>
              <a:xfrm>
                <a:off x="8783078" y="1644122"/>
                <a:ext cx="375610" cy="0"/>
              </a:xfrm>
              <a:prstGeom prst="straightConnector1">
                <a:avLst/>
              </a:prstGeom>
              <a:ln w="25400"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2" name="Straight Connector 611"/>
              <p:cNvCxnSpPr/>
              <p:nvPr/>
            </p:nvCxnSpPr>
            <p:spPr>
              <a:xfrm>
                <a:off x="8789634" y="1556559"/>
                <a:ext cx="0" cy="175126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3" name="Straight Connector 612"/>
              <p:cNvCxnSpPr/>
              <p:nvPr/>
            </p:nvCxnSpPr>
            <p:spPr>
              <a:xfrm>
                <a:off x="9158688" y="1554254"/>
                <a:ext cx="0" cy="175126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14" name="TextBox 613"/>
              <p:cNvSpPr txBox="1"/>
              <p:nvPr/>
            </p:nvSpPr>
            <p:spPr>
              <a:xfrm>
                <a:off x="8757701" y="1174791"/>
                <a:ext cx="207346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Contention stall</a:t>
                </a:r>
                <a:endParaRPr lang="en-US" dirty="0"/>
              </a:p>
            </p:txBody>
          </p:sp>
        </p:grpSp>
      </p:grpSp>
      <p:sp>
        <p:nvSpPr>
          <p:cNvPr id="1150" name="TextBox 1149"/>
          <p:cNvSpPr txBox="1"/>
          <p:nvPr/>
        </p:nvSpPr>
        <p:spPr>
          <a:xfrm>
            <a:off x="181360" y="1519335"/>
            <a:ext cx="53954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Regulation domination case:</a:t>
            </a:r>
            <a:r>
              <a:rPr lang="en-US" sz="2400" dirty="0" smtClean="0"/>
              <a:t> (</a:t>
            </a:r>
            <a:r>
              <a:rPr lang="en-US" sz="2400" dirty="0"/>
              <a:t>b </a:t>
            </a:r>
            <a:r>
              <a:rPr lang="en-US" sz="2400" dirty="0" smtClean="0"/>
              <a:t>≤ 1/m)</a:t>
            </a:r>
            <a:endParaRPr lang="en-US" sz="2400" dirty="0"/>
          </a:p>
          <a:p>
            <a:endParaRPr lang="en-US" sz="2400" dirty="0"/>
          </a:p>
        </p:txBody>
      </p:sp>
      <p:sp>
        <p:nvSpPr>
          <p:cNvPr id="1152" name="TextBox 1151"/>
          <p:cNvSpPr txBox="1"/>
          <p:nvPr/>
        </p:nvSpPr>
        <p:spPr>
          <a:xfrm>
            <a:off x="2913200" y="2868416"/>
            <a:ext cx="4599672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/>
              <a:t>Maximize the regulation stall</a:t>
            </a:r>
            <a:endParaRPr lang="en-US" sz="2800" dirty="0"/>
          </a:p>
        </p:txBody>
      </p:sp>
      <p:grpSp>
        <p:nvGrpSpPr>
          <p:cNvPr id="1173" name="Group 1172"/>
          <p:cNvGrpSpPr/>
          <p:nvPr/>
        </p:nvGrpSpPr>
        <p:grpSpPr>
          <a:xfrm>
            <a:off x="3148209" y="4457471"/>
            <a:ext cx="5631961" cy="588639"/>
            <a:chOff x="3148209" y="4457471"/>
            <a:chExt cx="5631961" cy="588639"/>
          </a:xfrm>
        </p:grpSpPr>
        <p:grpSp>
          <p:nvGrpSpPr>
            <p:cNvPr id="1167" name="Group 1166"/>
            <p:cNvGrpSpPr/>
            <p:nvPr/>
          </p:nvGrpSpPr>
          <p:grpSpPr>
            <a:xfrm>
              <a:off x="3148209" y="4462530"/>
              <a:ext cx="2805891" cy="580444"/>
              <a:chOff x="3148209" y="4462530"/>
              <a:chExt cx="2805891" cy="580444"/>
            </a:xfrm>
          </p:grpSpPr>
          <p:grpSp>
            <p:nvGrpSpPr>
              <p:cNvPr id="466" name="Group 465"/>
              <p:cNvGrpSpPr/>
              <p:nvPr/>
            </p:nvGrpSpPr>
            <p:grpSpPr>
              <a:xfrm>
                <a:off x="3148209" y="4701974"/>
                <a:ext cx="237841" cy="341000"/>
                <a:chOff x="425379" y="2467420"/>
                <a:chExt cx="183025" cy="144722"/>
              </a:xfrm>
            </p:grpSpPr>
            <p:sp>
              <p:nvSpPr>
                <p:cNvPr id="475" name="Rectangle 474"/>
                <p:cNvSpPr/>
                <p:nvPr/>
              </p:nvSpPr>
              <p:spPr>
                <a:xfrm>
                  <a:off x="425379" y="2468032"/>
                  <a:ext cx="92073" cy="144110"/>
                </a:xfrm>
                <a:prstGeom prst="rect">
                  <a:avLst/>
                </a:prstGeom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6" name="Rectangle 475"/>
                <p:cNvSpPr/>
                <p:nvPr/>
              </p:nvSpPr>
              <p:spPr>
                <a:xfrm>
                  <a:off x="516331" y="2467420"/>
                  <a:ext cx="92073" cy="144110"/>
                </a:xfrm>
                <a:prstGeom prst="rect">
                  <a:avLst/>
                </a:prstGeom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55" name="Group 1154"/>
              <p:cNvGrpSpPr/>
              <p:nvPr/>
            </p:nvGrpSpPr>
            <p:grpSpPr>
              <a:xfrm>
                <a:off x="3415325" y="4462530"/>
                <a:ext cx="2538775" cy="409223"/>
                <a:chOff x="3417781" y="3957791"/>
                <a:chExt cx="2538775" cy="409223"/>
              </a:xfrm>
            </p:grpSpPr>
            <p:cxnSp>
              <p:nvCxnSpPr>
                <p:cNvPr id="606" name="Straight Arrow Connector 605"/>
                <p:cNvCxnSpPr/>
                <p:nvPr/>
              </p:nvCxnSpPr>
              <p:spPr>
                <a:xfrm>
                  <a:off x="3417781" y="4367014"/>
                  <a:ext cx="2538775" cy="0"/>
                </a:xfrm>
                <a:prstGeom prst="straightConnector1">
                  <a:avLst/>
                </a:prstGeom>
                <a:ln w="25400"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08" name="TextBox 607"/>
                <p:cNvSpPr txBox="1"/>
                <p:nvPr/>
              </p:nvSpPr>
              <p:spPr>
                <a:xfrm>
                  <a:off x="3825600" y="3957791"/>
                  <a:ext cx="207346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/>
                    <a:t>Regulation stall</a:t>
                  </a:r>
                  <a:endParaRPr lang="en-US" dirty="0"/>
                </a:p>
              </p:txBody>
            </p:sp>
          </p:grpSp>
        </p:grpSp>
        <p:grpSp>
          <p:nvGrpSpPr>
            <p:cNvPr id="1168" name="Group 1167"/>
            <p:cNvGrpSpPr/>
            <p:nvPr/>
          </p:nvGrpSpPr>
          <p:grpSpPr>
            <a:xfrm>
              <a:off x="5990933" y="4457471"/>
              <a:ext cx="2789237" cy="588639"/>
              <a:chOff x="5990933" y="4457471"/>
              <a:chExt cx="2789237" cy="588639"/>
            </a:xfrm>
          </p:grpSpPr>
          <p:grpSp>
            <p:nvGrpSpPr>
              <p:cNvPr id="467" name="Group 466"/>
              <p:cNvGrpSpPr/>
              <p:nvPr/>
            </p:nvGrpSpPr>
            <p:grpSpPr>
              <a:xfrm>
                <a:off x="5990933" y="4705110"/>
                <a:ext cx="237841" cy="341000"/>
                <a:chOff x="425379" y="2471505"/>
                <a:chExt cx="183025" cy="144722"/>
              </a:xfrm>
            </p:grpSpPr>
            <p:sp>
              <p:nvSpPr>
                <p:cNvPr id="473" name="Rectangle 472"/>
                <p:cNvSpPr/>
                <p:nvPr/>
              </p:nvSpPr>
              <p:spPr>
                <a:xfrm>
                  <a:off x="425379" y="2472117"/>
                  <a:ext cx="92073" cy="144110"/>
                </a:xfrm>
                <a:prstGeom prst="rect">
                  <a:avLst/>
                </a:prstGeom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4" name="Rectangle 473"/>
                <p:cNvSpPr/>
                <p:nvPr/>
              </p:nvSpPr>
              <p:spPr>
                <a:xfrm>
                  <a:off x="516331" y="2471505"/>
                  <a:ext cx="92073" cy="144110"/>
                </a:xfrm>
                <a:prstGeom prst="rect">
                  <a:avLst/>
                </a:prstGeom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56" name="Group 1155"/>
              <p:cNvGrpSpPr/>
              <p:nvPr/>
            </p:nvGrpSpPr>
            <p:grpSpPr>
              <a:xfrm>
                <a:off x="6241395" y="4457471"/>
                <a:ext cx="2538775" cy="409223"/>
                <a:chOff x="3417781" y="3957791"/>
                <a:chExt cx="2538775" cy="409223"/>
              </a:xfrm>
            </p:grpSpPr>
            <p:cxnSp>
              <p:nvCxnSpPr>
                <p:cNvPr id="1157" name="Straight Arrow Connector 1156"/>
                <p:cNvCxnSpPr/>
                <p:nvPr/>
              </p:nvCxnSpPr>
              <p:spPr>
                <a:xfrm>
                  <a:off x="3417781" y="4367014"/>
                  <a:ext cx="2538775" cy="0"/>
                </a:xfrm>
                <a:prstGeom prst="straightConnector1">
                  <a:avLst/>
                </a:prstGeom>
                <a:ln w="25400"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58" name="TextBox 1157"/>
                <p:cNvSpPr txBox="1"/>
                <p:nvPr/>
              </p:nvSpPr>
              <p:spPr>
                <a:xfrm>
                  <a:off x="3825600" y="3957791"/>
                  <a:ext cx="207346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/>
                    <a:t>Regulation stall</a:t>
                  </a:r>
                  <a:endParaRPr lang="en-US" dirty="0"/>
                </a:p>
              </p:txBody>
            </p:sp>
          </p:grpSp>
        </p:grpSp>
      </p:grpSp>
      <p:grpSp>
        <p:nvGrpSpPr>
          <p:cNvPr id="1172" name="Group 1171"/>
          <p:cNvGrpSpPr/>
          <p:nvPr/>
        </p:nvGrpSpPr>
        <p:grpSpPr>
          <a:xfrm>
            <a:off x="181360" y="1536662"/>
            <a:ext cx="12113497" cy="4041225"/>
            <a:chOff x="181360" y="1536662"/>
            <a:chExt cx="12113497" cy="4041225"/>
          </a:xfrm>
        </p:grpSpPr>
        <p:grpSp>
          <p:nvGrpSpPr>
            <p:cNvPr id="1169" name="Group 1168"/>
            <p:cNvGrpSpPr/>
            <p:nvPr/>
          </p:nvGrpSpPr>
          <p:grpSpPr>
            <a:xfrm>
              <a:off x="181360" y="4292751"/>
              <a:ext cx="11738793" cy="1285136"/>
              <a:chOff x="181360" y="4292751"/>
              <a:chExt cx="11738793" cy="1285136"/>
            </a:xfrm>
          </p:grpSpPr>
          <p:sp>
            <p:nvSpPr>
              <p:cNvPr id="71" name="TextBox 70"/>
              <p:cNvSpPr txBox="1"/>
              <p:nvPr/>
            </p:nvSpPr>
            <p:spPr>
              <a:xfrm>
                <a:off x="660714" y="4292751"/>
                <a:ext cx="235023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Initial regulation stall</a:t>
                </a:r>
                <a:endParaRPr lang="en-US" dirty="0"/>
              </a:p>
            </p:txBody>
          </p:sp>
          <p:cxnSp>
            <p:nvCxnSpPr>
              <p:cNvPr id="72" name="Straight Arrow Connector 71"/>
              <p:cNvCxnSpPr/>
              <p:nvPr/>
            </p:nvCxnSpPr>
            <p:spPr>
              <a:xfrm>
                <a:off x="549840" y="4680445"/>
                <a:ext cx="2577119" cy="0"/>
              </a:xfrm>
              <a:prstGeom prst="straightConnector1">
                <a:avLst/>
              </a:prstGeom>
              <a:ln w="25400"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165" name="Group 1164"/>
              <p:cNvGrpSpPr/>
              <p:nvPr/>
            </p:nvGrpSpPr>
            <p:grpSpPr>
              <a:xfrm>
                <a:off x="181360" y="4882946"/>
                <a:ext cx="11738793" cy="694941"/>
                <a:chOff x="183816" y="4702672"/>
                <a:chExt cx="11738793" cy="694941"/>
              </a:xfrm>
            </p:grpSpPr>
            <p:cxnSp>
              <p:nvCxnSpPr>
                <p:cNvPr id="463" name="Straight Connector 462"/>
                <p:cNvCxnSpPr/>
                <p:nvPr/>
              </p:nvCxnSpPr>
              <p:spPr>
                <a:xfrm>
                  <a:off x="302838" y="4873402"/>
                  <a:ext cx="11359708" cy="0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601" name="Group 600"/>
                <p:cNvGrpSpPr/>
                <p:nvPr/>
              </p:nvGrpSpPr>
              <p:grpSpPr>
                <a:xfrm>
                  <a:off x="313841" y="4702672"/>
                  <a:ext cx="11353316" cy="377769"/>
                  <a:chOff x="239207" y="1849421"/>
                  <a:chExt cx="11353316" cy="998916"/>
                </a:xfrm>
              </p:grpSpPr>
              <p:cxnSp>
                <p:nvCxnSpPr>
                  <p:cNvPr id="477" name="Straight Connector 476"/>
                  <p:cNvCxnSpPr/>
                  <p:nvPr/>
                </p:nvCxnSpPr>
                <p:spPr>
                  <a:xfrm>
                    <a:off x="8754194" y="1849421"/>
                    <a:ext cx="0" cy="998916"/>
                  </a:xfrm>
                  <a:prstGeom prst="line">
                    <a:avLst/>
                  </a:prstGeom>
                  <a:ln w="508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78" name="Straight Connector 477"/>
                  <p:cNvCxnSpPr/>
                  <p:nvPr/>
                </p:nvCxnSpPr>
                <p:spPr>
                  <a:xfrm>
                    <a:off x="239207" y="1849421"/>
                    <a:ext cx="0" cy="998916"/>
                  </a:xfrm>
                  <a:prstGeom prst="line">
                    <a:avLst/>
                  </a:prstGeom>
                  <a:ln w="508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79" name="Straight Connector 478"/>
                  <p:cNvCxnSpPr/>
                  <p:nvPr/>
                </p:nvCxnSpPr>
                <p:spPr>
                  <a:xfrm>
                    <a:off x="3077536" y="1849421"/>
                    <a:ext cx="0" cy="998916"/>
                  </a:xfrm>
                  <a:prstGeom prst="line">
                    <a:avLst/>
                  </a:prstGeom>
                  <a:ln w="508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80" name="Straight Connector 479"/>
                  <p:cNvCxnSpPr/>
                  <p:nvPr/>
                </p:nvCxnSpPr>
                <p:spPr>
                  <a:xfrm>
                    <a:off x="5915865" y="1849421"/>
                    <a:ext cx="0" cy="998916"/>
                  </a:xfrm>
                  <a:prstGeom prst="line">
                    <a:avLst/>
                  </a:prstGeom>
                  <a:ln w="508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81" name="Straight Connector 480"/>
                  <p:cNvCxnSpPr/>
                  <p:nvPr/>
                </p:nvCxnSpPr>
                <p:spPr>
                  <a:xfrm>
                    <a:off x="11592523" y="1849421"/>
                    <a:ext cx="0" cy="998916"/>
                  </a:xfrm>
                  <a:prstGeom prst="line">
                    <a:avLst/>
                  </a:prstGeom>
                  <a:ln w="508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99" name="Group 598"/>
                <p:cNvGrpSpPr/>
                <p:nvPr/>
              </p:nvGrpSpPr>
              <p:grpSpPr>
                <a:xfrm>
                  <a:off x="315960" y="4793619"/>
                  <a:ext cx="11346586" cy="175126"/>
                  <a:chOff x="241326" y="2290185"/>
                  <a:chExt cx="11346586" cy="269749"/>
                </a:xfrm>
              </p:grpSpPr>
              <p:grpSp>
                <p:nvGrpSpPr>
                  <p:cNvPr id="482" name="Group 481"/>
                  <p:cNvGrpSpPr/>
                  <p:nvPr/>
                </p:nvGrpSpPr>
                <p:grpSpPr>
                  <a:xfrm>
                    <a:off x="3077832" y="2290185"/>
                    <a:ext cx="2836025" cy="269749"/>
                    <a:chOff x="2608872" y="2540882"/>
                    <a:chExt cx="2182399" cy="152400"/>
                  </a:xfrm>
                </p:grpSpPr>
                <p:grpSp>
                  <p:nvGrpSpPr>
                    <p:cNvPr id="567" name="Group 566"/>
                    <p:cNvGrpSpPr/>
                    <p:nvPr/>
                  </p:nvGrpSpPr>
                  <p:grpSpPr>
                    <a:xfrm>
                      <a:off x="2608872" y="2540882"/>
                      <a:ext cx="2182399" cy="152400"/>
                      <a:chOff x="424472" y="2532415"/>
                      <a:chExt cx="2182399" cy="152400"/>
                    </a:xfrm>
                  </p:grpSpPr>
                  <p:cxnSp>
                    <p:nvCxnSpPr>
                      <p:cNvPr id="581" name="Straight Connector 580"/>
                      <p:cNvCxnSpPr/>
                      <p:nvPr/>
                    </p:nvCxnSpPr>
                    <p:spPr>
                      <a:xfrm>
                        <a:off x="606339" y="2532415"/>
                        <a:ext cx="0" cy="152400"/>
                      </a:xfrm>
                      <a:prstGeom prst="line">
                        <a:avLst/>
                      </a:prstGeom>
                      <a:ln w="1270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82" name="Straight Connector 581"/>
                      <p:cNvCxnSpPr/>
                      <p:nvPr/>
                    </p:nvCxnSpPr>
                    <p:spPr>
                      <a:xfrm>
                        <a:off x="788206" y="2532415"/>
                        <a:ext cx="0" cy="152400"/>
                      </a:xfrm>
                      <a:prstGeom prst="line">
                        <a:avLst/>
                      </a:prstGeom>
                      <a:ln w="1270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83" name="Straight Connector 582"/>
                      <p:cNvCxnSpPr/>
                      <p:nvPr/>
                    </p:nvCxnSpPr>
                    <p:spPr>
                      <a:xfrm>
                        <a:off x="970073" y="2532415"/>
                        <a:ext cx="0" cy="152400"/>
                      </a:xfrm>
                      <a:prstGeom prst="line">
                        <a:avLst/>
                      </a:prstGeom>
                      <a:ln w="1270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84" name="Straight Connector 583"/>
                      <p:cNvCxnSpPr/>
                      <p:nvPr/>
                    </p:nvCxnSpPr>
                    <p:spPr>
                      <a:xfrm>
                        <a:off x="1151940" y="2532415"/>
                        <a:ext cx="0" cy="152400"/>
                      </a:xfrm>
                      <a:prstGeom prst="line">
                        <a:avLst/>
                      </a:prstGeom>
                      <a:ln w="1270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85" name="Straight Connector 584"/>
                      <p:cNvCxnSpPr/>
                      <p:nvPr/>
                    </p:nvCxnSpPr>
                    <p:spPr>
                      <a:xfrm>
                        <a:off x="1333807" y="2532415"/>
                        <a:ext cx="0" cy="152400"/>
                      </a:xfrm>
                      <a:prstGeom prst="line">
                        <a:avLst/>
                      </a:prstGeom>
                      <a:ln w="1270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86" name="Straight Connector 585"/>
                      <p:cNvCxnSpPr/>
                      <p:nvPr/>
                    </p:nvCxnSpPr>
                    <p:spPr>
                      <a:xfrm>
                        <a:off x="1515674" y="2532415"/>
                        <a:ext cx="0" cy="152400"/>
                      </a:xfrm>
                      <a:prstGeom prst="line">
                        <a:avLst/>
                      </a:prstGeom>
                      <a:ln w="1270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87" name="Straight Connector 586"/>
                      <p:cNvCxnSpPr/>
                      <p:nvPr/>
                    </p:nvCxnSpPr>
                    <p:spPr>
                      <a:xfrm>
                        <a:off x="1697541" y="2532415"/>
                        <a:ext cx="0" cy="152400"/>
                      </a:xfrm>
                      <a:prstGeom prst="line">
                        <a:avLst/>
                      </a:prstGeom>
                      <a:ln w="1270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88" name="Straight Connector 587"/>
                      <p:cNvCxnSpPr/>
                      <p:nvPr/>
                    </p:nvCxnSpPr>
                    <p:spPr>
                      <a:xfrm>
                        <a:off x="1879408" y="2532415"/>
                        <a:ext cx="0" cy="152400"/>
                      </a:xfrm>
                      <a:prstGeom prst="line">
                        <a:avLst/>
                      </a:prstGeom>
                      <a:ln w="1270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89" name="Straight Connector 588"/>
                      <p:cNvCxnSpPr/>
                      <p:nvPr/>
                    </p:nvCxnSpPr>
                    <p:spPr>
                      <a:xfrm>
                        <a:off x="2061275" y="2532415"/>
                        <a:ext cx="0" cy="152400"/>
                      </a:xfrm>
                      <a:prstGeom prst="line">
                        <a:avLst/>
                      </a:prstGeom>
                      <a:ln w="1270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90" name="Straight Connector 589"/>
                      <p:cNvCxnSpPr/>
                      <p:nvPr/>
                    </p:nvCxnSpPr>
                    <p:spPr>
                      <a:xfrm>
                        <a:off x="2243142" y="2532415"/>
                        <a:ext cx="0" cy="152400"/>
                      </a:xfrm>
                      <a:prstGeom prst="line">
                        <a:avLst/>
                      </a:prstGeom>
                      <a:ln w="1270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91" name="Straight Connector 590"/>
                      <p:cNvCxnSpPr/>
                      <p:nvPr/>
                    </p:nvCxnSpPr>
                    <p:spPr>
                      <a:xfrm>
                        <a:off x="2425009" y="2532415"/>
                        <a:ext cx="0" cy="152400"/>
                      </a:xfrm>
                      <a:prstGeom prst="line">
                        <a:avLst/>
                      </a:prstGeom>
                      <a:ln w="1270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92" name="Straight Connector 591"/>
                      <p:cNvCxnSpPr/>
                      <p:nvPr/>
                    </p:nvCxnSpPr>
                    <p:spPr>
                      <a:xfrm>
                        <a:off x="2606871" y="2532415"/>
                        <a:ext cx="0" cy="152400"/>
                      </a:xfrm>
                      <a:prstGeom prst="line">
                        <a:avLst/>
                      </a:prstGeom>
                      <a:ln w="1270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93" name="Straight Connector 592"/>
                      <p:cNvCxnSpPr/>
                      <p:nvPr/>
                    </p:nvCxnSpPr>
                    <p:spPr>
                      <a:xfrm>
                        <a:off x="424472" y="2532415"/>
                        <a:ext cx="0" cy="152400"/>
                      </a:xfrm>
                      <a:prstGeom prst="line">
                        <a:avLst/>
                      </a:prstGeom>
                      <a:ln w="1270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568" name="Group 567"/>
                    <p:cNvGrpSpPr/>
                    <p:nvPr/>
                  </p:nvGrpSpPr>
                  <p:grpSpPr>
                    <a:xfrm>
                      <a:off x="2698666" y="2540882"/>
                      <a:ext cx="2000532" cy="152400"/>
                      <a:chOff x="606339" y="2532415"/>
                      <a:chExt cx="2000532" cy="152400"/>
                    </a:xfrm>
                  </p:grpSpPr>
                  <p:cxnSp>
                    <p:nvCxnSpPr>
                      <p:cNvPr id="569" name="Straight Connector 568"/>
                      <p:cNvCxnSpPr/>
                      <p:nvPr/>
                    </p:nvCxnSpPr>
                    <p:spPr>
                      <a:xfrm>
                        <a:off x="606339" y="2532415"/>
                        <a:ext cx="0" cy="152400"/>
                      </a:xfrm>
                      <a:prstGeom prst="line">
                        <a:avLst/>
                      </a:prstGeom>
                      <a:ln w="1270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70" name="Straight Connector 569"/>
                      <p:cNvCxnSpPr/>
                      <p:nvPr/>
                    </p:nvCxnSpPr>
                    <p:spPr>
                      <a:xfrm>
                        <a:off x="788206" y="2532415"/>
                        <a:ext cx="0" cy="152400"/>
                      </a:xfrm>
                      <a:prstGeom prst="line">
                        <a:avLst/>
                      </a:prstGeom>
                      <a:ln w="1270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71" name="Straight Connector 570"/>
                      <p:cNvCxnSpPr/>
                      <p:nvPr/>
                    </p:nvCxnSpPr>
                    <p:spPr>
                      <a:xfrm>
                        <a:off x="970073" y="2532415"/>
                        <a:ext cx="0" cy="152400"/>
                      </a:xfrm>
                      <a:prstGeom prst="line">
                        <a:avLst/>
                      </a:prstGeom>
                      <a:ln w="1270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72" name="Straight Connector 571"/>
                      <p:cNvCxnSpPr/>
                      <p:nvPr/>
                    </p:nvCxnSpPr>
                    <p:spPr>
                      <a:xfrm>
                        <a:off x="1151940" y="2532415"/>
                        <a:ext cx="0" cy="152400"/>
                      </a:xfrm>
                      <a:prstGeom prst="line">
                        <a:avLst/>
                      </a:prstGeom>
                      <a:ln w="1270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73" name="Straight Connector 572"/>
                      <p:cNvCxnSpPr/>
                      <p:nvPr/>
                    </p:nvCxnSpPr>
                    <p:spPr>
                      <a:xfrm>
                        <a:off x="1333807" y="2532415"/>
                        <a:ext cx="0" cy="152400"/>
                      </a:xfrm>
                      <a:prstGeom prst="line">
                        <a:avLst/>
                      </a:prstGeom>
                      <a:ln w="1270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74" name="Straight Connector 573"/>
                      <p:cNvCxnSpPr/>
                      <p:nvPr/>
                    </p:nvCxnSpPr>
                    <p:spPr>
                      <a:xfrm>
                        <a:off x="1515674" y="2532415"/>
                        <a:ext cx="0" cy="152400"/>
                      </a:xfrm>
                      <a:prstGeom prst="line">
                        <a:avLst/>
                      </a:prstGeom>
                      <a:ln w="1270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75" name="Straight Connector 574"/>
                      <p:cNvCxnSpPr/>
                      <p:nvPr/>
                    </p:nvCxnSpPr>
                    <p:spPr>
                      <a:xfrm>
                        <a:off x="1697541" y="2532415"/>
                        <a:ext cx="0" cy="152400"/>
                      </a:xfrm>
                      <a:prstGeom prst="line">
                        <a:avLst/>
                      </a:prstGeom>
                      <a:ln w="1270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76" name="Straight Connector 575"/>
                      <p:cNvCxnSpPr/>
                      <p:nvPr/>
                    </p:nvCxnSpPr>
                    <p:spPr>
                      <a:xfrm>
                        <a:off x="1879408" y="2532415"/>
                        <a:ext cx="0" cy="152400"/>
                      </a:xfrm>
                      <a:prstGeom prst="line">
                        <a:avLst/>
                      </a:prstGeom>
                      <a:ln w="1270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77" name="Straight Connector 576"/>
                      <p:cNvCxnSpPr/>
                      <p:nvPr/>
                    </p:nvCxnSpPr>
                    <p:spPr>
                      <a:xfrm>
                        <a:off x="2061275" y="2532415"/>
                        <a:ext cx="0" cy="152400"/>
                      </a:xfrm>
                      <a:prstGeom prst="line">
                        <a:avLst/>
                      </a:prstGeom>
                      <a:ln w="1270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78" name="Straight Connector 577"/>
                      <p:cNvCxnSpPr/>
                      <p:nvPr/>
                    </p:nvCxnSpPr>
                    <p:spPr>
                      <a:xfrm>
                        <a:off x="2243142" y="2532415"/>
                        <a:ext cx="0" cy="152400"/>
                      </a:xfrm>
                      <a:prstGeom prst="line">
                        <a:avLst/>
                      </a:prstGeom>
                      <a:ln w="1270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79" name="Straight Connector 578"/>
                      <p:cNvCxnSpPr/>
                      <p:nvPr/>
                    </p:nvCxnSpPr>
                    <p:spPr>
                      <a:xfrm>
                        <a:off x="2425009" y="2532415"/>
                        <a:ext cx="0" cy="152400"/>
                      </a:xfrm>
                      <a:prstGeom prst="line">
                        <a:avLst/>
                      </a:prstGeom>
                      <a:ln w="1270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80" name="Straight Connector 579"/>
                      <p:cNvCxnSpPr/>
                      <p:nvPr/>
                    </p:nvCxnSpPr>
                    <p:spPr>
                      <a:xfrm>
                        <a:off x="2606871" y="2532415"/>
                        <a:ext cx="0" cy="152400"/>
                      </a:xfrm>
                      <a:prstGeom prst="line">
                        <a:avLst/>
                      </a:prstGeom>
                      <a:ln w="1270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grpSp>
                <p:nvGrpSpPr>
                  <p:cNvPr id="483" name="Group 482"/>
                  <p:cNvGrpSpPr/>
                  <p:nvPr/>
                </p:nvGrpSpPr>
                <p:grpSpPr>
                  <a:xfrm>
                    <a:off x="241326" y="2290185"/>
                    <a:ext cx="2836025" cy="269749"/>
                    <a:chOff x="2608872" y="2540882"/>
                    <a:chExt cx="2182399" cy="152400"/>
                  </a:xfrm>
                </p:grpSpPr>
                <p:grpSp>
                  <p:nvGrpSpPr>
                    <p:cNvPr id="540" name="Group 539"/>
                    <p:cNvGrpSpPr/>
                    <p:nvPr/>
                  </p:nvGrpSpPr>
                  <p:grpSpPr>
                    <a:xfrm>
                      <a:off x="2608872" y="2540882"/>
                      <a:ext cx="2182399" cy="152400"/>
                      <a:chOff x="424472" y="2532415"/>
                      <a:chExt cx="2182399" cy="152400"/>
                    </a:xfrm>
                  </p:grpSpPr>
                  <p:cxnSp>
                    <p:nvCxnSpPr>
                      <p:cNvPr id="554" name="Straight Connector 553"/>
                      <p:cNvCxnSpPr/>
                      <p:nvPr/>
                    </p:nvCxnSpPr>
                    <p:spPr>
                      <a:xfrm>
                        <a:off x="606339" y="2532415"/>
                        <a:ext cx="0" cy="152400"/>
                      </a:xfrm>
                      <a:prstGeom prst="line">
                        <a:avLst/>
                      </a:prstGeom>
                      <a:ln w="1270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55" name="Straight Connector 554"/>
                      <p:cNvCxnSpPr/>
                      <p:nvPr/>
                    </p:nvCxnSpPr>
                    <p:spPr>
                      <a:xfrm>
                        <a:off x="788206" y="2532415"/>
                        <a:ext cx="0" cy="152400"/>
                      </a:xfrm>
                      <a:prstGeom prst="line">
                        <a:avLst/>
                      </a:prstGeom>
                      <a:ln w="1270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56" name="Straight Connector 555"/>
                      <p:cNvCxnSpPr/>
                      <p:nvPr/>
                    </p:nvCxnSpPr>
                    <p:spPr>
                      <a:xfrm>
                        <a:off x="970073" y="2532415"/>
                        <a:ext cx="0" cy="152400"/>
                      </a:xfrm>
                      <a:prstGeom prst="line">
                        <a:avLst/>
                      </a:prstGeom>
                      <a:ln w="1270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57" name="Straight Connector 556"/>
                      <p:cNvCxnSpPr/>
                      <p:nvPr/>
                    </p:nvCxnSpPr>
                    <p:spPr>
                      <a:xfrm>
                        <a:off x="1151940" y="2532415"/>
                        <a:ext cx="0" cy="152400"/>
                      </a:xfrm>
                      <a:prstGeom prst="line">
                        <a:avLst/>
                      </a:prstGeom>
                      <a:ln w="1270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58" name="Straight Connector 557"/>
                      <p:cNvCxnSpPr/>
                      <p:nvPr/>
                    </p:nvCxnSpPr>
                    <p:spPr>
                      <a:xfrm>
                        <a:off x="1333807" y="2532415"/>
                        <a:ext cx="0" cy="152400"/>
                      </a:xfrm>
                      <a:prstGeom prst="line">
                        <a:avLst/>
                      </a:prstGeom>
                      <a:ln w="1270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59" name="Straight Connector 558"/>
                      <p:cNvCxnSpPr/>
                      <p:nvPr/>
                    </p:nvCxnSpPr>
                    <p:spPr>
                      <a:xfrm>
                        <a:off x="1515674" y="2532415"/>
                        <a:ext cx="0" cy="152400"/>
                      </a:xfrm>
                      <a:prstGeom prst="line">
                        <a:avLst/>
                      </a:prstGeom>
                      <a:ln w="1270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60" name="Straight Connector 559"/>
                      <p:cNvCxnSpPr/>
                      <p:nvPr/>
                    </p:nvCxnSpPr>
                    <p:spPr>
                      <a:xfrm>
                        <a:off x="1697541" y="2532415"/>
                        <a:ext cx="0" cy="152400"/>
                      </a:xfrm>
                      <a:prstGeom prst="line">
                        <a:avLst/>
                      </a:prstGeom>
                      <a:ln w="1270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61" name="Straight Connector 560"/>
                      <p:cNvCxnSpPr/>
                      <p:nvPr/>
                    </p:nvCxnSpPr>
                    <p:spPr>
                      <a:xfrm>
                        <a:off x="1879408" y="2532415"/>
                        <a:ext cx="0" cy="152400"/>
                      </a:xfrm>
                      <a:prstGeom prst="line">
                        <a:avLst/>
                      </a:prstGeom>
                      <a:ln w="1270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62" name="Straight Connector 561"/>
                      <p:cNvCxnSpPr/>
                      <p:nvPr/>
                    </p:nvCxnSpPr>
                    <p:spPr>
                      <a:xfrm>
                        <a:off x="2061275" y="2532415"/>
                        <a:ext cx="0" cy="152400"/>
                      </a:xfrm>
                      <a:prstGeom prst="line">
                        <a:avLst/>
                      </a:prstGeom>
                      <a:ln w="1270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63" name="Straight Connector 562"/>
                      <p:cNvCxnSpPr/>
                      <p:nvPr/>
                    </p:nvCxnSpPr>
                    <p:spPr>
                      <a:xfrm>
                        <a:off x="2243142" y="2532415"/>
                        <a:ext cx="0" cy="152400"/>
                      </a:xfrm>
                      <a:prstGeom prst="line">
                        <a:avLst/>
                      </a:prstGeom>
                      <a:ln w="1270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64" name="Straight Connector 563"/>
                      <p:cNvCxnSpPr/>
                      <p:nvPr/>
                    </p:nvCxnSpPr>
                    <p:spPr>
                      <a:xfrm>
                        <a:off x="2425009" y="2532415"/>
                        <a:ext cx="0" cy="152400"/>
                      </a:xfrm>
                      <a:prstGeom prst="line">
                        <a:avLst/>
                      </a:prstGeom>
                      <a:ln w="1270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65" name="Straight Connector 564"/>
                      <p:cNvCxnSpPr/>
                      <p:nvPr/>
                    </p:nvCxnSpPr>
                    <p:spPr>
                      <a:xfrm>
                        <a:off x="2606871" y="2532415"/>
                        <a:ext cx="0" cy="152400"/>
                      </a:xfrm>
                      <a:prstGeom prst="line">
                        <a:avLst/>
                      </a:prstGeom>
                      <a:ln w="1270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66" name="Straight Connector 565"/>
                      <p:cNvCxnSpPr/>
                      <p:nvPr/>
                    </p:nvCxnSpPr>
                    <p:spPr>
                      <a:xfrm>
                        <a:off x="424472" y="2532415"/>
                        <a:ext cx="0" cy="152400"/>
                      </a:xfrm>
                      <a:prstGeom prst="line">
                        <a:avLst/>
                      </a:prstGeom>
                      <a:ln w="1270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541" name="Group 540"/>
                    <p:cNvGrpSpPr/>
                    <p:nvPr/>
                  </p:nvGrpSpPr>
                  <p:grpSpPr>
                    <a:xfrm>
                      <a:off x="2698666" y="2540882"/>
                      <a:ext cx="2000532" cy="152400"/>
                      <a:chOff x="606339" y="2532415"/>
                      <a:chExt cx="2000532" cy="152400"/>
                    </a:xfrm>
                  </p:grpSpPr>
                  <p:cxnSp>
                    <p:nvCxnSpPr>
                      <p:cNvPr id="542" name="Straight Connector 541"/>
                      <p:cNvCxnSpPr/>
                      <p:nvPr/>
                    </p:nvCxnSpPr>
                    <p:spPr>
                      <a:xfrm>
                        <a:off x="606339" y="2532415"/>
                        <a:ext cx="0" cy="152400"/>
                      </a:xfrm>
                      <a:prstGeom prst="line">
                        <a:avLst/>
                      </a:prstGeom>
                      <a:ln w="1270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43" name="Straight Connector 542"/>
                      <p:cNvCxnSpPr/>
                      <p:nvPr/>
                    </p:nvCxnSpPr>
                    <p:spPr>
                      <a:xfrm>
                        <a:off x="788206" y="2532415"/>
                        <a:ext cx="0" cy="152400"/>
                      </a:xfrm>
                      <a:prstGeom prst="line">
                        <a:avLst/>
                      </a:prstGeom>
                      <a:ln w="1270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44" name="Straight Connector 543"/>
                      <p:cNvCxnSpPr/>
                      <p:nvPr/>
                    </p:nvCxnSpPr>
                    <p:spPr>
                      <a:xfrm>
                        <a:off x="970073" y="2532415"/>
                        <a:ext cx="0" cy="152400"/>
                      </a:xfrm>
                      <a:prstGeom prst="line">
                        <a:avLst/>
                      </a:prstGeom>
                      <a:ln w="1270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45" name="Straight Connector 544"/>
                      <p:cNvCxnSpPr/>
                      <p:nvPr/>
                    </p:nvCxnSpPr>
                    <p:spPr>
                      <a:xfrm>
                        <a:off x="1151940" y="2532415"/>
                        <a:ext cx="0" cy="152400"/>
                      </a:xfrm>
                      <a:prstGeom prst="line">
                        <a:avLst/>
                      </a:prstGeom>
                      <a:ln w="1270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46" name="Straight Connector 545"/>
                      <p:cNvCxnSpPr/>
                      <p:nvPr/>
                    </p:nvCxnSpPr>
                    <p:spPr>
                      <a:xfrm>
                        <a:off x="1333807" y="2532415"/>
                        <a:ext cx="0" cy="152400"/>
                      </a:xfrm>
                      <a:prstGeom prst="line">
                        <a:avLst/>
                      </a:prstGeom>
                      <a:ln w="1270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47" name="Straight Connector 546"/>
                      <p:cNvCxnSpPr/>
                      <p:nvPr/>
                    </p:nvCxnSpPr>
                    <p:spPr>
                      <a:xfrm>
                        <a:off x="1515674" y="2532415"/>
                        <a:ext cx="0" cy="152400"/>
                      </a:xfrm>
                      <a:prstGeom prst="line">
                        <a:avLst/>
                      </a:prstGeom>
                      <a:ln w="1270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48" name="Straight Connector 547"/>
                      <p:cNvCxnSpPr/>
                      <p:nvPr/>
                    </p:nvCxnSpPr>
                    <p:spPr>
                      <a:xfrm>
                        <a:off x="1697541" y="2532415"/>
                        <a:ext cx="0" cy="152400"/>
                      </a:xfrm>
                      <a:prstGeom prst="line">
                        <a:avLst/>
                      </a:prstGeom>
                      <a:ln w="1270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49" name="Straight Connector 548"/>
                      <p:cNvCxnSpPr/>
                      <p:nvPr/>
                    </p:nvCxnSpPr>
                    <p:spPr>
                      <a:xfrm>
                        <a:off x="1879408" y="2532415"/>
                        <a:ext cx="0" cy="152400"/>
                      </a:xfrm>
                      <a:prstGeom prst="line">
                        <a:avLst/>
                      </a:prstGeom>
                      <a:ln w="1270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50" name="Straight Connector 549"/>
                      <p:cNvCxnSpPr/>
                      <p:nvPr/>
                    </p:nvCxnSpPr>
                    <p:spPr>
                      <a:xfrm>
                        <a:off x="2061275" y="2532415"/>
                        <a:ext cx="0" cy="152400"/>
                      </a:xfrm>
                      <a:prstGeom prst="line">
                        <a:avLst/>
                      </a:prstGeom>
                      <a:ln w="1270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51" name="Straight Connector 550"/>
                      <p:cNvCxnSpPr/>
                      <p:nvPr/>
                    </p:nvCxnSpPr>
                    <p:spPr>
                      <a:xfrm>
                        <a:off x="2243142" y="2532415"/>
                        <a:ext cx="0" cy="152400"/>
                      </a:xfrm>
                      <a:prstGeom prst="line">
                        <a:avLst/>
                      </a:prstGeom>
                      <a:ln w="1270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52" name="Straight Connector 551"/>
                      <p:cNvCxnSpPr/>
                      <p:nvPr/>
                    </p:nvCxnSpPr>
                    <p:spPr>
                      <a:xfrm>
                        <a:off x="2425009" y="2532415"/>
                        <a:ext cx="0" cy="152400"/>
                      </a:xfrm>
                      <a:prstGeom prst="line">
                        <a:avLst/>
                      </a:prstGeom>
                      <a:ln w="1270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53" name="Straight Connector 552"/>
                      <p:cNvCxnSpPr/>
                      <p:nvPr/>
                    </p:nvCxnSpPr>
                    <p:spPr>
                      <a:xfrm>
                        <a:off x="2606871" y="2532415"/>
                        <a:ext cx="0" cy="152400"/>
                      </a:xfrm>
                      <a:prstGeom prst="line">
                        <a:avLst/>
                      </a:prstGeom>
                      <a:ln w="1270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grpSp>
                <p:nvGrpSpPr>
                  <p:cNvPr id="484" name="Group 483"/>
                  <p:cNvGrpSpPr/>
                  <p:nvPr/>
                </p:nvGrpSpPr>
                <p:grpSpPr>
                  <a:xfrm>
                    <a:off x="5915865" y="2290185"/>
                    <a:ext cx="2836025" cy="269749"/>
                    <a:chOff x="2608872" y="2540882"/>
                    <a:chExt cx="2182399" cy="152400"/>
                  </a:xfrm>
                </p:grpSpPr>
                <p:grpSp>
                  <p:nvGrpSpPr>
                    <p:cNvPr id="513" name="Group 512"/>
                    <p:cNvGrpSpPr/>
                    <p:nvPr/>
                  </p:nvGrpSpPr>
                  <p:grpSpPr>
                    <a:xfrm>
                      <a:off x="2608872" y="2540882"/>
                      <a:ext cx="2182399" cy="152400"/>
                      <a:chOff x="424472" y="2532415"/>
                      <a:chExt cx="2182399" cy="152400"/>
                    </a:xfrm>
                  </p:grpSpPr>
                  <p:cxnSp>
                    <p:nvCxnSpPr>
                      <p:cNvPr id="527" name="Straight Connector 526"/>
                      <p:cNvCxnSpPr/>
                      <p:nvPr/>
                    </p:nvCxnSpPr>
                    <p:spPr>
                      <a:xfrm>
                        <a:off x="606339" y="2532415"/>
                        <a:ext cx="0" cy="152400"/>
                      </a:xfrm>
                      <a:prstGeom prst="line">
                        <a:avLst/>
                      </a:prstGeom>
                      <a:ln w="1270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28" name="Straight Connector 527"/>
                      <p:cNvCxnSpPr/>
                      <p:nvPr/>
                    </p:nvCxnSpPr>
                    <p:spPr>
                      <a:xfrm>
                        <a:off x="788206" y="2532415"/>
                        <a:ext cx="0" cy="152400"/>
                      </a:xfrm>
                      <a:prstGeom prst="line">
                        <a:avLst/>
                      </a:prstGeom>
                      <a:ln w="1270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29" name="Straight Connector 528"/>
                      <p:cNvCxnSpPr/>
                      <p:nvPr/>
                    </p:nvCxnSpPr>
                    <p:spPr>
                      <a:xfrm>
                        <a:off x="970073" y="2532415"/>
                        <a:ext cx="0" cy="152400"/>
                      </a:xfrm>
                      <a:prstGeom prst="line">
                        <a:avLst/>
                      </a:prstGeom>
                      <a:ln w="1270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30" name="Straight Connector 529"/>
                      <p:cNvCxnSpPr/>
                      <p:nvPr/>
                    </p:nvCxnSpPr>
                    <p:spPr>
                      <a:xfrm>
                        <a:off x="1151940" y="2532415"/>
                        <a:ext cx="0" cy="152400"/>
                      </a:xfrm>
                      <a:prstGeom prst="line">
                        <a:avLst/>
                      </a:prstGeom>
                      <a:ln w="1270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31" name="Straight Connector 530"/>
                      <p:cNvCxnSpPr/>
                      <p:nvPr/>
                    </p:nvCxnSpPr>
                    <p:spPr>
                      <a:xfrm>
                        <a:off x="1333807" y="2532415"/>
                        <a:ext cx="0" cy="152400"/>
                      </a:xfrm>
                      <a:prstGeom prst="line">
                        <a:avLst/>
                      </a:prstGeom>
                      <a:ln w="1270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32" name="Straight Connector 531"/>
                      <p:cNvCxnSpPr/>
                      <p:nvPr/>
                    </p:nvCxnSpPr>
                    <p:spPr>
                      <a:xfrm>
                        <a:off x="1515674" y="2532415"/>
                        <a:ext cx="0" cy="152400"/>
                      </a:xfrm>
                      <a:prstGeom prst="line">
                        <a:avLst/>
                      </a:prstGeom>
                      <a:ln w="1270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33" name="Straight Connector 532"/>
                      <p:cNvCxnSpPr/>
                      <p:nvPr/>
                    </p:nvCxnSpPr>
                    <p:spPr>
                      <a:xfrm>
                        <a:off x="1697541" y="2532415"/>
                        <a:ext cx="0" cy="152400"/>
                      </a:xfrm>
                      <a:prstGeom prst="line">
                        <a:avLst/>
                      </a:prstGeom>
                      <a:ln w="1270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34" name="Straight Connector 533"/>
                      <p:cNvCxnSpPr/>
                      <p:nvPr/>
                    </p:nvCxnSpPr>
                    <p:spPr>
                      <a:xfrm>
                        <a:off x="1879408" y="2532415"/>
                        <a:ext cx="0" cy="152400"/>
                      </a:xfrm>
                      <a:prstGeom prst="line">
                        <a:avLst/>
                      </a:prstGeom>
                      <a:ln w="1270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35" name="Straight Connector 534"/>
                      <p:cNvCxnSpPr/>
                      <p:nvPr/>
                    </p:nvCxnSpPr>
                    <p:spPr>
                      <a:xfrm>
                        <a:off x="2061275" y="2532415"/>
                        <a:ext cx="0" cy="152400"/>
                      </a:xfrm>
                      <a:prstGeom prst="line">
                        <a:avLst/>
                      </a:prstGeom>
                      <a:ln w="1270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36" name="Straight Connector 535"/>
                      <p:cNvCxnSpPr/>
                      <p:nvPr/>
                    </p:nvCxnSpPr>
                    <p:spPr>
                      <a:xfrm>
                        <a:off x="2243142" y="2532415"/>
                        <a:ext cx="0" cy="152400"/>
                      </a:xfrm>
                      <a:prstGeom prst="line">
                        <a:avLst/>
                      </a:prstGeom>
                      <a:ln w="1270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37" name="Straight Connector 536"/>
                      <p:cNvCxnSpPr/>
                      <p:nvPr/>
                    </p:nvCxnSpPr>
                    <p:spPr>
                      <a:xfrm>
                        <a:off x="2425009" y="2532415"/>
                        <a:ext cx="0" cy="152400"/>
                      </a:xfrm>
                      <a:prstGeom prst="line">
                        <a:avLst/>
                      </a:prstGeom>
                      <a:ln w="1270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38" name="Straight Connector 537"/>
                      <p:cNvCxnSpPr/>
                      <p:nvPr/>
                    </p:nvCxnSpPr>
                    <p:spPr>
                      <a:xfrm>
                        <a:off x="2606871" y="2532415"/>
                        <a:ext cx="0" cy="152400"/>
                      </a:xfrm>
                      <a:prstGeom prst="line">
                        <a:avLst/>
                      </a:prstGeom>
                      <a:ln w="1270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39" name="Straight Connector 538"/>
                      <p:cNvCxnSpPr/>
                      <p:nvPr/>
                    </p:nvCxnSpPr>
                    <p:spPr>
                      <a:xfrm>
                        <a:off x="424472" y="2532415"/>
                        <a:ext cx="0" cy="152400"/>
                      </a:xfrm>
                      <a:prstGeom prst="line">
                        <a:avLst/>
                      </a:prstGeom>
                      <a:ln w="1270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514" name="Group 513"/>
                    <p:cNvGrpSpPr/>
                    <p:nvPr/>
                  </p:nvGrpSpPr>
                  <p:grpSpPr>
                    <a:xfrm>
                      <a:off x="2698666" y="2540882"/>
                      <a:ext cx="2000532" cy="152400"/>
                      <a:chOff x="606339" y="2532415"/>
                      <a:chExt cx="2000532" cy="152400"/>
                    </a:xfrm>
                  </p:grpSpPr>
                  <p:cxnSp>
                    <p:nvCxnSpPr>
                      <p:cNvPr id="515" name="Straight Connector 514"/>
                      <p:cNvCxnSpPr/>
                      <p:nvPr/>
                    </p:nvCxnSpPr>
                    <p:spPr>
                      <a:xfrm>
                        <a:off x="606339" y="2532415"/>
                        <a:ext cx="0" cy="152400"/>
                      </a:xfrm>
                      <a:prstGeom prst="line">
                        <a:avLst/>
                      </a:prstGeom>
                      <a:ln w="1270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16" name="Straight Connector 515"/>
                      <p:cNvCxnSpPr/>
                      <p:nvPr/>
                    </p:nvCxnSpPr>
                    <p:spPr>
                      <a:xfrm>
                        <a:off x="788206" y="2532415"/>
                        <a:ext cx="0" cy="152400"/>
                      </a:xfrm>
                      <a:prstGeom prst="line">
                        <a:avLst/>
                      </a:prstGeom>
                      <a:ln w="1270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17" name="Straight Connector 516"/>
                      <p:cNvCxnSpPr/>
                      <p:nvPr/>
                    </p:nvCxnSpPr>
                    <p:spPr>
                      <a:xfrm>
                        <a:off x="970073" y="2532415"/>
                        <a:ext cx="0" cy="152400"/>
                      </a:xfrm>
                      <a:prstGeom prst="line">
                        <a:avLst/>
                      </a:prstGeom>
                      <a:ln w="1270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18" name="Straight Connector 517"/>
                      <p:cNvCxnSpPr/>
                      <p:nvPr/>
                    </p:nvCxnSpPr>
                    <p:spPr>
                      <a:xfrm>
                        <a:off x="1151940" y="2532415"/>
                        <a:ext cx="0" cy="152400"/>
                      </a:xfrm>
                      <a:prstGeom prst="line">
                        <a:avLst/>
                      </a:prstGeom>
                      <a:ln w="1270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19" name="Straight Connector 518"/>
                      <p:cNvCxnSpPr/>
                      <p:nvPr/>
                    </p:nvCxnSpPr>
                    <p:spPr>
                      <a:xfrm>
                        <a:off x="1333807" y="2532415"/>
                        <a:ext cx="0" cy="152400"/>
                      </a:xfrm>
                      <a:prstGeom prst="line">
                        <a:avLst/>
                      </a:prstGeom>
                      <a:ln w="1270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20" name="Straight Connector 519"/>
                      <p:cNvCxnSpPr/>
                      <p:nvPr/>
                    </p:nvCxnSpPr>
                    <p:spPr>
                      <a:xfrm>
                        <a:off x="1515674" y="2532415"/>
                        <a:ext cx="0" cy="152400"/>
                      </a:xfrm>
                      <a:prstGeom prst="line">
                        <a:avLst/>
                      </a:prstGeom>
                      <a:ln w="1270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21" name="Straight Connector 520"/>
                      <p:cNvCxnSpPr/>
                      <p:nvPr/>
                    </p:nvCxnSpPr>
                    <p:spPr>
                      <a:xfrm>
                        <a:off x="1697541" y="2532415"/>
                        <a:ext cx="0" cy="152400"/>
                      </a:xfrm>
                      <a:prstGeom prst="line">
                        <a:avLst/>
                      </a:prstGeom>
                      <a:ln w="1270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22" name="Straight Connector 521"/>
                      <p:cNvCxnSpPr/>
                      <p:nvPr/>
                    </p:nvCxnSpPr>
                    <p:spPr>
                      <a:xfrm>
                        <a:off x="1879408" y="2532415"/>
                        <a:ext cx="0" cy="152400"/>
                      </a:xfrm>
                      <a:prstGeom prst="line">
                        <a:avLst/>
                      </a:prstGeom>
                      <a:ln w="1270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23" name="Straight Connector 522"/>
                      <p:cNvCxnSpPr/>
                      <p:nvPr/>
                    </p:nvCxnSpPr>
                    <p:spPr>
                      <a:xfrm>
                        <a:off x="2061275" y="2532415"/>
                        <a:ext cx="0" cy="152400"/>
                      </a:xfrm>
                      <a:prstGeom prst="line">
                        <a:avLst/>
                      </a:prstGeom>
                      <a:ln w="1270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24" name="Straight Connector 523"/>
                      <p:cNvCxnSpPr/>
                      <p:nvPr/>
                    </p:nvCxnSpPr>
                    <p:spPr>
                      <a:xfrm>
                        <a:off x="2243142" y="2532415"/>
                        <a:ext cx="0" cy="152400"/>
                      </a:xfrm>
                      <a:prstGeom prst="line">
                        <a:avLst/>
                      </a:prstGeom>
                      <a:ln w="1270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25" name="Straight Connector 524"/>
                      <p:cNvCxnSpPr/>
                      <p:nvPr/>
                    </p:nvCxnSpPr>
                    <p:spPr>
                      <a:xfrm>
                        <a:off x="2425009" y="2532415"/>
                        <a:ext cx="0" cy="152400"/>
                      </a:xfrm>
                      <a:prstGeom prst="line">
                        <a:avLst/>
                      </a:prstGeom>
                      <a:ln w="1270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26" name="Straight Connector 525"/>
                      <p:cNvCxnSpPr/>
                      <p:nvPr/>
                    </p:nvCxnSpPr>
                    <p:spPr>
                      <a:xfrm>
                        <a:off x="2606871" y="2532415"/>
                        <a:ext cx="0" cy="152400"/>
                      </a:xfrm>
                      <a:prstGeom prst="line">
                        <a:avLst/>
                      </a:prstGeom>
                      <a:ln w="1270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grpSp>
                <p:nvGrpSpPr>
                  <p:cNvPr id="485" name="Group 484"/>
                  <p:cNvGrpSpPr/>
                  <p:nvPr/>
                </p:nvGrpSpPr>
                <p:grpSpPr>
                  <a:xfrm>
                    <a:off x="8751887" y="2290185"/>
                    <a:ext cx="2836025" cy="269749"/>
                    <a:chOff x="2608872" y="2540882"/>
                    <a:chExt cx="2182399" cy="152400"/>
                  </a:xfrm>
                </p:grpSpPr>
                <p:grpSp>
                  <p:nvGrpSpPr>
                    <p:cNvPr id="486" name="Group 485"/>
                    <p:cNvGrpSpPr/>
                    <p:nvPr/>
                  </p:nvGrpSpPr>
                  <p:grpSpPr>
                    <a:xfrm>
                      <a:off x="2608872" y="2540882"/>
                      <a:ext cx="2182399" cy="152400"/>
                      <a:chOff x="424472" y="2532415"/>
                      <a:chExt cx="2182399" cy="152400"/>
                    </a:xfrm>
                  </p:grpSpPr>
                  <p:cxnSp>
                    <p:nvCxnSpPr>
                      <p:cNvPr id="500" name="Straight Connector 499"/>
                      <p:cNvCxnSpPr/>
                      <p:nvPr/>
                    </p:nvCxnSpPr>
                    <p:spPr>
                      <a:xfrm>
                        <a:off x="606339" y="2532415"/>
                        <a:ext cx="0" cy="152400"/>
                      </a:xfrm>
                      <a:prstGeom prst="line">
                        <a:avLst/>
                      </a:prstGeom>
                      <a:ln w="1270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01" name="Straight Connector 500"/>
                      <p:cNvCxnSpPr/>
                      <p:nvPr/>
                    </p:nvCxnSpPr>
                    <p:spPr>
                      <a:xfrm>
                        <a:off x="788206" y="2532415"/>
                        <a:ext cx="0" cy="152400"/>
                      </a:xfrm>
                      <a:prstGeom prst="line">
                        <a:avLst/>
                      </a:prstGeom>
                      <a:ln w="1270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02" name="Straight Connector 501"/>
                      <p:cNvCxnSpPr/>
                      <p:nvPr/>
                    </p:nvCxnSpPr>
                    <p:spPr>
                      <a:xfrm>
                        <a:off x="970073" y="2532415"/>
                        <a:ext cx="0" cy="152400"/>
                      </a:xfrm>
                      <a:prstGeom prst="line">
                        <a:avLst/>
                      </a:prstGeom>
                      <a:ln w="1270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03" name="Straight Connector 502"/>
                      <p:cNvCxnSpPr/>
                      <p:nvPr/>
                    </p:nvCxnSpPr>
                    <p:spPr>
                      <a:xfrm>
                        <a:off x="1151940" y="2532415"/>
                        <a:ext cx="0" cy="152400"/>
                      </a:xfrm>
                      <a:prstGeom prst="line">
                        <a:avLst/>
                      </a:prstGeom>
                      <a:ln w="1270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04" name="Straight Connector 503"/>
                      <p:cNvCxnSpPr/>
                      <p:nvPr/>
                    </p:nvCxnSpPr>
                    <p:spPr>
                      <a:xfrm>
                        <a:off x="1333807" y="2532415"/>
                        <a:ext cx="0" cy="152400"/>
                      </a:xfrm>
                      <a:prstGeom prst="line">
                        <a:avLst/>
                      </a:prstGeom>
                      <a:ln w="1270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05" name="Straight Connector 504"/>
                      <p:cNvCxnSpPr/>
                      <p:nvPr/>
                    </p:nvCxnSpPr>
                    <p:spPr>
                      <a:xfrm>
                        <a:off x="1515674" y="2532415"/>
                        <a:ext cx="0" cy="152400"/>
                      </a:xfrm>
                      <a:prstGeom prst="line">
                        <a:avLst/>
                      </a:prstGeom>
                      <a:ln w="1270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06" name="Straight Connector 505"/>
                      <p:cNvCxnSpPr/>
                      <p:nvPr/>
                    </p:nvCxnSpPr>
                    <p:spPr>
                      <a:xfrm>
                        <a:off x="1697541" y="2532415"/>
                        <a:ext cx="0" cy="152400"/>
                      </a:xfrm>
                      <a:prstGeom prst="line">
                        <a:avLst/>
                      </a:prstGeom>
                      <a:ln w="1270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07" name="Straight Connector 506"/>
                      <p:cNvCxnSpPr/>
                      <p:nvPr/>
                    </p:nvCxnSpPr>
                    <p:spPr>
                      <a:xfrm>
                        <a:off x="1879408" y="2532415"/>
                        <a:ext cx="0" cy="152400"/>
                      </a:xfrm>
                      <a:prstGeom prst="line">
                        <a:avLst/>
                      </a:prstGeom>
                      <a:ln w="1270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08" name="Straight Connector 507"/>
                      <p:cNvCxnSpPr/>
                      <p:nvPr/>
                    </p:nvCxnSpPr>
                    <p:spPr>
                      <a:xfrm>
                        <a:off x="2061275" y="2532415"/>
                        <a:ext cx="0" cy="152400"/>
                      </a:xfrm>
                      <a:prstGeom prst="line">
                        <a:avLst/>
                      </a:prstGeom>
                      <a:ln w="1270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09" name="Straight Connector 508"/>
                      <p:cNvCxnSpPr/>
                      <p:nvPr/>
                    </p:nvCxnSpPr>
                    <p:spPr>
                      <a:xfrm>
                        <a:off x="2243142" y="2532415"/>
                        <a:ext cx="0" cy="152400"/>
                      </a:xfrm>
                      <a:prstGeom prst="line">
                        <a:avLst/>
                      </a:prstGeom>
                      <a:ln w="1270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10" name="Straight Connector 509"/>
                      <p:cNvCxnSpPr/>
                      <p:nvPr/>
                    </p:nvCxnSpPr>
                    <p:spPr>
                      <a:xfrm>
                        <a:off x="2425009" y="2532415"/>
                        <a:ext cx="0" cy="152400"/>
                      </a:xfrm>
                      <a:prstGeom prst="line">
                        <a:avLst/>
                      </a:prstGeom>
                      <a:ln w="1270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11" name="Straight Connector 510"/>
                      <p:cNvCxnSpPr/>
                      <p:nvPr/>
                    </p:nvCxnSpPr>
                    <p:spPr>
                      <a:xfrm>
                        <a:off x="2606871" y="2532415"/>
                        <a:ext cx="0" cy="152400"/>
                      </a:xfrm>
                      <a:prstGeom prst="line">
                        <a:avLst/>
                      </a:prstGeom>
                      <a:ln w="1270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12" name="Straight Connector 511"/>
                      <p:cNvCxnSpPr/>
                      <p:nvPr/>
                    </p:nvCxnSpPr>
                    <p:spPr>
                      <a:xfrm>
                        <a:off x="424472" y="2532415"/>
                        <a:ext cx="0" cy="152400"/>
                      </a:xfrm>
                      <a:prstGeom prst="line">
                        <a:avLst/>
                      </a:prstGeom>
                      <a:ln w="1270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487" name="Group 486"/>
                    <p:cNvGrpSpPr/>
                    <p:nvPr/>
                  </p:nvGrpSpPr>
                  <p:grpSpPr>
                    <a:xfrm>
                      <a:off x="2698666" y="2540882"/>
                      <a:ext cx="2000532" cy="152400"/>
                      <a:chOff x="606339" y="2532415"/>
                      <a:chExt cx="2000532" cy="152400"/>
                    </a:xfrm>
                  </p:grpSpPr>
                  <p:cxnSp>
                    <p:nvCxnSpPr>
                      <p:cNvPr id="488" name="Straight Connector 487"/>
                      <p:cNvCxnSpPr/>
                      <p:nvPr/>
                    </p:nvCxnSpPr>
                    <p:spPr>
                      <a:xfrm>
                        <a:off x="606339" y="2532415"/>
                        <a:ext cx="0" cy="152400"/>
                      </a:xfrm>
                      <a:prstGeom prst="line">
                        <a:avLst/>
                      </a:prstGeom>
                      <a:ln w="1270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89" name="Straight Connector 488"/>
                      <p:cNvCxnSpPr/>
                      <p:nvPr/>
                    </p:nvCxnSpPr>
                    <p:spPr>
                      <a:xfrm>
                        <a:off x="788206" y="2532415"/>
                        <a:ext cx="0" cy="152400"/>
                      </a:xfrm>
                      <a:prstGeom prst="line">
                        <a:avLst/>
                      </a:prstGeom>
                      <a:ln w="1270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90" name="Straight Connector 489"/>
                      <p:cNvCxnSpPr/>
                      <p:nvPr/>
                    </p:nvCxnSpPr>
                    <p:spPr>
                      <a:xfrm>
                        <a:off x="970073" y="2532415"/>
                        <a:ext cx="0" cy="152400"/>
                      </a:xfrm>
                      <a:prstGeom prst="line">
                        <a:avLst/>
                      </a:prstGeom>
                      <a:ln w="1270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91" name="Straight Connector 490"/>
                      <p:cNvCxnSpPr/>
                      <p:nvPr/>
                    </p:nvCxnSpPr>
                    <p:spPr>
                      <a:xfrm>
                        <a:off x="1151940" y="2532415"/>
                        <a:ext cx="0" cy="152400"/>
                      </a:xfrm>
                      <a:prstGeom prst="line">
                        <a:avLst/>
                      </a:prstGeom>
                      <a:ln w="1270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92" name="Straight Connector 491"/>
                      <p:cNvCxnSpPr/>
                      <p:nvPr/>
                    </p:nvCxnSpPr>
                    <p:spPr>
                      <a:xfrm>
                        <a:off x="1333807" y="2532415"/>
                        <a:ext cx="0" cy="152400"/>
                      </a:xfrm>
                      <a:prstGeom prst="line">
                        <a:avLst/>
                      </a:prstGeom>
                      <a:ln w="1270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93" name="Straight Connector 492"/>
                      <p:cNvCxnSpPr/>
                      <p:nvPr/>
                    </p:nvCxnSpPr>
                    <p:spPr>
                      <a:xfrm>
                        <a:off x="1515674" y="2532415"/>
                        <a:ext cx="0" cy="152400"/>
                      </a:xfrm>
                      <a:prstGeom prst="line">
                        <a:avLst/>
                      </a:prstGeom>
                      <a:ln w="1270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94" name="Straight Connector 493"/>
                      <p:cNvCxnSpPr/>
                      <p:nvPr/>
                    </p:nvCxnSpPr>
                    <p:spPr>
                      <a:xfrm>
                        <a:off x="1697541" y="2532415"/>
                        <a:ext cx="0" cy="152400"/>
                      </a:xfrm>
                      <a:prstGeom prst="line">
                        <a:avLst/>
                      </a:prstGeom>
                      <a:ln w="1270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95" name="Straight Connector 494"/>
                      <p:cNvCxnSpPr/>
                      <p:nvPr/>
                    </p:nvCxnSpPr>
                    <p:spPr>
                      <a:xfrm>
                        <a:off x="1879408" y="2532415"/>
                        <a:ext cx="0" cy="152400"/>
                      </a:xfrm>
                      <a:prstGeom prst="line">
                        <a:avLst/>
                      </a:prstGeom>
                      <a:ln w="1270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96" name="Straight Connector 495"/>
                      <p:cNvCxnSpPr/>
                      <p:nvPr/>
                    </p:nvCxnSpPr>
                    <p:spPr>
                      <a:xfrm>
                        <a:off x="2061275" y="2532415"/>
                        <a:ext cx="0" cy="152400"/>
                      </a:xfrm>
                      <a:prstGeom prst="line">
                        <a:avLst/>
                      </a:prstGeom>
                      <a:ln w="1270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97" name="Straight Connector 496"/>
                      <p:cNvCxnSpPr/>
                      <p:nvPr/>
                    </p:nvCxnSpPr>
                    <p:spPr>
                      <a:xfrm>
                        <a:off x="2243142" y="2532415"/>
                        <a:ext cx="0" cy="152400"/>
                      </a:xfrm>
                      <a:prstGeom prst="line">
                        <a:avLst/>
                      </a:prstGeom>
                      <a:ln w="1270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98" name="Straight Connector 497"/>
                      <p:cNvCxnSpPr/>
                      <p:nvPr/>
                    </p:nvCxnSpPr>
                    <p:spPr>
                      <a:xfrm>
                        <a:off x="2425009" y="2532415"/>
                        <a:ext cx="0" cy="152400"/>
                      </a:xfrm>
                      <a:prstGeom prst="line">
                        <a:avLst/>
                      </a:prstGeom>
                      <a:ln w="1270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99" name="Straight Connector 498"/>
                      <p:cNvCxnSpPr/>
                      <p:nvPr/>
                    </p:nvCxnSpPr>
                    <p:spPr>
                      <a:xfrm>
                        <a:off x="2606871" y="2532415"/>
                        <a:ext cx="0" cy="152400"/>
                      </a:xfrm>
                      <a:prstGeom prst="line">
                        <a:avLst/>
                      </a:prstGeom>
                      <a:ln w="1270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</p:grpSp>
            <p:grpSp>
              <p:nvGrpSpPr>
                <p:cNvPr id="603" name="Group 602"/>
                <p:cNvGrpSpPr/>
                <p:nvPr/>
              </p:nvGrpSpPr>
              <p:grpSpPr>
                <a:xfrm>
                  <a:off x="183816" y="5028281"/>
                  <a:ext cx="11738793" cy="369332"/>
                  <a:chOff x="95357" y="1783800"/>
                  <a:chExt cx="11738793" cy="369332"/>
                </a:xfrm>
              </p:grpSpPr>
              <p:sp>
                <p:nvSpPr>
                  <p:cNvPr id="595" name="TextBox 594"/>
                  <p:cNvSpPr txBox="1"/>
                  <p:nvPr/>
                </p:nvSpPr>
                <p:spPr>
                  <a:xfrm>
                    <a:off x="2817177" y="1783800"/>
                    <a:ext cx="447558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/>
                      <a:t>24</a:t>
                    </a:r>
                    <a:endParaRPr lang="en-US" dirty="0"/>
                  </a:p>
                </p:txBody>
              </p:sp>
              <p:sp>
                <p:nvSpPr>
                  <p:cNvPr id="596" name="TextBox 595"/>
                  <p:cNvSpPr txBox="1"/>
                  <p:nvPr/>
                </p:nvSpPr>
                <p:spPr>
                  <a:xfrm>
                    <a:off x="5667237" y="1783800"/>
                    <a:ext cx="45397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/>
                      <a:t>48</a:t>
                    </a:r>
                    <a:endParaRPr lang="en-US" dirty="0"/>
                  </a:p>
                </p:txBody>
              </p:sp>
              <p:sp>
                <p:nvSpPr>
                  <p:cNvPr id="597" name="TextBox 596"/>
                  <p:cNvSpPr txBox="1"/>
                  <p:nvPr/>
                </p:nvSpPr>
                <p:spPr>
                  <a:xfrm>
                    <a:off x="8523709" y="1783800"/>
                    <a:ext cx="45397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/>
                      <a:t>72</a:t>
                    </a:r>
                    <a:endParaRPr lang="en-US" dirty="0"/>
                  </a:p>
                </p:txBody>
              </p:sp>
              <p:sp>
                <p:nvSpPr>
                  <p:cNvPr id="598" name="TextBox 597"/>
                  <p:cNvSpPr txBox="1"/>
                  <p:nvPr/>
                </p:nvSpPr>
                <p:spPr>
                  <a:xfrm>
                    <a:off x="11380180" y="1783800"/>
                    <a:ext cx="45397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9</a:t>
                    </a:r>
                    <a:r>
                      <a:rPr lang="en-US" dirty="0" smtClean="0"/>
                      <a:t>6</a:t>
                    </a:r>
                    <a:endParaRPr lang="en-US" dirty="0"/>
                  </a:p>
                </p:txBody>
              </p:sp>
              <p:sp>
                <p:nvSpPr>
                  <p:cNvPr id="600" name="Rectangle 599"/>
                  <p:cNvSpPr/>
                  <p:nvPr/>
                </p:nvSpPr>
                <p:spPr>
                  <a:xfrm>
                    <a:off x="95357" y="1783800"/>
                    <a:ext cx="319318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dirty="0"/>
                      <a:t>0</a:t>
                    </a:r>
                  </a:p>
                </p:txBody>
              </p:sp>
            </p:grpSp>
          </p:grpSp>
        </p:grpSp>
        <p:grpSp>
          <p:nvGrpSpPr>
            <p:cNvPr id="1171" name="Group 1170"/>
            <p:cNvGrpSpPr/>
            <p:nvPr/>
          </p:nvGrpSpPr>
          <p:grpSpPr>
            <a:xfrm>
              <a:off x="8747863" y="1536662"/>
              <a:ext cx="3546994" cy="1369697"/>
              <a:chOff x="8747863" y="1536662"/>
              <a:chExt cx="3546994" cy="1369697"/>
            </a:xfrm>
          </p:grpSpPr>
          <p:sp>
            <p:nvSpPr>
              <p:cNvPr id="1159" name="Rectangle 1158"/>
              <p:cNvSpPr/>
              <p:nvPr/>
            </p:nvSpPr>
            <p:spPr>
              <a:xfrm>
                <a:off x="8747863" y="1547128"/>
                <a:ext cx="128857" cy="339558"/>
              </a:xfrm>
              <a:prstGeom prst="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0" name="Rectangle 1159"/>
              <p:cNvSpPr/>
              <p:nvPr/>
            </p:nvSpPr>
            <p:spPr>
              <a:xfrm>
                <a:off x="8747863" y="2072256"/>
                <a:ext cx="128857" cy="339558"/>
              </a:xfrm>
              <a:prstGeom prst="rect">
                <a:avLst/>
              </a:prstGeom>
              <a:ln>
                <a:solidFill>
                  <a:schemeClr val="accent4">
                    <a:shade val="50000"/>
                  </a:schemeClr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1" name="Rectangle 1160"/>
              <p:cNvSpPr/>
              <p:nvPr/>
            </p:nvSpPr>
            <p:spPr>
              <a:xfrm>
                <a:off x="8747863" y="2566801"/>
                <a:ext cx="128857" cy="339558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2" name="TextBox 1161"/>
              <p:cNvSpPr txBox="1"/>
              <p:nvPr/>
            </p:nvSpPr>
            <p:spPr>
              <a:xfrm>
                <a:off x="8968545" y="1536662"/>
                <a:ext cx="316113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/>
                  <a:t>Memory accesses from core </a:t>
                </a:r>
                <a:r>
                  <a:rPr lang="en-US" sz="1600" b="1" dirty="0" err="1" smtClean="0"/>
                  <a:t>i</a:t>
                </a:r>
                <a:endParaRPr lang="en-US" sz="1600" b="1" dirty="0"/>
              </a:p>
            </p:txBody>
          </p:sp>
          <p:sp>
            <p:nvSpPr>
              <p:cNvPr id="1163" name="TextBox 1162"/>
              <p:cNvSpPr txBox="1"/>
              <p:nvPr/>
            </p:nvSpPr>
            <p:spPr>
              <a:xfrm>
                <a:off x="8943208" y="2093547"/>
                <a:ext cx="332631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/>
                  <a:t>Memory accesses from other cores</a:t>
                </a:r>
                <a:endParaRPr lang="en-US" sz="1600" b="1" dirty="0"/>
              </a:p>
            </p:txBody>
          </p:sp>
          <p:sp>
            <p:nvSpPr>
              <p:cNvPr id="1164" name="TextBox 1163"/>
              <p:cNvSpPr txBox="1"/>
              <p:nvPr/>
            </p:nvSpPr>
            <p:spPr>
              <a:xfrm>
                <a:off x="8968545" y="2560405"/>
                <a:ext cx="332631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/>
                  <a:t>CPU computation</a:t>
                </a:r>
                <a:endParaRPr lang="en-US" sz="1600" b="1" dirty="0"/>
              </a:p>
            </p:txBody>
          </p:sp>
        </p:grpSp>
      </p:grpSp>
      <p:sp>
        <p:nvSpPr>
          <p:cNvPr id="1166" name="TextBox 1165"/>
          <p:cNvSpPr txBox="1"/>
          <p:nvPr/>
        </p:nvSpPr>
        <p:spPr>
          <a:xfrm>
            <a:off x="808094" y="2188924"/>
            <a:ext cx="94147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u="sng" dirty="0" smtClean="0"/>
              <a:t>Example</a:t>
            </a:r>
          </a:p>
          <a:p>
            <a:r>
              <a:rPr lang="en-US" sz="1600" dirty="0" smtClean="0"/>
              <a:t>Q = 2</a:t>
            </a:r>
          </a:p>
          <a:p>
            <a:r>
              <a:rPr lang="en-US" sz="1600" dirty="0" smtClean="0"/>
              <a:t>P = 24</a:t>
            </a:r>
          </a:p>
          <a:p>
            <a:r>
              <a:rPr lang="en-US" sz="1600" dirty="0"/>
              <a:t>m</a:t>
            </a:r>
            <a:r>
              <a:rPr lang="en-US" sz="1600" dirty="0" smtClean="0"/>
              <a:t> = 4</a:t>
            </a:r>
          </a:p>
          <a:p>
            <a:r>
              <a:rPr lang="en-US" sz="1600" dirty="0" smtClean="0"/>
              <a:t>C</a:t>
            </a:r>
            <a:r>
              <a:rPr lang="en-US" sz="1600" baseline="30000" dirty="0" smtClean="0"/>
              <a:t>m</a:t>
            </a:r>
            <a:r>
              <a:rPr lang="en-US" sz="1600" dirty="0" smtClean="0"/>
              <a:t> = 5</a:t>
            </a:r>
          </a:p>
          <a:p>
            <a:r>
              <a:rPr lang="en-US" sz="1600" dirty="0" smtClean="0"/>
              <a:t>C</a:t>
            </a:r>
            <a:r>
              <a:rPr lang="en-US" sz="1600" baseline="30000" dirty="0" smtClean="0"/>
              <a:t>e</a:t>
            </a:r>
            <a:r>
              <a:rPr lang="en-US" sz="1600" dirty="0" smtClean="0"/>
              <a:t> = 7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954161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2" grpId="0" animBg="1"/>
      <p:bldP spid="116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Rectangle 813"/>
          <p:cNvSpPr/>
          <p:nvPr/>
        </p:nvSpPr>
        <p:spPr>
          <a:xfrm>
            <a:off x="7862625" y="3264904"/>
            <a:ext cx="946750" cy="34659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5971815" y="3266731"/>
            <a:ext cx="3794662" cy="350467"/>
            <a:chOff x="5971815" y="3266731"/>
            <a:chExt cx="3794662" cy="350467"/>
          </a:xfrm>
        </p:grpSpPr>
        <p:grpSp>
          <p:nvGrpSpPr>
            <p:cNvPr id="356" name="Group 355"/>
            <p:cNvGrpSpPr/>
            <p:nvPr/>
          </p:nvGrpSpPr>
          <p:grpSpPr>
            <a:xfrm>
              <a:off x="9291239" y="3277639"/>
              <a:ext cx="475238" cy="339559"/>
              <a:chOff x="424134" y="2467420"/>
              <a:chExt cx="365709" cy="144110"/>
            </a:xfrm>
          </p:grpSpPr>
          <p:sp>
            <p:nvSpPr>
              <p:cNvPr id="357" name="Rectangle 356"/>
              <p:cNvSpPr/>
              <p:nvPr/>
            </p:nvSpPr>
            <p:spPr>
              <a:xfrm>
                <a:off x="697770" y="2467420"/>
                <a:ext cx="92073" cy="144110"/>
              </a:xfrm>
              <a:prstGeom prst="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8" name="Rectangle 357"/>
              <p:cNvSpPr/>
              <p:nvPr/>
            </p:nvSpPr>
            <p:spPr>
              <a:xfrm>
                <a:off x="424134" y="2467421"/>
                <a:ext cx="270083" cy="144109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99" name="Group 798"/>
            <p:cNvGrpSpPr/>
            <p:nvPr/>
          </p:nvGrpSpPr>
          <p:grpSpPr>
            <a:xfrm>
              <a:off x="5971815" y="3266731"/>
              <a:ext cx="1885083" cy="343991"/>
              <a:chOff x="3114306" y="3436362"/>
              <a:chExt cx="1885083" cy="343991"/>
            </a:xfrm>
          </p:grpSpPr>
          <p:grpSp>
            <p:nvGrpSpPr>
              <p:cNvPr id="800" name="Group 799"/>
              <p:cNvGrpSpPr/>
              <p:nvPr/>
            </p:nvGrpSpPr>
            <p:grpSpPr>
              <a:xfrm>
                <a:off x="3114306" y="3439406"/>
                <a:ext cx="937302" cy="340947"/>
                <a:chOff x="3118683" y="3437289"/>
                <a:chExt cx="946670" cy="340947"/>
              </a:xfrm>
            </p:grpSpPr>
            <p:grpSp>
              <p:nvGrpSpPr>
                <p:cNvPr id="808" name="Group 807"/>
                <p:cNvGrpSpPr/>
                <p:nvPr/>
              </p:nvGrpSpPr>
              <p:grpSpPr>
                <a:xfrm>
                  <a:off x="3118683" y="3438677"/>
                  <a:ext cx="460702" cy="339559"/>
                  <a:chOff x="435320" y="2467420"/>
                  <a:chExt cx="354523" cy="144110"/>
                </a:xfrm>
              </p:grpSpPr>
              <p:sp>
                <p:nvSpPr>
                  <p:cNvPr id="812" name="Rectangle 811"/>
                  <p:cNvSpPr/>
                  <p:nvPr/>
                </p:nvSpPr>
                <p:spPr>
                  <a:xfrm>
                    <a:off x="697770" y="2467420"/>
                    <a:ext cx="92073" cy="144110"/>
                  </a:xfrm>
                  <a:prstGeom prst="rect">
                    <a:avLst/>
                  </a:prstGeom>
                </p:spPr>
                <p:style>
                  <a:lnRef idx="2">
                    <a:schemeClr val="accent6">
                      <a:shade val="50000"/>
                    </a:schemeClr>
                  </a:lnRef>
                  <a:fillRef idx="1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13" name="Rectangle 812"/>
                  <p:cNvSpPr/>
                  <p:nvPr/>
                </p:nvSpPr>
                <p:spPr>
                  <a:xfrm>
                    <a:off x="435320" y="2467421"/>
                    <a:ext cx="273125" cy="144109"/>
                  </a:xfrm>
                  <a:prstGeom prst="rect">
                    <a:avLst/>
                  </a:prstGeom>
                </p:spPr>
                <p:style>
                  <a:lnRef idx="2">
                    <a:schemeClr val="accent4">
                      <a:shade val="50000"/>
                    </a:schemeClr>
                  </a:lnRef>
                  <a:fillRef idx="1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809" name="Group 808"/>
                <p:cNvGrpSpPr/>
                <p:nvPr/>
              </p:nvGrpSpPr>
              <p:grpSpPr>
                <a:xfrm>
                  <a:off x="3590114" y="3437289"/>
                  <a:ext cx="475239" cy="339559"/>
                  <a:chOff x="424133" y="2468318"/>
                  <a:chExt cx="365710" cy="144110"/>
                </a:xfrm>
              </p:grpSpPr>
              <p:sp>
                <p:nvSpPr>
                  <p:cNvPr id="810" name="Rectangle 809"/>
                  <p:cNvSpPr/>
                  <p:nvPr/>
                </p:nvSpPr>
                <p:spPr>
                  <a:xfrm>
                    <a:off x="697770" y="2468318"/>
                    <a:ext cx="92073" cy="144110"/>
                  </a:xfrm>
                  <a:prstGeom prst="rect">
                    <a:avLst/>
                  </a:prstGeom>
                </p:spPr>
                <p:style>
                  <a:lnRef idx="2">
                    <a:schemeClr val="accent6">
                      <a:shade val="50000"/>
                    </a:schemeClr>
                  </a:lnRef>
                  <a:fillRef idx="1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11" name="Rectangle 810"/>
                  <p:cNvSpPr/>
                  <p:nvPr/>
                </p:nvSpPr>
                <p:spPr>
                  <a:xfrm>
                    <a:off x="424133" y="2468319"/>
                    <a:ext cx="271266" cy="144109"/>
                  </a:xfrm>
                  <a:prstGeom prst="rect">
                    <a:avLst/>
                  </a:prstGeom>
                </p:spPr>
                <p:style>
                  <a:lnRef idx="2">
                    <a:schemeClr val="accent4">
                      <a:shade val="50000"/>
                    </a:schemeClr>
                  </a:lnRef>
                  <a:fillRef idx="1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801" name="Group 800"/>
              <p:cNvGrpSpPr/>
              <p:nvPr/>
            </p:nvGrpSpPr>
            <p:grpSpPr>
              <a:xfrm>
                <a:off x="4062087" y="3436362"/>
                <a:ext cx="937302" cy="340947"/>
                <a:chOff x="3118683" y="3437289"/>
                <a:chExt cx="946670" cy="340947"/>
              </a:xfrm>
            </p:grpSpPr>
            <p:grpSp>
              <p:nvGrpSpPr>
                <p:cNvPr id="802" name="Group 801"/>
                <p:cNvGrpSpPr/>
                <p:nvPr/>
              </p:nvGrpSpPr>
              <p:grpSpPr>
                <a:xfrm>
                  <a:off x="3118683" y="3438677"/>
                  <a:ext cx="460702" cy="339559"/>
                  <a:chOff x="435320" y="2467420"/>
                  <a:chExt cx="354523" cy="144110"/>
                </a:xfrm>
              </p:grpSpPr>
              <p:sp>
                <p:nvSpPr>
                  <p:cNvPr id="806" name="Rectangle 805"/>
                  <p:cNvSpPr/>
                  <p:nvPr/>
                </p:nvSpPr>
                <p:spPr>
                  <a:xfrm>
                    <a:off x="697770" y="2467420"/>
                    <a:ext cx="92073" cy="144110"/>
                  </a:xfrm>
                  <a:prstGeom prst="rect">
                    <a:avLst/>
                  </a:prstGeom>
                </p:spPr>
                <p:style>
                  <a:lnRef idx="2">
                    <a:schemeClr val="accent6">
                      <a:shade val="50000"/>
                    </a:schemeClr>
                  </a:lnRef>
                  <a:fillRef idx="1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07" name="Rectangle 806"/>
                  <p:cNvSpPr/>
                  <p:nvPr/>
                </p:nvSpPr>
                <p:spPr>
                  <a:xfrm>
                    <a:off x="435320" y="2467421"/>
                    <a:ext cx="273125" cy="144109"/>
                  </a:xfrm>
                  <a:prstGeom prst="rect">
                    <a:avLst/>
                  </a:prstGeom>
                </p:spPr>
                <p:style>
                  <a:lnRef idx="2">
                    <a:schemeClr val="accent4">
                      <a:shade val="50000"/>
                    </a:schemeClr>
                  </a:lnRef>
                  <a:fillRef idx="1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803" name="Group 802"/>
                <p:cNvGrpSpPr/>
                <p:nvPr/>
              </p:nvGrpSpPr>
              <p:grpSpPr>
                <a:xfrm>
                  <a:off x="3590114" y="3437289"/>
                  <a:ext cx="475239" cy="339559"/>
                  <a:chOff x="424133" y="2468318"/>
                  <a:chExt cx="365710" cy="144110"/>
                </a:xfrm>
              </p:grpSpPr>
              <p:sp>
                <p:nvSpPr>
                  <p:cNvPr id="804" name="Rectangle 803"/>
                  <p:cNvSpPr/>
                  <p:nvPr/>
                </p:nvSpPr>
                <p:spPr>
                  <a:xfrm>
                    <a:off x="697770" y="2468318"/>
                    <a:ext cx="92073" cy="144110"/>
                  </a:xfrm>
                  <a:prstGeom prst="rect">
                    <a:avLst/>
                  </a:prstGeom>
                </p:spPr>
                <p:style>
                  <a:lnRef idx="2">
                    <a:schemeClr val="accent6">
                      <a:shade val="50000"/>
                    </a:schemeClr>
                  </a:lnRef>
                  <a:fillRef idx="1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05" name="Rectangle 804"/>
                  <p:cNvSpPr/>
                  <p:nvPr/>
                </p:nvSpPr>
                <p:spPr>
                  <a:xfrm>
                    <a:off x="424133" y="2468319"/>
                    <a:ext cx="271266" cy="144109"/>
                  </a:xfrm>
                  <a:prstGeom prst="rect">
                    <a:avLst/>
                  </a:prstGeom>
                </p:spPr>
                <p:style>
                  <a:lnRef idx="2">
                    <a:schemeClr val="accent4">
                      <a:shade val="50000"/>
                    </a:schemeClr>
                  </a:lnRef>
                  <a:fillRef idx="1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</p:grpSp>
      <p:grpSp>
        <p:nvGrpSpPr>
          <p:cNvPr id="798" name="Group 797"/>
          <p:cNvGrpSpPr/>
          <p:nvPr/>
        </p:nvGrpSpPr>
        <p:grpSpPr>
          <a:xfrm>
            <a:off x="3133056" y="3267432"/>
            <a:ext cx="1885083" cy="343991"/>
            <a:chOff x="3114306" y="3436362"/>
            <a:chExt cx="1885083" cy="343991"/>
          </a:xfrm>
        </p:grpSpPr>
        <p:grpSp>
          <p:nvGrpSpPr>
            <p:cNvPr id="769" name="Group 768"/>
            <p:cNvGrpSpPr/>
            <p:nvPr/>
          </p:nvGrpSpPr>
          <p:grpSpPr>
            <a:xfrm>
              <a:off x="3114306" y="3439406"/>
              <a:ext cx="937302" cy="340947"/>
              <a:chOff x="3118683" y="3437289"/>
              <a:chExt cx="946670" cy="340947"/>
            </a:xfrm>
          </p:grpSpPr>
          <p:grpSp>
            <p:nvGrpSpPr>
              <p:cNvPr id="763" name="Group 762"/>
              <p:cNvGrpSpPr/>
              <p:nvPr/>
            </p:nvGrpSpPr>
            <p:grpSpPr>
              <a:xfrm>
                <a:off x="3118683" y="3438677"/>
                <a:ext cx="460702" cy="339559"/>
                <a:chOff x="435320" y="2467420"/>
                <a:chExt cx="354523" cy="144110"/>
              </a:xfrm>
            </p:grpSpPr>
            <p:sp>
              <p:nvSpPr>
                <p:cNvPr id="764" name="Rectangle 763"/>
                <p:cNvSpPr/>
                <p:nvPr/>
              </p:nvSpPr>
              <p:spPr>
                <a:xfrm>
                  <a:off x="697770" y="2467420"/>
                  <a:ext cx="92073" cy="144110"/>
                </a:xfrm>
                <a:prstGeom prst="rect">
                  <a:avLst/>
                </a:prstGeom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65" name="Rectangle 764"/>
                <p:cNvSpPr/>
                <p:nvPr/>
              </p:nvSpPr>
              <p:spPr>
                <a:xfrm>
                  <a:off x="435320" y="2467421"/>
                  <a:ext cx="273125" cy="144109"/>
                </a:xfrm>
                <a:prstGeom prst="rect">
                  <a:avLst/>
                </a:prstGeom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6" name="Group 765"/>
              <p:cNvGrpSpPr/>
              <p:nvPr/>
            </p:nvGrpSpPr>
            <p:grpSpPr>
              <a:xfrm>
                <a:off x="3590114" y="3437289"/>
                <a:ext cx="475239" cy="339559"/>
                <a:chOff x="424133" y="2468318"/>
                <a:chExt cx="365710" cy="144110"/>
              </a:xfrm>
            </p:grpSpPr>
            <p:sp>
              <p:nvSpPr>
                <p:cNvPr id="767" name="Rectangle 766"/>
                <p:cNvSpPr/>
                <p:nvPr/>
              </p:nvSpPr>
              <p:spPr>
                <a:xfrm>
                  <a:off x="697770" y="2468318"/>
                  <a:ext cx="92073" cy="144110"/>
                </a:xfrm>
                <a:prstGeom prst="rect">
                  <a:avLst/>
                </a:prstGeom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68" name="Rectangle 767"/>
                <p:cNvSpPr/>
                <p:nvPr/>
              </p:nvSpPr>
              <p:spPr>
                <a:xfrm>
                  <a:off x="424133" y="2468319"/>
                  <a:ext cx="271266" cy="144109"/>
                </a:xfrm>
                <a:prstGeom prst="rect">
                  <a:avLst/>
                </a:prstGeom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784" name="Group 783"/>
            <p:cNvGrpSpPr/>
            <p:nvPr/>
          </p:nvGrpSpPr>
          <p:grpSpPr>
            <a:xfrm>
              <a:off x="4062087" y="3436362"/>
              <a:ext cx="937302" cy="340947"/>
              <a:chOff x="3118683" y="3437289"/>
              <a:chExt cx="946670" cy="340947"/>
            </a:xfrm>
          </p:grpSpPr>
          <p:grpSp>
            <p:nvGrpSpPr>
              <p:cNvPr id="785" name="Group 784"/>
              <p:cNvGrpSpPr/>
              <p:nvPr/>
            </p:nvGrpSpPr>
            <p:grpSpPr>
              <a:xfrm>
                <a:off x="3118683" y="3438677"/>
                <a:ext cx="460702" cy="339559"/>
                <a:chOff x="435320" y="2467420"/>
                <a:chExt cx="354523" cy="144110"/>
              </a:xfrm>
            </p:grpSpPr>
            <p:sp>
              <p:nvSpPr>
                <p:cNvPr id="789" name="Rectangle 788"/>
                <p:cNvSpPr/>
                <p:nvPr/>
              </p:nvSpPr>
              <p:spPr>
                <a:xfrm>
                  <a:off x="697770" y="2467420"/>
                  <a:ext cx="92073" cy="144110"/>
                </a:xfrm>
                <a:prstGeom prst="rect">
                  <a:avLst/>
                </a:prstGeom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0" name="Rectangle 789"/>
                <p:cNvSpPr/>
                <p:nvPr/>
              </p:nvSpPr>
              <p:spPr>
                <a:xfrm>
                  <a:off x="435320" y="2467421"/>
                  <a:ext cx="273125" cy="144109"/>
                </a:xfrm>
                <a:prstGeom prst="rect">
                  <a:avLst/>
                </a:prstGeom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86" name="Group 785"/>
              <p:cNvGrpSpPr/>
              <p:nvPr/>
            </p:nvGrpSpPr>
            <p:grpSpPr>
              <a:xfrm>
                <a:off x="3590114" y="3437289"/>
                <a:ext cx="475239" cy="339559"/>
                <a:chOff x="424133" y="2468318"/>
                <a:chExt cx="365710" cy="144110"/>
              </a:xfrm>
            </p:grpSpPr>
            <p:sp>
              <p:nvSpPr>
                <p:cNvPr id="787" name="Rectangle 786"/>
                <p:cNvSpPr/>
                <p:nvPr/>
              </p:nvSpPr>
              <p:spPr>
                <a:xfrm>
                  <a:off x="697770" y="2468318"/>
                  <a:ext cx="92073" cy="144110"/>
                </a:xfrm>
                <a:prstGeom prst="rect">
                  <a:avLst/>
                </a:prstGeom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88" name="Rectangle 787"/>
                <p:cNvSpPr/>
                <p:nvPr/>
              </p:nvSpPr>
              <p:spPr>
                <a:xfrm>
                  <a:off x="424133" y="2468319"/>
                  <a:ext cx="271266" cy="144109"/>
                </a:xfrm>
                <a:prstGeom prst="rect">
                  <a:avLst/>
                </a:prstGeom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Yao’s Analysis (2)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2E71D35-7973-4725-A497-15A20A430A13}" type="slidenum">
              <a:rPr lang="en-US" sz="6600" smtClean="0">
                <a:solidFill>
                  <a:schemeClr val="bg1">
                    <a:lumMod val="85000"/>
                  </a:schemeClr>
                </a:solidFill>
              </a:rPr>
              <a:pPr/>
              <a:t>11</a:t>
            </a:fld>
            <a:endParaRPr lang="en-US" sz="6600" dirty="0">
              <a:solidFill>
                <a:schemeClr val="bg1">
                  <a:lumMod val="85000"/>
                </a:schemeClr>
              </a:solidFill>
            </a:endParaRPr>
          </a:p>
        </p:txBody>
      </p:sp>
      <p:grpSp>
        <p:nvGrpSpPr>
          <p:cNvPr id="748" name="Group 747"/>
          <p:cNvGrpSpPr/>
          <p:nvPr/>
        </p:nvGrpSpPr>
        <p:grpSpPr>
          <a:xfrm>
            <a:off x="8804544" y="3272721"/>
            <a:ext cx="475238" cy="339559"/>
            <a:chOff x="424134" y="2467420"/>
            <a:chExt cx="365709" cy="144110"/>
          </a:xfrm>
        </p:grpSpPr>
        <p:sp>
          <p:nvSpPr>
            <p:cNvPr id="750" name="Rectangle 749"/>
            <p:cNvSpPr/>
            <p:nvPr/>
          </p:nvSpPr>
          <p:spPr>
            <a:xfrm>
              <a:off x="697770" y="2467420"/>
              <a:ext cx="92073" cy="144110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1" name="Rectangle 750"/>
            <p:cNvSpPr/>
            <p:nvPr/>
          </p:nvSpPr>
          <p:spPr>
            <a:xfrm>
              <a:off x="424134" y="2467421"/>
              <a:ext cx="270083" cy="144109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49" name="Rectangle 748"/>
          <p:cNvSpPr/>
          <p:nvPr/>
        </p:nvSpPr>
        <p:spPr>
          <a:xfrm>
            <a:off x="5021175" y="3265146"/>
            <a:ext cx="946750" cy="34659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5" name="Rectangle 814"/>
          <p:cNvSpPr/>
          <p:nvPr/>
        </p:nvSpPr>
        <p:spPr>
          <a:xfrm>
            <a:off x="9762004" y="3264904"/>
            <a:ext cx="1296797" cy="34659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3136228" y="4966079"/>
            <a:ext cx="4723842" cy="344692"/>
            <a:chOff x="3136228" y="4966079"/>
            <a:chExt cx="4723842" cy="344692"/>
          </a:xfrm>
        </p:grpSpPr>
        <p:grpSp>
          <p:nvGrpSpPr>
            <p:cNvPr id="817" name="Group 816"/>
            <p:cNvGrpSpPr/>
            <p:nvPr/>
          </p:nvGrpSpPr>
          <p:grpSpPr>
            <a:xfrm>
              <a:off x="5974987" y="4966079"/>
              <a:ext cx="1885083" cy="343991"/>
              <a:chOff x="3114306" y="3436362"/>
              <a:chExt cx="1885083" cy="343991"/>
            </a:xfrm>
          </p:grpSpPr>
          <p:grpSp>
            <p:nvGrpSpPr>
              <p:cNvPr id="818" name="Group 817"/>
              <p:cNvGrpSpPr/>
              <p:nvPr/>
            </p:nvGrpSpPr>
            <p:grpSpPr>
              <a:xfrm>
                <a:off x="3114306" y="3439406"/>
                <a:ext cx="937302" cy="340947"/>
                <a:chOff x="3118683" y="3437289"/>
                <a:chExt cx="946670" cy="340947"/>
              </a:xfrm>
            </p:grpSpPr>
            <p:grpSp>
              <p:nvGrpSpPr>
                <p:cNvPr id="826" name="Group 825"/>
                <p:cNvGrpSpPr/>
                <p:nvPr/>
              </p:nvGrpSpPr>
              <p:grpSpPr>
                <a:xfrm>
                  <a:off x="3118683" y="3438677"/>
                  <a:ext cx="460702" cy="339559"/>
                  <a:chOff x="435320" y="2467420"/>
                  <a:chExt cx="354523" cy="144110"/>
                </a:xfrm>
              </p:grpSpPr>
              <p:sp>
                <p:nvSpPr>
                  <p:cNvPr id="830" name="Rectangle 829"/>
                  <p:cNvSpPr/>
                  <p:nvPr/>
                </p:nvSpPr>
                <p:spPr>
                  <a:xfrm>
                    <a:off x="697770" y="2467420"/>
                    <a:ext cx="92073" cy="144110"/>
                  </a:xfrm>
                  <a:prstGeom prst="rect">
                    <a:avLst/>
                  </a:prstGeom>
                </p:spPr>
                <p:style>
                  <a:lnRef idx="2">
                    <a:schemeClr val="accent6">
                      <a:shade val="50000"/>
                    </a:schemeClr>
                  </a:lnRef>
                  <a:fillRef idx="1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31" name="Rectangle 830"/>
                  <p:cNvSpPr/>
                  <p:nvPr/>
                </p:nvSpPr>
                <p:spPr>
                  <a:xfrm>
                    <a:off x="435320" y="2467421"/>
                    <a:ext cx="273125" cy="144109"/>
                  </a:xfrm>
                  <a:prstGeom prst="rect">
                    <a:avLst/>
                  </a:prstGeom>
                </p:spPr>
                <p:style>
                  <a:lnRef idx="2">
                    <a:schemeClr val="accent4">
                      <a:shade val="50000"/>
                    </a:schemeClr>
                  </a:lnRef>
                  <a:fillRef idx="1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827" name="Group 826"/>
                <p:cNvGrpSpPr/>
                <p:nvPr/>
              </p:nvGrpSpPr>
              <p:grpSpPr>
                <a:xfrm>
                  <a:off x="3590114" y="3437289"/>
                  <a:ext cx="475239" cy="339559"/>
                  <a:chOff x="424133" y="2468318"/>
                  <a:chExt cx="365710" cy="144110"/>
                </a:xfrm>
              </p:grpSpPr>
              <p:sp>
                <p:nvSpPr>
                  <p:cNvPr id="828" name="Rectangle 827"/>
                  <p:cNvSpPr/>
                  <p:nvPr/>
                </p:nvSpPr>
                <p:spPr>
                  <a:xfrm>
                    <a:off x="697770" y="2468318"/>
                    <a:ext cx="92073" cy="144110"/>
                  </a:xfrm>
                  <a:prstGeom prst="rect">
                    <a:avLst/>
                  </a:prstGeom>
                </p:spPr>
                <p:style>
                  <a:lnRef idx="2">
                    <a:schemeClr val="accent6">
                      <a:shade val="50000"/>
                    </a:schemeClr>
                  </a:lnRef>
                  <a:fillRef idx="1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29" name="Rectangle 828"/>
                  <p:cNvSpPr/>
                  <p:nvPr/>
                </p:nvSpPr>
                <p:spPr>
                  <a:xfrm>
                    <a:off x="424133" y="2468319"/>
                    <a:ext cx="271266" cy="144109"/>
                  </a:xfrm>
                  <a:prstGeom prst="rect">
                    <a:avLst/>
                  </a:prstGeom>
                </p:spPr>
                <p:style>
                  <a:lnRef idx="2">
                    <a:schemeClr val="accent4">
                      <a:shade val="50000"/>
                    </a:schemeClr>
                  </a:lnRef>
                  <a:fillRef idx="1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819" name="Group 818"/>
              <p:cNvGrpSpPr/>
              <p:nvPr/>
            </p:nvGrpSpPr>
            <p:grpSpPr>
              <a:xfrm>
                <a:off x="4062087" y="3436362"/>
                <a:ext cx="937302" cy="340947"/>
                <a:chOff x="3118683" y="3437289"/>
                <a:chExt cx="946670" cy="340947"/>
              </a:xfrm>
            </p:grpSpPr>
            <p:grpSp>
              <p:nvGrpSpPr>
                <p:cNvPr id="820" name="Group 819"/>
                <p:cNvGrpSpPr/>
                <p:nvPr/>
              </p:nvGrpSpPr>
              <p:grpSpPr>
                <a:xfrm>
                  <a:off x="3118683" y="3438677"/>
                  <a:ext cx="460702" cy="339559"/>
                  <a:chOff x="435320" y="2467420"/>
                  <a:chExt cx="354523" cy="144110"/>
                </a:xfrm>
              </p:grpSpPr>
              <p:sp>
                <p:nvSpPr>
                  <p:cNvPr id="824" name="Rectangle 823"/>
                  <p:cNvSpPr/>
                  <p:nvPr/>
                </p:nvSpPr>
                <p:spPr>
                  <a:xfrm>
                    <a:off x="697770" y="2467420"/>
                    <a:ext cx="92073" cy="144110"/>
                  </a:xfrm>
                  <a:prstGeom prst="rect">
                    <a:avLst/>
                  </a:prstGeom>
                </p:spPr>
                <p:style>
                  <a:lnRef idx="2">
                    <a:schemeClr val="accent6">
                      <a:shade val="50000"/>
                    </a:schemeClr>
                  </a:lnRef>
                  <a:fillRef idx="1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25" name="Rectangle 824"/>
                  <p:cNvSpPr/>
                  <p:nvPr/>
                </p:nvSpPr>
                <p:spPr>
                  <a:xfrm>
                    <a:off x="435320" y="2467421"/>
                    <a:ext cx="273125" cy="144109"/>
                  </a:xfrm>
                  <a:prstGeom prst="rect">
                    <a:avLst/>
                  </a:prstGeom>
                </p:spPr>
                <p:style>
                  <a:lnRef idx="2">
                    <a:schemeClr val="accent4">
                      <a:shade val="50000"/>
                    </a:schemeClr>
                  </a:lnRef>
                  <a:fillRef idx="1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821" name="Group 820"/>
                <p:cNvGrpSpPr/>
                <p:nvPr/>
              </p:nvGrpSpPr>
              <p:grpSpPr>
                <a:xfrm>
                  <a:off x="3590114" y="3437289"/>
                  <a:ext cx="475239" cy="339559"/>
                  <a:chOff x="424133" y="2468318"/>
                  <a:chExt cx="365710" cy="144110"/>
                </a:xfrm>
              </p:grpSpPr>
              <p:sp>
                <p:nvSpPr>
                  <p:cNvPr id="822" name="Rectangle 821"/>
                  <p:cNvSpPr/>
                  <p:nvPr/>
                </p:nvSpPr>
                <p:spPr>
                  <a:xfrm>
                    <a:off x="697770" y="2468318"/>
                    <a:ext cx="92073" cy="144110"/>
                  </a:xfrm>
                  <a:prstGeom prst="rect">
                    <a:avLst/>
                  </a:prstGeom>
                </p:spPr>
                <p:style>
                  <a:lnRef idx="2">
                    <a:schemeClr val="accent6">
                      <a:shade val="50000"/>
                    </a:schemeClr>
                  </a:lnRef>
                  <a:fillRef idx="1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23" name="Rectangle 822"/>
                  <p:cNvSpPr/>
                  <p:nvPr/>
                </p:nvSpPr>
                <p:spPr>
                  <a:xfrm>
                    <a:off x="424133" y="2468319"/>
                    <a:ext cx="271266" cy="144109"/>
                  </a:xfrm>
                  <a:prstGeom prst="rect">
                    <a:avLst/>
                  </a:prstGeom>
                </p:spPr>
                <p:style>
                  <a:lnRef idx="2">
                    <a:schemeClr val="accent4">
                      <a:shade val="50000"/>
                    </a:schemeClr>
                  </a:lnRef>
                  <a:fillRef idx="1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grpSp>
          <p:nvGrpSpPr>
            <p:cNvPr id="832" name="Group 831"/>
            <p:cNvGrpSpPr/>
            <p:nvPr/>
          </p:nvGrpSpPr>
          <p:grpSpPr>
            <a:xfrm>
              <a:off x="3136228" y="4966780"/>
              <a:ext cx="1885083" cy="343991"/>
              <a:chOff x="3114306" y="3436362"/>
              <a:chExt cx="1885083" cy="343991"/>
            </a:xfrm>
          </p:grpSpPr>
          <p:grpSp>
            <p:nvGrpSpPr>
              <p:cNvPr id="833" name="Group 832"/>
              <p:cNvGrpSpPr/>
              <p:nvPr/>
            </p:nvGrpSpPr>
            <p:grpSpPr>
              <a:xfrm>
                <a:off x="3114306" y="3439406"/>
                <a:ext cx="937302" cy="340947"/>
                <a:chOff x="3118683" y="3437289"/>
                <a:chExt cx="946670" cy="340947"/>
              </a:xfrm>
            </p:grpSpPr>
            <p:grpSp>
              <p:nvGrpSpPr>
                <p:cNvPr id="841" name="Group 840"/>
                <p:cNvGrpSpPr/>
                <p:nvPr/>
              </p:nvGrpSpPr>
              <p:grpSpPr>
                <a:xfrm>
                  <a:off x="3118683" y="3438677"/>
                  <a:ext cx="460702" cy="339559"/>
                  <a:chOff x="435320" y="2467420"/>
                  <a:chExt cx="354523" cy="144110"/>
                </a:xfrm>
              </p:grpSpPr>
              <p:sp>
                <p:nvSpPr>
                  <p:cNvPr id="845" name="Rectangle 844"/>
                  <p:cNvSpPr/>
                  <p:nvPr/>
                </p:nvSpPr>
                <p:spPr>
                  <a:xfrm>
                    <a:off x="697770" y="2467420"/>
                    <a:ext cx="92073" cy="144110"/>
                  </a:xfrm>
                  <a:prstGeom prst="rect">
                    <a:avLst/>
                  </a:prstGeom>
                </p:spPr>
                <p:style>
                  <a:lnRef idx="2">
                    <a:schemeClr val="accent6">
                      <a:shade val="50000"/>
                    </a:schemeClr>
                  </a:lnRef>
                  <a:fillRef idx="1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46" name="Rectangle 845"/>
                  <p:cNvSpPr/>
                  <p:nvPr/>
                </p:nvSpPr>
                <p:spPr>
                  <a:xfrm>
                    <a:off x="435320" y="2467421"/>
                    <a:ext cx="273125" cy="144109"/>
                  </a:xfrm>
                  <a:prstGeom prst="rect">
                    <a:avLst/>
                  </a:prstGeom>
                </p:spPr>
                <p:style>
                  <a:lnRef idx="2">
                    <a:schemeClr val="accent4">
                      <a:shade val="50000"/>
                    </a:schemeClr>
                  </a:lnRef>
                  <a:fillRef idx="1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842" name="Group 841"/>
                <p:cNvGrpSpPr/>
                <p:nvPr/>
              </p:nvGrpSpPr>
              <p:grpSpPr>
                <a:xfrm>
                  <a:off x="3590114" y="3437289"/>
                  <a:ext cx="475239" cy="339559"/>
                  <a:chOff x="424133" y="2468318"/>
                  <a:chExt cx="365710" cy="144110"/>
                </a:xfrm>
              </p:grpSpPr>
              <p:sp>
                <p:nvSpPr>
                  <p:cNvPr id="843" name="Rectangle 842"/>
                  <p:cNvSpPr/>
                  <p:nvPr/>
                </p:nvSpPr>
                <p:spPr>
                  <a:xfrm>
                    <a:off x="697770" y="2468318"/>
                    <a:ext cx="92073" cy="144110"/>
                  </a:xfrm>
                  <a:prstGeom prst="rect">
                    <a:avLst/>
                  </a:prstGeom>
                </p:spPr>
                <p:style>
                  <a:lnRef idx="2">
                    <a:schemeClr val="accent6">
                      <a:shade val="50000"/>
                    </a:schemeClr>
                  </a:lnRef>
                  <a:fillRef idx="1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44" name="Rectangle 843"/>
                  <p:cNvSpPr/>
                  <p:nvPr/>
                </p:nvSpPr>
                <p:spPr>
                  <a:xfrm>
                    <a:off x="424133" y="2468319"/>
                    <a:ext cx="271266" cy="144109"/>
                  </a:xfrm>
                  <a:prstGeom prst="rect">
                    <a:avLst/>
                  </a:prstGeom>
                </p:spPr>
                <p:style>
                  <a:lnRef idx="2">
                    <a:schemeClr val="accent4">
                      <a:shade val="50000"/>
                    </a:schemeClr>
                  </a:lnRef>
                  <a:fillRef idx="1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834" name="Group 833"/>
              <p:cNvGrpSpPr/>
              <p:nvPr/>
            </p:nvGrpSpPr>
            <p:grpSpPr>
              <a:xfrm>
                <a:off x="4062087" y="3436362"/>
                <a:ext cx="937302" cy="340947"/>
                <a:chOff x="3118683" y="3437289"/>
                <a:chExt cx="946670" cy="340947"/>
              </a:xfrm>
            </p:grpSpPr>
            <p:grpSp>
              <p:nvGrpSpPr>
                <p:cNvPr id="835" name="Group 834"/>
                <p:cNvGrpSpPr/>
                <p:nvPr/>
              </p:nvGrpSpPr>
              <p:grpSpPr>
                <a:xfrm>
                  <a:off x="3118683" y="3438677"/>
                  <a:ext cx="460702" cy="339559"/>
                  <a:chOff x="435320" y="2467420"/>
                  <a:chExt cx="354523" cy="144110"/>
                </a:xfrm>
              </p:grpSpPr>
              <p:sp>
                <p:nvSpPr>
                  <p:cNvPr id="839" name="Rectangle 838"/>
                  <p:cNvSpPr/>
                  <p:nvPr/>
                </p:nvSpPr>
                <p:spPr>
                  <a:xfrm>
                    <a:off x="697770" y="2467420"/>
                    <a:ext cx="92073" cy="144110"/>
                  </a:xfrm>
                  <a:prstGeom prst="rect">
                    <a:avLst/>
                  </a:prstGeom>
                </p:spPr>
                <p:style>
                  <a:lnRef idx="2">
                    <a:schemeClr val="accent6">
                      <a:shade val="50000"/>
                    </a:schemeClr>
                  </a:lnRef>
                  <a:fillRef idx="1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40" name="Rectangle 839"/>
                  <p:cNvSpPr/>
                  <p:nvPr/>
                </p:nvSpPr>
                <p:spPr>
                  <a:xfrm>
                    <a:off x="435320" y="2467421"/>
                    <a:ext cx="273125" cy="144109"/>
                  </a:xfrm>
                  <a:prstGeom prst="rect">
                    <a:avLst/>
                  </a:prstGeom>
                </p:spPr>
                <p:style>
                  <a:lnRef idx="2">
                    <a:schemeClr val="accent4">
                      <a:shade val="50000"/>
                    </a:schemeClr>
                  </a:lnRef>
                  <a:fillRef idx="1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836" name="Group 835"/>
                <p:cNvGrpSpPr/>
                <p:nvPr/>
              </p:nvGrpSpPr>
              <p:grpSpPr>
                <a:xfrm>
                  <a:off x="3590114" y="3437289"/>
                  <a:ext cx="475239" cy="339559"/>
                  <a:chOff x="424133" y="2468318"/>
                  <a:chExt cx="365710" cy="144110"/>
                </a:xfrm>
              </p:grpSpPr>
              <p:sp>
                <p:nvSpPr>
                  <p:cNvPr id="837" name="Rectangle 836"/>
                  <p:cNvSpPr/>
                  <p:nvPr/>
                </p:nvSpPr>
                <p:spPr>
                  <a:xfrm>
                    <a:off x="697770" y="2468318"/>
                    <a:ext cx="92073" cy="144110"/>
                  </a:xfrm>
                  <a:prstGeom prst="rect">
                    <a:avLst/>
                  </a:prstGeom>
                </p:spPr>
                <p:style>
                  <a:lnRef idx="2">
                    <a:schemeClr val="accent6">
                      <a:shade val="50000"/>
                    </a:schemeClr>
                  </a:lnRef>
                  <a:fillRef idx="1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38" name="Rectangle 837"/>
                  <p:cNvSpPr/>
                  <p:nvPr/>
                </p:nvSpPr>
                <p:spPr>
                  <a:xfrm>
                    <a:off x="424133" y="2468319"/>
                    <a:ext cx="271266" cy="144109"/>
                  </a:xfrm>
                  <a:prstGeom prst="rect">
                    <a:avLst/>
                  </a:prstGeom>
                </p:spPr>
                <p:style>
                  <a:lnRef idx="2">
                    <a:schemeClr val="accent4">
                      <a:shade val="50000"/>
                    </a:schemeClr>
                  </a:lnRef>
                  <a:fillRef idx="1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</p:grpSp>
      <p:sp>
        <p:nvSpPr>
          <p:cNvPr id="852" name="Rectangle 851"/>
          <p:cNvSpPr/>
          <p:nvPr/>
        </p:nvSpPr>
        <p:spPr>
          <a:xfrm>
            <a:off x="5024347" y="4964494"/>
            <a:ext cx="946750" cy="34659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8214539" y="4967446"/>
            <a:ext cx="240167" cy="339559"/>
            <a:chOff x="8214539" y="4967446"/>
            <a:chExt cx="240167" cy="339559"/>
          </a:xfrm>
        </p:grpSpPr>
        <p:sp>
          <p:nvSpPr>
            <p:cNvPr id="1144" name="Rectangle 1143"/>
            <p:cNvSpPr/>
            <p:nvPr/>
          </p:nvSpPr>
          <p:spPr>
            <a:xfrm>
              <a:off x="8214539" y="4967446"/>
              <a:ext cx="119649" cy="339559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5" name="Rectangle 1144"/>
            <p:cNvSpPr/>
            <p:nvPr/>
          </p:nvSpPr>
          <p:spPr>
            <a:xfrm>
              <a:off x="8335057" y="4967446"/>
              <a:ext cx="119649" cy="339559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49" name="Group 1148"/>
          <p:cNvGrpSpPr/>
          <p:nvPr/>
        </p:nvGrpSpPr>
        <p:grpSpPr>
          <a:xfrm>
            <a:off x="7864173" y="4956560"/>
            <a:ext cx="344994" cy="355387"/>
            <a:chOff x="7867348" y="4988544"/>
            <a:chExt cx="344994" cy="339567"/>
          </a:xfrm>
        </p:grpSpPr>
        <p:sp>
          <p:nvSpPr>
            <p:cNvPr id="850" name="Rectangle 849"/>
            <p:cNvSpPr/>
            <p:nvPr/>
          </p:nvSpPr>
          <p:spPr>
            <a:xfrm>
              <a:off x="8092693" y="4988552"/>
              <a:ext cx="119649" cy="339559"/>
            </a:xfrm>
            <a:prstGeom prst="rec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7" name="Rectangle 1146"/>
            <p:cNvSpPr/>
            <p:nvPr/>
          </p:nvSpPr>
          <p:spPr>
            <a:xfrm>
              <a:off x="7980745" y="4988544"/>
              <a:ext cx="119649" cy="339565"/>
            </a:xfrm>
            <a:prstGeom prst="rec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8" name="Rectangle 1147"/>
            <p:cNvSpPr/>
            <p:nvPr/>
          </p:nvSpPr>
          <p:spPr>
            <a:xfrm>
              <a:off x="7867348" y="4988552"/>
              <a:ext cx="119649" cy="339559"/>
            </a:xfrm>
            <a:prstGeom prst="rec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02" name="TextBox 601"/>
          <p:cNvSpPr txBox="1"/>
          <p:nvPr/>
        </p:nvSpPr>
        <p:spPr>
          <a:xfrm>
            <a:off x="6692119" y="1395712"/>
            <a:ext cx="1130309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 smtClean="0"/>
              <a:t>Example</a:t>
            </a:r>
          </a:p>
          <a:p>
            <a:r>
              <a:rPr lang="en-US" sz="2000" dirty="0" smtClean="0"/>
              <a:t>Q = 12</a:t>
            </a:r>
          </a:p>
          <a:p>
            <a:r>
              <a:rPr lang="en-US" sz="2000" dirty="0" smtClean="0"/>
              <a:t>P = 24</a:t>
            </a:r>
          </a:p>
          <a:p>
            <a:r>
              <a:rPr lang="en-US" sz="2000" dirty="0"/>
              <a:t>m</a:t>
            </a:r>
            <a:r>
              <a:rPr lang="en-US" sz="2000" dirty="0" smtClean="0"/>
              <a:t> = 4</a:t>
            </a:r>
          </a:p>
          <a:p>
            <a:r>
              <a:rPr lang="en-US" sz="2000" dirty="0" smtClean="0"/>
              <a:t>C</a:t>
            </a:r>
            <a:r>
              <a:rPr lang="en-US" sz="2000" baseline="30000" dirty="0" smtClean="0"/>
              <a:t>m</a:t>
            </a:r>
            <a:r>
              <a:rPr lang="en-US" sz="2000" dirty="0" smtClean="0"/>
              <a:t> = 10 </a:t>
            </a:r>
            <a:endParaRPr lang="en-US" sz="2000" dirty="0"/>
          </a:p>
        </p:txBody>
      </p:sp>
      <p:grpSp>
        <p:nvGrpSpPr>
          <p:cNvPr id="12" name="Group 11"/>
          <p:cNvGrpSpPr/>
          <p:nvPr/>
        </p:nvGrpSpPr>
        <p:grpSpPr>
          <a:xfrm>
            <a:off x="160980" y="1407980"/>
            <a:ext cx="11824516" cy="3417248"/>
            <a:chOff x="160980" y="1407980"/>
            <a:chExt cx="11824516" cy="3417248"/>
          </a:xfrm>
        </p:grpSpPr>
        <p:grpSp>
          <p:nvGrpSpPr>
            <p:cNvPr id="10" name="Group 9"/>
            <p:cNvGrpSpPr/>
            <p:nvPr/>
          </p:nvGrpSpPr>
          <p:grpSpPr>
            <a:xfrm>
              <a:off x="160980" y="2851958"/>
              <a:ext cx="11738793" cy="1973270"/>
              <a:chOff x="160980" y="2851958"/>
              <a:chExt cx="11738793" cy="1973270"/>
            </a:xfrm>
          </p:grpSpPr>
          <p:cxnSp>
            <p:nvCxnSpPr>
              <p:cNvPr id="622" name="Straight Connector 621"/>
              <p:cNvCxnSpPr/>
              <p:nvPr/>
            </p:nvCxnSpPr>
            <p:spPr>
              <a:xfrm>
                <a:off x="280002" y="3612883"/>
                <a:ext cx="11359708" cy="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" name="Group 8"/>
              <p:cNvGrpSpPr/>
              <p:nvPr/>
            </p:nvGrpSpPr>
            <p:grpSpPr>
              <a:xfrm>
                <a:off x="160980" y="2851958"/>
                <a:ext cx="11738793" cy="1973270"/>
                <a:chOff x="160980" y="2851958"/>
                <a:chExt cx="11738793" cy="1973270"/>
              </a:xfrm>
            </p:grpSpPr>
            <p:grpSp>
              <p:nvGrpSpPr>
                <p:cNvPr id="623" name="Group 622"/>
                <p:cNvGrpSpPr/>
                <p:nvPr/>
              </p:nvGrpSpPr>
              <p:grpSpPr>
                <a:xfrm>
                  <a:off x="291005" y="3442153"/>
                  <a:ext cx="11353316" cy="377769"/>
                  <a:chOff x="239207" y="1849421"/>
                  <a:chExt cx="11353316" cy="998916"/>
                </a:xfrm>
              </p:grpSpPr>
              <p:cxnSp>
                <p:nvCxnSpPr>
                  <p:cNvPr id="743" name="Straight Connector 742"/>
                  <p:cNvCxnSpPr/>
                  <p:nvPr/>
                </p:nvCxnSpPr>
                <p:spPr>
                  <a:xfrm>
                    <a:off x="8754194" y="1849421"/>
                    <a:ext cx="0" cy="998916"/>
                  </a:xfrm>
                  <a:prstGeom prst="line">
                    <a:avLst/>
                  </a:prstGeom>
                  <a:ln w="508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44" name="Straight Connector 743"/>
                  <p:cNvCxnSpPr/>
                  <p:nvPr/>
                </p:nvCxnSpPr>
                <p:spPr>
                  <a:xfrm>
                    <a:off x="239207" y="1849421"/>
                    <a:ext cx="0" cy="998916"/>
                  </a:xfrm>
                  <a:prstGeom prst="line">
                    <a:avLst/>
                  </a:prstGeom>
                  <a:ln w="508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45" name="Straight Connector 744"/>
                  <p:cNvCxnSpPr/>
                  <p:nvPr/>
                </p:nvCxnSpPr>
                <p:spPr>
                  <a:xfrm>
                    <a:off x="3077536" y="1849421"/>
                    <a:ext cx="0" cy="998916"/>
                  </a:xfrm>
                  <a:prstGeom prst="line">
                    <a:avLst/>
                  </a:prstGeom>
                  <a:ln w="508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46" name="Straight Connector 745"/>
                  <p:cNvCxnSpPr/>
                  <p:nvPr/>
                </p:nvCxnSpPr>
                <p:spPr>
                  <a:xfrm>
                    <a:off x="5915865" y="1849421"/>
                    <a:ext cx="0" cy="998916"/>
                  </a:xfrm>
                  <a:prstGeom prst="line">
                    <a:avLst/>
                  </a:prstGeom>
                  <a:ln w="508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47" name="Straight Connector 746"/>
                  <p:cNvCxnSpPr/>
                  <p:nvPr/>
                </p:nvCxnSpPr>
                <p:spPr>
                  <a:xfrm>
                    <a:off x="11592523" y="1849421"/>
                    <a:ext cx="0" cy="998916"/>
                  </a:xfrm>
                  <a:prstGeom prst="line">
                    <a:avLst/>
                  </a:prstGeom>
                  <a:ln w="508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8" name="Group 7"/>
                <p:cNvGrpSpPr/>
                <p:nvPr/>
              </p:nvGrpSpPr>
              <p:grpSpPr>
                <a:xfrm>
                  <a:off x="160980" y="2851958"/>
                  <a:ext cx="11738793" cy="1973270"/>
                  <a:chOff x="160980" y="2851958"/>
                  <a:chExt cx="11738793" cy="1973270"/>
                </a:xfrm>
              </p:grpSpPr>
              <p:grpSp>
                <p:nvGrpSpPr>
                  <p:cNvPr id="7" name="Group 6"/>
                  <p:cNvGrpSpPr/>
                  <p:nvPr/>
                </p:nvGrpSpPr>
                <p:grpSpPr>
                  <a:xfrm>
                    <a:off x="160980" y="2851958"/>
                    <a:ext cx="11738793" cy="1285136"/>
                    <a:chOff x="160980" y="2851958"/>
                    <a:chExt cx="11738793" cy="1285136"/>
                  </a:xfrm>
                </p:grpSpPr>
                <p:sp>
                  <p:nvSpPr>
                    <p:cNvPr id="616" name="TextBox 615"/>
                    <p:cNvSpPr txBox="1"/>
                    <p:nvPr/>
                  </p:nvSpPr>
                  <p:spPr>
                    <a:xfrm>
                      <a:off x="640334" y="2851958"/>
                      <a:ext cx="2378473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dirty="0" smtClean="0"/>
                        <a:t>Initial regulation stall</a:t>
                      </a:r>
                      <a:endParaRPr lang="en-US" dirty="0"/>
                    </a:p>
                  </p:txBody>
                </p:sp>
                <p:cxnSp>
                  <p:nvCxnSpPr>
                    <p:cNvPr id="617" name="Straight Arrow Connector 616"/>
                    <p:cNvCxnSpPr/>
                    <p:nvPr/>
                  </p:nvCxnSpPr>
                  <p:spPr>
                    <a:xfrm>
                      <a:off x="541730" y="3239652"/>
                      <a:ext cx="2564849" cy="0"/>
                    </a:xfrm>
                    <a:prstGeom prst="straightConnector1">
                      <a:avLst/>
                    </a:prstGeom>
                    <a:ln w="25400">
                      <a:headEnd type="triangle"/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624" name="Group 623"/>
                    <p:cNvGrpSpPr/>
                    <p:nvPr/>
                  </p:nvGrpSpPr>
                  <p:grpSpPr>
                    <a:xfrm>
                      <a:off x="293124" y="3533100"/>
                      <a:ext cx="11346586" cy="175126"/>
                      <a:chOff x="241326" y="2290185"/>
                      <a:chExt cx="11346586" cy="269749"/>
                    </a:xfrm>
                  </p:grpSpPr>
                  <p:grpSp>
                    <p:nvGrpSpPr>
                      <p:cNvPr id="631" name="Group 630"/>
                      <p:cNvGrpSpPr/>
                      <p:nvPr/>
                    </p:nvGrpSpPr>
                    <p:grpSpPr>
                      <a:xfrm>
                        <a:off x="3077832" y="2290185"/>
                        <a:ext cx="2836025" cy="269749"/>
                        <a:chOff x="2608872" y="2540882"/>
                        <a:chExt cx="2182399" cy="152400"/>
                      </a:xfrm>
                    </p:grpSpPr>
                    <p:grpSp>
                      <p:nvGrpSpPr>
                        <p:cNvPr id="716" name="Group 715"/>
                        <p:cNvGrpSpPr/>
                        <p:nvPr/>
                      </p:nvGrpSpPr>
                      <p:grpSpPr>
                        <a:xfrm>
                          <a:off x="2608872" y="2540882"/>
                          <a:ext cx="2182399" cy="152400"/>
                          <a:chOff x="424472" y="2532415"/>
                          <a:chExt cx="2182399" cy="152400"/>
                        </a:xfrm>
                      </p:grpSpPr>
                      <p:cxnSp>
                        <p:nvCxnSpPr>
                          <p:cNvPr id="730" name="Straight Connector 729"/>
                          <p:cNvCxnSpPr/>
                          <p:nvPr/>
                        </p:nvCxnSpPr>
                        <p:spPr>
                          <a:xfrm>
                            <a:off x="606339" y="2532415"/>
                            <a:ext cx="0" cy="152400"/>
                          </a:xfrm>
                          <a:prstGeom prst="line">
                            <a:avLst/>
                          </a:prstGeom>
                          <a:ln w="12700"/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731" name="Straight Connector 730"/>
                          <p:cNvCxnSpPr/>
                          <p:nvPr/>
                        </p:nvCxnSpPr>
                        <p:spPr>
                          <a:xfrm>
                            <a:off x="788206" y="2532415"/>
                            <a:ext cx="0" cy="152400"/>
                          </a:xfrm>
                          <a:prstGeom prst="line">
                            <a:avLst/>
                          </a:prstGeom>
                          <a:ln w="12700"/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732" name="Straight Connector 731"/>
                          <p:cNvCxnSpPr/>
                          <p:nvPr/>
                        </p:nvCxnSpPr>
                        <p:spPr>
                          <a:xfrm>
                            <a:off x="970073" y="2532415"/>
                            <a:ext cx="0" cy="152400"/>
                          </a:xfrm>
                          <a:prstGeom prst="line">
                            <a:avLst/>
                          </a:prstGeom>
                          <a:ln w="12700"/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733" name="Straight Connector 732"/>
                          <p:cNvCxnSpPr/>
                          <p:nvPr/>
                        </p:nvCxnSpPr>
                        <p:spPr>
                          <a:xfrm>
                            <a:off x="1151940" y="2532415"/>
                            <a:ext cx="0" cy="152400"/>
                          </a:xfrm>
                          <a:prstGeom prst="line">
                            <a:avLst/>
                          </a:prstGeom>
                          <a:ln w="12700"/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734" name="Straight Connector 733"/>
                          <p:cNvCxnSpPr/>
                          <p:nvPr/>
                        </p:nvCxnSpPr>
                        <p:spPr>
                          <a:xfrm>
                            <a:off x="1333807" y="2532415"/>
                            <a:ext cx="0" cy="152400"/>
                          </a:xfrm>
                          <a:prstGeom prst="line">
                            <a:avLst/>
                          </a:prstGeom>
                          <a:ln w="12700"/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735" name="Straight Connector 734"/>
                          <p:cNvCxnSpPr/>
                          <p:nvPr/>
                        </p:nvCxnSpPr>
                        <p:spPr>
                          <a:xfrm>
                            <a:off x="1515674" y="2532415"/>
                            <a:ext cx="0" cy="152400"/>
                          </a:xfrm>
                          <a:prstGeom prst="line">
                            <a:avLst/>
                          </a:prstGeom>
                          <a:ln w="12700"/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736" name="Straight Connector 735"/>
                          <p:cNvCxnSpPr/>
                          <p:nvPr/>
                        </p:nvCxnSpPr>
                        <p:spPr>
                          <a:xfrm>
                            <a:off x="1697541" y="2532415"/>
                            <a:ext cx="0" cy="152400"/>
                          </a:xfrm>
                          <a:prstGeom prst="line">
                            <a:avLst/>
                          </a:prstGeom>
                          <a:ln w="12700"/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737" name="Straight Connector 736"/>
                          <p:cNvCxnSpPr/>
                          <p:nvPr/>
                        </p:nvCxnSpPr>
                        <p:spPr>
                          <a:xfrm>
                            <a:off x="1879408" y="2532415"/>
                            <a:ext cx="0" cy="152400"/>
                          </a:xfrm>
                          <a:prstGeom prst="line">
                            <a:avLst/>
                          </a:prstGeom>
                          <a:ln w="12700"/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738" name="Straight Connector 737"/>
                          <p:cNvCxnSpPr/>
                          <p:nvPr/>
                        </p:nvCxnSpPr>
                        <p:spPr>
                          <a:xfrm>
                            <a:off x="2061275" y="2532415"/>
                            <a:ext cx="0" cy="152400"/>
                          </a:xfrm>
                          <a:prstGeom prst="line">
                            <a:avLst/>
                          </a:prstGeom>
                          <a:ln w="12700"/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739" name="Straight Connector 738"/>
                          <p:cNvCxnSpPr/>
                          <p:nvPr/>
                        </p:nvCxnSpPr>
                        <p:spPr>
                          <a:xfrm>
                            <a:off x="2243142" y="2532415"/>
                            <a:ext cx="0" cy="152400"/>
                          </a:xfrm>
                          <a:prstGeom prst="line">
                            <a:avLst/>
                          </a:prstGeom>
                          <a:ln w="12700"/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740" name="Straight Connector 739"/>
                          <p:cNvCxnSpPr/>
                          <p:nvPr/>
                        </p:nvCxnSpPr>
                        <p:spPr>
                          <a:xfrm>
                            <a:off x="2425009" y="2532415"/>
                            <a:ext cx="0" cy="152400"/>
                          </a:xfrm>
                          <a:prstGeom prst="line">
                            <a:avLst/>
                          </a:prstGeom>
                          <a:ln w="12700"/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741" name="Straight Connector 740"/>
                          <p:cNvCxnSpPr/>
                          <p:nvPr/>
                        </p:nvCxnSpPr>
                        <p:spPr>
                          <a:xfrm>
                            <a:off x="2606871" y="2532415"/>
                            <a:ext cx="0" cy="152400"/>
                          </a:xfrm>
                          <a:prstGeom prst="line">
                            <a:avLst/>
                          </a:prstGeom>
                          <a:ln w="12700"/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742" name="Straight Connector 741"/>
                          <p:cNvCxnSpPr/>
                          <p:nvPr/>
                        </p:nvCxnSpPr>
                        <p:spPr>
                          <a:xfrm>
                            <a:off x="424472" y="2532415"/>
                            <a:ext cx="0" cy="152400"/>
                          </a:xfrm>
                          <a:prstGeom prst="line">
                            <a:avLst/>
                          </a:prstGeom>
                          <a:ln w="12700"/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</p:grpSp>
                    <p:grpSp>
                      <p:nvGrpSpPr>
                        <p:cNvPr id="717" name="Group 716"/>
                        <p:cNvGrpSpPr/>
                        <p:nvPr/>
                      </p:nvGrpSpPr>
                      <p:grpSpPr>
                        <a:xfrm>
                          <a:off x="2698666" y="2540882"/>
                          <a:ext cx="2000532" cy="152400"/>
                          <a:chOff x="606339" y="2532415"/>
                          <a:chExt cx="2000532" cy="152400"/>
                        </a:xfrm>
                      </p:grpSpPr>
                      <p:cxnSp>
                        <p:nvCxnSpPr>
                          <p:cNvPr id="718" name="Straight Connector 717"/>
                          <p:cNvCxnSpPr/>
                          <p:nvPr/>
                        </p:nvCxnSpPr>
                        <p:spPr>
                          <a:xfrm>
                            <a:off x="606339" y="2532415"/>
                            <a:ext cx="0" cy="152400"/>
                          </a:xfrm>
                          <a:prstGeom prst="line">
                            <a:avLst/>
                          </a:prstGeom>
                          <a:ln w="12700"/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719" name="Straight Connector 718"/>
                          <p:cNvCxnSpPr/>
                          <p:nvPr/>
                        </p:nvCxnSpPr>
                        <p:spPr>
                          <a:xfrm>
                            <a:off x="788206" y="2532415"/>
                            <a:ext cx="0" cy="152400"/>
                          </a:xfrm>
                          <a:prstGeom prst="line">
                            <a:avLst/>
                          </a:prstGeom>
                          <a:ln w="12700"/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720" name="Straight Connector 719"/>
                          <p:cNvCxnSpPr/>
                          <p:nvPr/>
                        </p:nvCxnSpPr>
                        <p:spPr>
                          <a:xfrm>
                            <a:off x="970073" y="2532415"/>
                            <a:ext cx="0" cy="152400"/>
                          </a:xfrm>
                          <a:prstGeom prst="line">
                            <a:avLst/>
                          </a:prstGeom>
                          <a:ln w="12700"/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721" name="Straight Connector 720"/>
                          <p:cNvCxnSpPr/>
                          <p:nvPr/>
                        </p:nvCxnSpPr>
                        <p:spPr>
                          <a:xfrm>
                            <a:off x="1151940" y="2532415"/>
                            <a:ext cx="0" cy="152400"/>
                          </a:xfrm>
                          <a:prstGeom prst="line">
                            <a:avLst/>
                          </a:prstGeom>
                          <a:ln w="12700"/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722" name="Straight Connector 721"/>
                          <p:cNvCxnSpPr/>
                          <p:nvPr/>
                        </p:nvCxnSpPr>
                        <p:spPr>
                          <a:xfrm>
                            <a:off x="1333807" y="2532415"/>
                            <a:ext cx="0" cy="152400"/>
                          </a:xfrm>
                          <a:prstGeom prst="line">
                            <a:avLst/>
                          </a:prstGeom>
                          <a:ln w="12700"/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723" name="Straight Connector 722"/>
                          <p:cNvCxnSpPr/>
                          <p:nvPr/>
                        </p:nvCxnSpPr>
                        <p:spPr>
                          <a:xfrm>
                            <a:off x="1515674" y="2532415"/>
                            <a:ext cx="0" cy="152400"/>
                          </a:xfrm>
                          <a:prstGeom prst="line">
                            <a:avLst/>
                          </a:prstGeom>
                          <a:ln w="12700"/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724" name="Straight Connector 723"/>
                          <p:cNvCxnSpPr/>
                          <p:nvPr/>
                        </p:nvCxnSpPr>
                        <p:spPr>
                          <a:xfrm>
                            <a:off x="1697541" y="2532415"/>
                            <a:ext cx="0" cy="152400"/>
                          </a:xfrm>
                          <a:prstGeom prst="line">
                            <a:avLst/>
                          </a:prstGeom>
                          <a:ln w="12700"/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725" name="Straight Connector 724"/>
                          <p:cNvCxnSpPr/>
                          <p:nvPr/>
                        </p:nvCxnSpPr>
                        <p:spPr>
                          <a:xfrm>
                            <a:off x="1879408" y="2532415"/>
                            <a:ext cx="0" cy="152400"/>
                          </a:xfrm>
                          <a:prstGeom prst="line">
                            <a:avLst/>
                          </a:prstGeom>
                          <a:ln w="12700"/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726" name="Straight Connector 725"/>
                          <p:cNvCxnSpPr/>
                          <p:nvPr/>
                        </p:nvCxnSpPr>
                        <p:spPr>
                          <a:xfrm>
                            <a:off x="2061275" y="2532415"/>
                            <a:ext cx="0" cy="152400"/>
                          </a:xfrm>
                          <a:prstGeom prst="line">
                            <a:avLst/>
                          </a:prstGeom>
                          <a:ln w="12700"/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727" name="Straight Connector 726"/>
                          <p:cNvCxnSpPr/>
                          <p:nvPr/>
                        </p:nvCxnSpPr>
                        <p:spPr>
                          <a:xfrm>
                            <a:off x="2243142" y="2532415"/>
                            <a:ext cx="0" cy="152400"/>
                          </a:xfrm>
                          <a:prstGeom prst="line">
                            <a:avLst/>
                          </a:prstGeom>
                          <a:ln w="12700"/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728" name="Straight Connector 727"/>
                          <p:cNvCxnSpPr/>
                          <p:nvPr/>
                        </p:nvCxnSpPr>
                        <p:spPr>
                          <a:xfrm>
                            <a:off x="2425009" y="2532415"/>
                            <a:ext cx="0" cy="152400"/>
                          </a:xfrm>
                          <a:prstGeom prst="line">
                            <a:avLst/>
                          </a:prstGeom>
                          <a:ln w="12700"/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729" name="Straight Connector 728"/>
                          <p:cNvCxnSpPr/>
                          <p:nvPr/>
                        </p:nvCxnSpPr>
                        <p:spPr>
                          <a:xfrm>
                            <a:off x="2606871" y="2532415"/>
                            <a:ext cx="0" cy="152400"/>
                          </a:xfrm>
                          <a:prstGeom prst="line">
                            <a:avLst/>
                          </a:prstGeom>
                          <a:ln w="12700"/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</p:grpSp>
                  </p:grpSp>
                  <p:grpSp>
                    <p:nvGrpSpPr>
                      <p:cNvPr id="632" name="Group 631"/>
                      <p:cNvGrpSpPr/>
                      <p:nvPr/>
                    </p:nvGrpSpPr>
                    <p:grpSpPr>
                      <a:xfrm>
                        <a:off x="241326" y="2290185"/>
                        <a:ext cx="2836025" cy="269749"/>
                        <a:chOff x="2608872" y="2540882"/>
                        <a:chExt cx="2182399" cy="152400"/>
                      </a:xfrm>
                    </p:grpSpPr>
                    <p:grpSp>
                      <p:nvGrpSpPr>
                        <p:cNvPr id="689" name="Group 688"/>
                        <p:cNvGrpSpPr/>
                        <p:nvPr/>
                      </p:nvGrpSpPr>
                      <p:grpSpPr>
                        <a:xfrm>
                          <a:off x="2608872" y="2540882"/>
                          <a:ext cx="2182399" cy="152400"/>
                          <a:chOff x="424472" y="2532415"/>
                          <a:chExt cx="2182399" cy="152400"/>
                        </a:xfrm>
                      </p:grpSpPr>
                      <p:cxnSp>
                        <p:nvCxnSpPr>
                          <p:cNvPr id="703" name="Straight Connector 702"/>
                          <p:cNvCxnSpPr/>
                          <p:nvPr/>
                        </p:nvCxnSpPr>
                        <p:spPr>
                          <a:xfrm>
                            <a:off x="606339" y="2532415"/>
                            <a:ext cx="0" cy="152400"/>
                          </a:xfrm>
                          <a:prstGeom prst="line">
                            <a:avLst/>
                          </a:prstGeom>
                          <a:ln w="12700"/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704" name="Straight Connector 703"/>
                          <p:cNvCxnSpPr/>
                          <p:nvPr/>
                        </p:nvCxnSpPr>
                        <p:spPr>
                          <a:xfrm>
                            <a:off x="788206" y="2532415"/>
                            <a:ext cx="0" cy="152400"/>
                          </a:xfrm>
                          <a:prstGeom prst="line">
                            <a:avLst/>
                          </a:prstGeom>
                          <a:ln w="12700"/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705" name="Straight Connector 704"/>
                          <p:cNvCxnSpPr/>
                          <p:nvPr/>
                        </p:nvCxnSpPr>
                        <p:spPr>
                          <a:xfrm>
                            <a:off x="970073" y="2532415"/>
                            <a:ext cx="0" cy="152400"/>
                          </a:xfrm>
                          <a:prstGeom prst="line">
                            <a:avLst/>
                          </a:prstGeom>
                          <a:ln w="12700"/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706" name="Straight Connector 705"/>
                          <p:cNvCxnSpPr/>
                          <p:nvPr/>
                        </p:nvCxnSpPr>
                        <p:spPr>
                          <a:xfrm>
                            <a:off x="1151940" y="2532415"/>
                            <a:ext cx="0" cy="152400"/>
                          </a:xfrm>
                          <a:prstGeom prst="line">
                            <a:avLst/>
                          </a:prstGeom>
                          <a:ln w="12700"/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707" name="Straight Connector 706"/>
                          <p:cNvCxnSpPr/>
                          <p:nvPr/>
                        </p:nvCxnSpPr>
                        <p:spPr>
                          <a:xfrm>
                            <a:off x="1333807" y="2532415"/>
                            <a:ext cx="0" cy="152400"/>
                          </a:xfrm>
                          <a:prstGeom prst="line">
                            <a:avLst/>
                          </a:prstGeom>
                          <a:ln w="12700"/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708" name="Straight Connector 707"/>
                          <p:cNvCxnSpPr/>
                          <p:nvPr/>
                        </p:nvCxnSpPr>
                        <p:spPr>
                          <a:xfrm>
                            <a:off x="1515674" y="2532415"/>
                            <a:ext cx="0" cy="152400"/>
                          </a:xfrm>
                          <a:prstGeom prst="line">
                            <a:avLst/>
                          </a:prstGeom>
                          <a:ln w="12700"/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709" name="Straight Connector 708"/>
                          <p:cNvCxnSpPr/>
                          <p:nvPr/>
                        </p:nvCxnSpPr>
                        <p:spPr>
                          <a:xfrm>
                            <a:off x="1697541" y="2532415"/>
                            <a:ext cx="0" cy="152400"/>
                          </a:xfrm>
                          <a:prstGeom prst="line">
                            <a:avLst/>
                          </a:prstGeom>
                          <a:ln w="12700"/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710" name="Straight Connector 709"/>
                          <p:cNvCxnSpPr/>
                          <p:nvPr/>
                        </p:nvCxnSpPr>
                        <p:spPr>
                          <a:xfrm>
                            <a:off x="1879408" y="2532415"/>
                            <a:ext cx="0" cy="152400"/>
                          </a:xfrm>
                          <a:prstGeom prst="line">
                            <a:avLst/>
                          </a:prstGeom>
                          <a:ln w="12700"/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711" name="Straight Connector 710"/>
                          <p:cNvCxnSpPr/>
                          <p:nvPr/>
                        </p:nvCxnSpPr>
                        <p:spPr>
                          <a:xfrm>
                            <a:off x="2061275" y="2532415"/>
                            <a:ext cx="0" cy="152400"/>
                          </a:xfrm>
                          <a:prstGeom prst="line">
                            <a:avLst/>
                          </a:prstGeom>
                          <a:ln w="12700"/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712" name="Straight Connector 711"/>
                          <p:cNvCxnSpPr/>
                          <p:nvPr/>
                        </p:nvCxnSpPr>
                        <p:spPr>
                          <a:xfrm>
                            <a:off x="2243142" y="2532415"/>
                            <a:ext cx="0" cy="152400"/>
                          </a:xfrm>
                          <a:prstGeom prst="line">
                            <a:avLst/>
                          </a:prstGeom>
                          <a:ln w="12700"/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713" name="Straight Connector 712"/>
                          <p:cNvCxnSpPr/>
                          <p:nvPr/>
                        </p:nvCxnSpPr>
                        <p:spPr>
                          <a:xfrm>
                            <a:off x="2425009" y="2532415"/>
                            <a:ext cx="0" cy="152400"/>
                          </a:xfrm>
                          <a:prstGeom prst="line">
                            <a:avLst/>
                          </a:prstGeom>
                          <a:ln w="12700"/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714" name="Straight Connector 713"/>
                          <p:cNvCxnSpPr/>
                          <p:nvPr/>
                        </p:nvCxnSpPr>
                        <p:spPr>
                          <a:xfrm>
                            <a:off x="2606871" y="2532415"/>
                            <a:ext cx="0" cy="152400"/>
                          </a:xfrm>
                          <a:prstGeom prst="line">
                            <a:avLst/>
                          </a:prstGeom>
                          <a:ln w="12700"/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715" name="Straight Connector 714"/>
                          <p:cNvCxnSpPr/>
                          <p:nvPr/>
                        </p:nvCxnSpPr>
                        <p:spPr>
                          <a:xfrm>
                            <a:off x="424472" y="2532415"/>
                            <a:ext cx="0" cy="152400"/>
                          </a:xfrm>
                          <a:prstGeom prst="line">
                            <a:avLst/>
                          </a:prstGeom>
                          <a:ln w="12700"/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</p:grpSp>
                    <p:grpSp>
                      <p:nvGrpSpPr>
                        <p:cNvPr id="690" name="Group 689"/>
                        <p:cNvGrpSpPr/>
                        <p:nvPr/>
                      </p:nvGrpSpPr>
                      <p:grpSpPr>
                        <a:xfrm>
                          <a:off x="2698666" y="2540882"/>
                          <a:ext cx="2000532" cy="152400"/>
                          <a:chOff x="606339" y="2532415"/>
                          <a:chExt cx="2000532" cy="152400"/>
                        </a:xfrm>
                      </p:grpSpPr>
                      <p:cxnSp>
                        <p:nvCxnSpPr>
                          <p:cNvPr id="691" name="Straight Connector 690"/>
                          <p:cNvCxnSpPr/>
                          <p:nvPr/>
                        </p:nvCxnSpPr>
                        <p:spPr>
                          <a:xfrm>
                            <a:off x="606339" y="2532415"/>
                            <a:ext cx="0" cy="152400"/>
                          </a:xfrm>
                          <a:prstGeom prst="line">
                            <a:avLst/>
                          </a:prstGeom>
                          <a:ln w="12700"/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692" name="Straight Connector 691"/>
                          <p:cNvCxnSpPr/>
                          <p:nvPr/>
                        </p:nvCxnSpPr>
                        <p:spPr>
                          <a:xfrm>
                            <a:off x="788206" y="2532415"/>
                            <a:ext cx="0" cy="152400"/>
                          </a:xfrm>
                          <a:prstGeom prst="line">
                            <a:avLst/>
                          </a:prstGeom>
                          <a:ln w="12700"/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693" name="Straight Connector 692"/>
                          <p:cNvCxnSpPr/>
                          <p:nvPr/>
                        </p:nvCxnSpPr>
                        <p:spPr>
                          <a:xfrm>
                            <a:off x="970073" y="2532415"/>
                            <a:ext cx="0" cy="152400"/>
                          </a:xfrm>
                          <a:prstGeom prst="line">
                            <a:avLst/>
                          </a:prstGeom>
                          <a:ln w="12700"/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694" name="Straight Connector 693"/>
                          <p:cNvCxnSpPr/>
                          <p:nvPr/>
                        </p:nvCxnSpPr>
                        <p:spPr>
                          <a:xfrm>
                            <a:off x="1151940" y="2532415"/>
                            <a:ext cx="0" cy="152400"/>
                          </a:xfrm>
                          <a:prstGeom prst="line">
                            <a:avLst/>
                          </a:prstGeom>
                          <a:ln w="12700"/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695" name="Straight Connector 694"/>
                          <p:cNvCxnSpPr/>
                          <p:nvPr/>
                        </p:nvCxnSpPr>
                        <p:spPr>
                          <a:xfrm>
                            <a:off x="1333807" y="2532415"/>
                            <a:ext cx="0" cy="152400"/>
                          </a:xfrm>
                          <a:prstGeom prst="line">
                            <a:avLst/>
                          </a:prstGeom>
                          <a:ln w="12700"/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696" name="Straight Connector 695"/>
                          <p:cNvCxnSpPr/>
                          <p:nvPr/>
                        </p:nvCxnSpPr>
                        <p:spPr>
                          <a:xfrm>
                            <a:off x="1515674" y="2532415"/>
                            <a:ext cx="0" cy="152400"/>
                          </a:xfrm>
                          <a:prstGeom prst="line">
                            <a:avLst/>
                          </a:prstGeom>
                          <a:ln w="12700"/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697" name="Straight Connector 696"/>
                          <p:cNvCxnSpPr/>
                          <p:nvPr/>
                        </p:nvCxnSpPr>
                        <p:spPr>
                          <a:xfrm>
                            <a:off x="1697541" y="2532415"/>
                            <a:ext cx="0" cy="152400"/>
                          </a:xfrm>
                          <a:prstGeom prst="line">
                            <a:avLst/>
                          </a:prstGeom>
                          <a:ln w="12700"/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698" name="Straight Connector 697"/>
                          <p:cNvCxnSpPr/>
                          <p:nvPr/>
                        </p:nvCxnSpPr>
                        <p:spPr>
                          <a:xfrm>
                            <a:off x="1879408" y="2532415"/>
                            <a:ext cx="0" cy="152400"/>
                          </a:xfrm>
                          <a:prstGeom prst="line">
                            <a:avLst/>
                          </a:prstGeom>
                          <a:ln w="12700"/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699" name="Straight Connector 698"/>
                          <p:cNvCxnSpPr/>
                          <p:nvPr/>
                        </p:nvCxnSpPr>
                        <p:spPr>
                          <a:xfrm>
                            <a:off x="2061275" y="2532415"/>
                            <a:ext cx="0" cy="152400"/>
                          </a:xfrm>
                          <a:prstGeom prst="line">
                            <a:avLst/>
                          </a:prstGeom>
                          <a:ln w="12700"/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700" name="Straight Connector 699"/>
                          <p:cNvCxnSpPr/>
                          <p:nvPr/>
                        </p:nvCxnSpPr>
                        <p:spPr>
                          <a:xfrm>
                            <a:off x="2243142" y="2532415"/>
                            <a:ext cx="0" cy="152400"/>
                          </a:xfrm>
                          <a:prstGeom prst="line">
                            <a:avLst/>
                          </a:prstGeom>
                          <a:ln w="12700"/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701" name="Straight Connector 700"/>
                          <p:cNvCxnSpPr/>
                          <p:nvPr/>
                        </p:nvCxnSpPr>
                        <p:spPr>
                          <a:xfrm>
                            <a:off x="2425009" y="2532415"/>
                            <a:ext cx="0" cy="152400"/>
                          </a:xfrm>
                          <a:prstGeom prst="line">
                            <a:avLst/>
                          </a:prstGeom>
                          <a:ln w="12700"/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702" name="Straight Connector 701"/>
                          <p:cNvCxnSpPr/>
                          <p:nvPr/>
                        </p:nvCxnSpPr>
                        <p:spPr>
                          <a:xfrm>
                            <a:off x="2606871" y="2532415"/>
                            <a:ext cx="0" cy="152400"/>
                          </a:xfrm>
                          <a:prstGeom prst="line">
                            <a:avLst/>
                          </a:prstGeom>
                          <a:ln w="12700"/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</p:grpSp>
                  </p:grpSp>
                  <p:grpSp>
                    <p:nvGrpSpPr>
                      <p:cNvPr id="633" name="Group 632"/>
                      <p:cNvGrpSpPr/>
                      <p:nvPr/>
                    </p:nvGrpSpPr>
                    <p:grpSpPr>
                      <a:xfrm>
                        <a:off x="5915865" y="2290185"/>
                        <a:ext cx="2836025" cy="269749"/>
                        <a:chOff x="2608872" y="2540882"/>
                        <a:chExt cx="2182399" cy="152400"/>
                      </a:xfrm>
                    </p:grpSpPr>
                    <p:grpSp>
                      <p:nvGrpSpPr>
                        <p:cNvPr id="662" name="Group 661"/>
                        <p:cNvGrpSpPr/>
                        <p:nvPr/>
                      </p:nvGrpSpPr>
                      <p:grpSpPr>
                        <a:xfrm>
                          <a:off x="2608872" y="2540882"/>
                          <a:ext cx="2182399" cy="152400"/>
                          <a:chOff x="424472" y="2532415"/>
                          <a:chExt cx="2182399" cy="152400"/>
                        </a:xfrm>
                      </p:grpSpPr>
                      <p:cxnSp>
                        <p:nvCxnSpPr>
                          <p:cNvPr id="676" name="Straight Connector 675"/>
                          <p:cNvCxnSpPr/>
                          <p:nvPr/>
                        </p:nvCxnSpPr>
                        <p:spPr>
                          <a:xfrm>
                            <a:off x="606339" y="2532415"/>
                            <a:ext cx="0" cy="152400"/>
                          </a:xfrm>
                          <a:prstGeom prst="line">
                            <a:avLst/>
                          </a:prstGeom>
                          <a:ln w="12700"/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677" name="Straight Connector 676"/>
                          <p:cNvCxnSpPr/>
                          <p:nvPr/>
                        </p:nvCxnSpPr>
                        <p:spPr>
                          <a:xfrm>
                            <a:off x="788206" y="2532415"/>
                            <a:ext cx="0" cy="152400"/>
                          </a:xfrm>
                          <a:prstGeom prst="line">
                            <a:avLst/>
                          </a:prstGeom>
                          <a:ln w="12700"/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678" name="Straight Connector 677"/>
                          <p:cNvCxnSpPr/>
                          <p:nvPr/>
                        </p:nvCxnSpPr>
                        <p:spPr>
                          <a:xfrm>
                            <a:off x="970073" y="2532415"/>
                            <a:ext cx="0" cy="152400"/>
                          </a:xfrm>
                          <a:prstGeom prst="line">
                            <a:avLst/>
                          </a:prstGeom>
                          <a:ln w="12700"/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679" name="Straight Connector 678"/>
                          <p:cNvCxnSpPr/>
                          <p:nvPr/>
                        </p:nvCxnSpPr>
                        <p:spPr>
                          <a:xfrm>
                            <a:off x="1151940" y="2532415"/>
                            <a:ext cx="0" cy="152400"/>
                          </a:xfrm>
                          <a:prstGeom prst="line">
                            <a:avLst/>
                          </a:prstGeom>
                          <a:ln w="12700"/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680" name="Straight Connector 679"/>
                          <p:cNvCxnSpPr/>
                          <p:nvPr/>
                        </p:nvCxnSpPr>
                        <p:spPr>
                          <a:xfrm>
                            <a:off x="1333807" y="2532415"/>
                            <a:ext cx="0" cy="152400"/>
                          </a:xfrm>
                          <a:prstGeom prst="line">
                            <a:avLst/>
                          </a:prstGeom>
                          <a:ln w="12700"/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681" name="Straight Connector 680"/>
                          <p:cNvCxnSpPr/>
                          <p:nvPr/>
                        </p:nvCxnSpPr>
                        <p:spPr>
                          <a:xfrm>
                            <a:off x="1515674" y="2532415"/>
                            <a:ext cx="0" cy="152400"/>
                          </a:xfrm>
                          <a:prstGeom prst="line">
                            <a:avLst/>
                          </a:prstGeom>
                          <a:ln w="12700"/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682" name="Straight Connector 681"/>
                          <p:cNvCxnSpPr/>
                          <p:nvPr/>
                        </p:nvCxnSpPr>
                        <p:spPr>
                          <a:xfrm>
                            <a:off x="1697541" y="2532415"/>
                            <a:ext cx="0" cy="152400"/>
                          </a:xfrm>
                          <a:prstGeom prst="line">
                            <a:avLst/>
                          </a:prstGeom>
                          <a:ln w="12700"/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683" name="Straight Connector 682"/>
                          <p:cNvCxnSpPr/>
                          <p:nvPr/>
                        </p:nvCxnSpPr>
                        <p:spPr>
                          <a:xfrm>
                            <a:off x="1879408" y="2532415"/>
                            <a:ext cx="0" cy="152400"/>
                          </a:xfrm>
                          <a:prstGeom prst="line">
                            <a:avLst/>
                          </a:prstGeom>
                          <a:ln w="12700"/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684" name="Straight Connector 683"/>
                          <p:cNvCxnSpPr/>
                          <p:nvPr/>
                        </p:nvCxnSpPr>
                        <p:spPr>
                          <a:xfrm>
                            <a:off x="2061275" y="2532415"/>
                            <a:ext cx="0" cy="152400"/>
                          </a:xfrm>
                          <a:prstGeom prst="line">
                            <a:avLst/>
                          </a:prstGeom>
                          <a:ln w="12700"/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685" name="Straight Connector 684"/>
                          <p:cNvCxnSpPr/>
                          <p:nvPr/>
                        </p:nvCxnSpPr>
                        <p:spPr>
                          <a:xfrm>
                            <a:off x="2243142" y="2532415"/>
                            <a:ext cx="0" cy="152400"/>
                          </a:xfrm>
                          <a:prstGeom prst="line">
                            <a:avLst/>
                          </a:prstGeom>
                          <a:ln w="12700"/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686" name="Straight Connector 685"/>
                          <p:cNvCxnSpPr/>
                          <p:nvPr/>
                        </p:nvCxnSpPr>
                        <p:spPr>
                          <a:xfrm>
                            <a:off x="2425009" y="2532415"/>
                            <a:ext cx="0" cy="152400"/>
                          </a:xfrm>
                          <a:prstGeom prst="line">
                            <a:avLst/>
                          </a:prstGeom>
                          <a:ln w="12700"/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687" name="Straight Connector 686"/>
                          <p:cNvCxnSpPr/>
                          <p:nvPr/>
                        </p:nvCxnSpPr>
                        <p:spPr>
                          <a:xfrm>
                            <a:off x="2606871" y="2532415"/>
                            <a:ext cx="0" cy="152400"/>
                          </a:xfrm>
                          <a:prstGeom prst="line">
                            <a:avLst/>
                          </a:prstGeom>
                          <a:ln w="12700"/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688" name="Straight Connector 687"/>
                          <p:cNvCxnSpPr/>
                          <p:nvPr/>
                        </p:nvCxnSpPr>
                        <p:spPr>
                          <a:xfrm>
                            <a:off x="424472" y="2532415"/>
                            <a:ext cx="0" cy="152400"/>
                          </a:xfrm>
                          <a:prstGeom prst="line">
                            <a:avLst/>
                          </a:prstGeom>
                          <a:ln w="12700"/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</p:grpSp>
                    <p:grpSp>
                      <p:nvGrpSpPr>
                        <p:cNvPr id="663" name="Group 662"/>
                        <p:cNvGrpSpPr/>
                        <p:nvPr/>
                      </p:nvGrpSpPr>
                      <p:grpSpPr>
                        <a:xfrm>
                          <a:off x="2698666" y="2540882"/>
                          <a:ext cx="2000532" cy="152400"/>
                          <a:chOff x="606339" y="2532415"/>
                          <a:chExt cx="2000532" cy="152400"/>
                        </a:xfrm>
                      </p:grpSpPr>
                      <p:cxnSp>
                        <p:nvCxnSpPr>
                          <p:cNvPr id="664" name="Straight Connector 663"/>
                          <p:cNvCxnSpPr/>
                          <p:nvPr/>
                        </p:nvCxnSpPr>
                        <p:spPr>
                          <a:xfrm>
                            <a:off x="606339" y="2532415"/>
                            <a:ext cx="0" cy="152400"/>
                          </a:xfrm>
                          <a:prstGeom prst="line">
                            <a:avLst/>
                          </a:prstGeom>
                          <a:ln w="12700"/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665" name="Straight Connector 664"/>
                          <p:cNvCxnSpPr/>
                          <p:nvPr/>
                        </p:nvCxnSpPr>
                        <p:spPr>
                          <a:xfrm>
                            <a:off x="788206" y="2532415"/>
                            <a:ext cx="0" cy="152400"/>
                          </a:xfrm>
                          <a:prstGeom prst="line">
                            <a:avLst/>
                          </a:prstGeom>
                          <a:ln w="12700"/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666" name="Straight Connector 665"/>
                          <p:cNvCxnSpPr/>
                          <p:nvPr/>
                        </p:nvCxnSpPr>
                        <p:spPr>
                          <a:xfrm>
                            <a:off x="970073" y="2532415"/>
                            <a:ext cx="0" cy="152400"/>
                          </a:xfrm>
                          <a:prstGeom prst="line">
                            <a:avLst/>
                          </a:prstGeom>
                          <a:ln w="12700"/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667" name="Straight Connector 666"/>
                          <p:cNvCxnSpPr/>
                          <p:nvPr/>
                        </p:nvCxnSpPr>
                        <p:spPr>
                          <a:xfrm>
                            <a:off x="1151940" y="2532415"/>
                            <a:ext cx="0" cy="152400"/>
                          </a:xfrm>
                          <a:prstGeom prst="line">
                            <a:avLst/>
                          </a:prstGeom>
                          <a:ln w="12700"/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668" name="Straight Connector 667"/>
                          <p:cNvCxnSpPr/>
                          <p:nvPr/>
                        </p:nvCxnSpPr>
                        <p:spPr>
                          <a:xfrm>
                            <a:off x="1333807" y="2532415"/>
                            <a:ext cx="0" cy="152400"/>
                          </a:xfrm>
                          <a:prstGeom prst="line">
                            <a:avLst/>
                          </a:prstGeom>
                          <a:ln w="12700"/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669" name="Straight Connector 668"/>
                          <p:cNvCxnSpPr/>
                          <p:nvPr/>
                        </p:nvCxnSpPr>
                        <p:spPr>
                          <a:xfrm>
                            <a:off x="1515674" y="2532415"/>
                            <a:ext cx="0" cy="152400"/>
                          </a:xfrm>
                          <a:prstGeom prst="line">
                            <a:avLst/>
                          </a:prstGeom>
                          <a:ln w="12700"/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670" name="Straight Connector 669"/>
                          <p:cNvCxnSpPr/>
                          <p:nvPr/>
                        </p:nvCxnSpPr>
                        <p:spPr>
                          <a:xfrm>
                            <a:off x="1697541" y="2532415"/>
                            <a:ext cx="0" cy="152400"/>
                          </a:xfrm>
                          <a:prstGeom prst="line">
                            <a:avLst/>
                          </a:prstGeom>
                          <a:ln w="12700"/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671" name="Straight Connector 670"/>
                          <p:cNvCxnSpPr/>
                          <p:nvPr/>
                        </p:nvCxnSpPr>
                        <p:spPr>
                          <a:xfrm>
                            <a:off x="1879408" y="2532415"/>
                            <a:ext cx="0" cy="152400"/>
                          </a:xfrm>
                          <a:prstGeom prst="line">
                            <a:avLst/>
                          </a:prstGeom>
                          <a:ln w="12700"/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672" name="Straight Connector 671"/>
                          <p:cNvCxnSpPr/>
                          <p:nvPr/>
                        </p:nvCxnSpPr>
                        <p:spPr>
                          <a:xfrm>
                            <a:off x="2061275" y="2532415"/>
                            <a:ext cx="0" cy="152400"/>
                          </a:xfrm>
                          <a:prstGeom prst="line">
                            <a:avLst/>
                          </a:prstGeom>
                          <a:ln w="12700"/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673" name="Straight Connector 672"/>
                          <p:cNvCxnSpPr/>
                          <p:nvPr/>
                        </p:nvCxnSpPr>
                        <p:spPr>
                          <a:xfrm>
                            <a:off x="2243142" y="2532415"/>
                            <a:ext cx="0" cy="152400"/>
                          </a:xfrm>
                          <a:prstGeom prst="line">
                            <a:avLst/>
                          </a:prstGeom>
                          <a:ln w="12700"/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674" name="Straight Connector 673"/>
                          <p:cNvCxnSpPr/>
                          <p:nvPr/>
                        </p:nvCxnSpPr>
                        <p:spPr>
                          <a:xfrm>
                            <a:off x="2425009" y="2532415"/>
                            <a:ext cx="0" cy="152400"/>
                          </a:xfrm>
                          <a:prstGeom prst="line">
                            <a:avLst/>
                          </a:prstGeom>
                          <a:ln w="12700"/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675" name="Straight Connector 674"/>
                          <p:cNvCxnSpPr/>
                          <p:nvPr/>
                        </p:nvCxnSpPr>
                        <p:spPr>
                          <a:xfrm>
                            <a:off x="2606871" y="2532415"/>
                            <a:ext cx="0" cy="152400"/>
                          </a:xfrm>
                          <a:prstGeom prst="line">
                            <a:avLst/>
                          </a:prstGeom>
                          <a:ln w="12700"/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</p:grpSp>
                  </p:grpSp>
                  <p:grpSp>
                    <p:nvGrpSpPr>
                      <p:cNvPr id="634" name="Group 633"/>
                      <p:cNvGrpSpPr/>
                      <p:nvPr/>
                    </p:nvGrpSpPr>
                    <p:grpSpPr>
                      <a:xfrm>
                        <a:off x="8751887" y="2290185"/>
                        <a:ext cx="2836025" cy="269749"/>
                        <a:chOff x="2608872" y="2540882"/>
                        <a:chExt cx="2182399" cy="152400"/>
                      </a:xfrm>
                    </p:grpSpPr>
                    <p:grpSp>
                      <p:nvGrpSpPr>
                        <p:cNvPr id="635" name="Group 634"/>
                        <p:cNvGrpSpPr/>
                        <p:nvPr/>
                      </p:nvGrpSpPr>
                      <p:grpSpPr>
                        <a:xfrm>
                          <a:off x="2608872" y="2540882"/>
                          <a:ext cx="2182399" cy="152400"/>
                          <a:chOff x="424472" y="2532415"/>
                          <a:chExt cx="2182399" cy="152400"/>
                        </a:xfrm>
                      </p:grpSpPr>
                      <p:cxnSp>
                        <p:nvCxnSpPr>
                          <p:cNvPr id="649" name="Straight Connector 648"/>
                          <p:cNvCxnSpPr/>
                          <p:nvPr/>
                        </p:nvCxnSpPr>
                        <p:spPr>
                          <a:xfrm>
                            <a:off x="606339" y="2532415"/>
                            <a:ext cx="0" cy="152400"/>
                          </a:xfrm>
                          <a:prstGeom prst="line">
                            <a:avLst/>
                          </a:prstGeom>
                          <a:ln w="12700"/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650" name="Straight Connector 649"/>
                          <p:cNvCxnSpPr/>
                          <p:nvPr/>
                        </p:nvCxnSpPr>
                        <p:spPr>
                          <a:xfrm>
                            <a:off x="788206" y="2532415"/>
                            <a:ext cx="0" cy="152400"/>
                          </a:xfrm>
                          <a:prstGeom prst="line">
                            <a:avLst/>
                          </a:prstGeom>
                          <a:ln w="12700"/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651" name="Straight Connector 650"/>
                          <p:cNvCxnSpPr/>
                          <p:nvPr/>
                        </p:nvCxnSpPr>
                        <p:spPr>
                          <a:xfrm>
                            <a:off x="970073" y="2532415"/>
                            <a:ext cx="0" cy="152400"/>
                          </a:xfrm>
                          <a:prstGeom prst="line">
                            <a:avLst/>
                          </a:prstGeom>
                          <a:ln w="12700"/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652" name="Straight Connector 651"/>
                          <p:cNvCxnSpPr/>
                          <p:nvPr/>
                        </p:nvCxnSpPr>
                        <p:spPr>
                          <a:xfrm>
                            <a:off x="1151940" y="2532415"/>
                            <a:ext cx="0" cy="152400"/>
                          </a:xfrm>
                          <a:prstGeom prst="line">
                            <a:avLst/>
                          </a:prstGeom>
                          <a:ln w="12700"/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653" name="Straight Connector 652"/>
                          <p:cNvCxnSpPr/>
                          <p:nvPr/>
                        </p:nvCxnSpPr>
                        <p:spPr>
                          <a:xfrm>
                            <a:off x="1333807" y="2532415"/>
                            <a:ext cx="0" cy="152400"/>
                          </a:xfrm>
                          <a:prstGeom prst="line">
                            <a:avLst/>
                          </a:prstGeom>
                          <a:ln w="12700"/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654" name="Straight Connector 653"/>
                          <p:cNvCxnSpPr/>
                          <p:nvPr/>
                        </p:nvCxnSpPr>
                        <p:spPr>
                          <a:xfrm>
                            <a:off x="1515674" y="2532415"/>
                            <a:ext cx="0" cy="152400"/>
                          </a:xfrm>
                          <a:prstGeom prst="line">
                            <a:avLst/>
                          </a:prstGeom>
                          <a:ln w="12700"/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655" name="Straight Connector 654"/>
                          <p:cNvCxnSpPr/>
                          <p:nvPr/>
                        </p:nvCxnSpPr>
                        <p:spPr>
                          <a:xfrm>
                            <a:off x="1697541" y="2532415"/>
                            <a:ext cx="0" cy="152400"/>
                          </a:xfrm>
                          <a:prstGeom prst="line">
                            <a:avLst/>
                          </a:prstGeom>
                          <a:ln w="12700"/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656" name="Straight Connector 655"/>
                          <p:cNvCxnSpPr/>
                          <p:nvPr/>
                        </p:nvCxnSpPr>
                        <p:spPr>
                          <a:xfrm>
                            <a:off x="1879408" y="2532415"/>
                            <a:ext cx="0" cy="152400"/>
                          </a:xfrm>
                          <a:prstGeom prst="line">
                            <a:avLst/>
                          </a:prstGeom>
                          <a:ln w="12700"/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657" name="Straight Connector 656"/>
                          <p:cNvCxnSpPr/>
                          <p:nvPr/>
                        </p:nvCxnSpPr>
                        <p:spPr>
                          <a:xfrm>
                            <a:off x="2061275" y="2532415"/>
                            <a:ext cx="0" cy="152400"/>
                          </a:xfrm>
                          <a:prstGeom prst="line">
                            <a:avLst/>
                          </a:prstGeom>
                          <a:ln w="12700"/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658" name="Straight Connector 657"/>
                          <p:cNvCxnSpPr/>
                          <p:nvPr/>
                        </p:nvCxnSpPr>
                        <p:spPr>
                          <a:xfrm>
                            <a:off x="2243142" y="2532415"/>
                            <a:ext cx="0" cy="152400"/>
                          </a:xfrm>
                          <a:prstGeom prst="line">
                            <a:avLst/>
                          </a:prstGeom>
                          <a:ln w="12700"/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659" name="Straight Connector 658"/>
                          <p:cNvCxnSpPr/>
                          <p:nvPr/>
                        </p:nvCxnSpPr>
                        <p:spPr>
                          <a:xfrm>
                            <a:off x="2425009" y="2532415"/>
                            <a:ext cx="0" cy="152400"/>
                          </a:xfrm>
                          <a:prstGeom prst="line">
                            <a:avLst/>
                          </a:prstGeom>
                          <a:ln w="12700"/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660" name="Straight Connector 659"/>
                          <p:cNvCxnSpPr/>
                          <p:nvPr/>
                        </p:nvCxnSpPr>
                        <p:spPr>
                          <a:xfrm>
                            <a:off x="2606871" y="2532415"/>
                            <a:ext cx="0" cy="152400"/>
                          </a:xfrm>
                          <a:prstGeom prst="line">
                            <a:avLst/>
                          </a:prstGeom>
                          <a:ln w="12700"/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661" name="Straight Connector 660"/>
                          <p:cNvCxnSpPr/>
                          <p:nvPr/>
                        </p:nvCxnSpPr>
                        <p:spPr>
                          <a:xfrm>
                            <a:off x="424472" y="2532415"/>
                            <a:ext cx="0" cy="152400"/>
                          </a:xfrm>
                          <a:prstGeom prst="line">
                            <a:avLst/>
                          </a:prstGeom>
                          <a:ln w="12700"/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</p:grpSp>
                    <p:grpSp>
                      <p:nvGrpSpPr>
                        <p:cNvPr id="636" name="Group 635"/>
                        <p:cNvGrpSpPr/>
                        <p:nvPr/>
                      </p:nvGrpSpPr>
                      <p:grpSpPr>
                        <a:xfrm>
                          <a:off x="2698666" y="2540882"/>
                          <a:ext cx="2000532" cy="152400"/>
                          <a:chOff x="606339" y="2532415"/>
                          <a:chExt cx="2000532" cy="152400"/>
                        </a:xfrm>
                      </p:grpSpPr>
                      <p:cxnSp>
                        <p:nvCxnSpPr>
                          <p:cNvPr id="637" name="Straight Connector 636"/>
                          <p:cNvCxnSpPr/>
                          <p:nvPr/>
                        </p:nvCxnSpPr>
                        <p:spPr>
                          <a:xfrm>
                            <a:off x="606339" y="2532415"/>
                            <a:ext cx="0" cy="152400"/>
                          </a:xfrm>
                          <a:prstGeom prst="line">
                            <a:avLst/>
                          </a:prstGeom>
                          <a:ln w="12700"/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638" name="Straight Connector 637"/>
                          <p:cNvCxnSpPr/>
                          <p:nvPr/>
                        </p:nvCxnSpPr>
                        <p:spPr>
                          <a:xfrm>
                            <a:off x="788206" y="2532415"/>
                            <a:ext cx="0" cy="152400"/>
                          </a:xfrm>
                          <a:prstGeom prst="line">
                            <a:avLst/>
                          </a:prstGeom>
                          <a:ln w="12700"/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639" name="Straight Connector 638"/>
                          <p:cNvCxnSpPr/>
                          <p:nvPr/>
                        </p:nvCxnSpPr>
                        <p:spPr>
                          <a:xfrm>
                            <a:off x="970073" y="2532415"/>
                            <a:ext cx="0" cy="152400"/>
                          </a:xfrm>
                          <a:prstGeom prst="line">
                            <a:avLst/>
                          </a:prstGeom>
                          <a:ln w="12700"/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640" name="Straight Connector 639"/>
                          <p:cNvCxnSpPr/>
                          <p:nvPr/>
                        </p:nvCxnSpPr>
                        <p:spPr>
                          <a:xfrm>
                            <a:off x="1151940" y="2532415"/>
                            <a:ext cx="0" cy="152400"/>
                          </a:xfrm>
                          <a:prstGeom prst="line">
                            <a:avLst/>
                          </a:prstGeom>
                          <a:ln w="12700"/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641" name="Straight Connector 640"/>
                          <p:cNvCxnSpPr/>
                          <p:nvPr/>
                        </p:nvCxnSpPr>
                        <p:spPr>
                          <a:xfrm>
                            <a:off x="1333807" y="2532415"/>
                            <a:ext cx="0" cy="152400"/>
                          </a:xfrm>
                          <a:prstGeom prst="line">
                            <a:avLst/>
                          </a:prstGeom>
                          <a:ln w="12700"/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642" name="Straight Connector 641"/>
                          <p:cNvCxnSpPr/>
                          <p:nvPr/>
                        </p:nvCxnSpPr>
                        <p:spPr>
                          <a:xfrm>
                            <a:off x="1515674" y="2532415"/>
                            <a:ext cx="0" cy="152400"/>
                          </a:xfrm>
                          <a:prstGeom prst="line">
                            <a:avLst/>
                          </a:prstGeom>
                          <a:ln w="12700"/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643" name="Straight Connector 642"/>
                          <p:cNvCxnSpPr/>
                          <p:nvPr/>
                        </p:nvCxnSpPr>
                        <p:spPr>
                          <a:xfrm>
                            <a:off x="1697541" y="2532415"/>
                            <a:ext cx="0" cy="152400"/>
                          </a:xfrm>
                          <a:prstGeom prst="line">
                            <a:avLst/>
                          </a:prstGeom>
                          <a:ln w="12700"/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644" name="Straight Connector 643"/>
                          <p:cNvCxnSpPr/>
                          <p:nvPr/>
                        </p:nvCxnSpPr>
                        <p:spPr>
                          <a:xfrm>
                            <a:off x="1879408" y="2532415"/>
                            <a:ext cx="0" cy="152400"/>
                          </a:xfrm>
                          <a:prstGeom prst="line">
                            <a:avLst/>
                          </a:prstGeom>
                          <a:ln w="12700"/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645" name="Straight Connector 644"/>
                          <p:cNvCxnSpPr/>
                          <p:nvPr/>
                        </p:nvCxnSpPr>
                        <p:spPr>
                          <a:xfrm>
                            <a:off x="2061275" y="2532415"/>
                            <a:ext cx="0" cy="152400"/>
                          </a:xfrm>
                          <a:prstGeom prst="line">
                            <a:avLst/>
                          </a:prstGeom>
                          <a:ln w="12700"/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646" name="Straight Connector 645"/>
                          <p:cNvCxnSpPr/>
                          <p:nvPr/>
                        </p:nvCxnSpPr>
                        <p:spPr>
                          <a:xfrm>
                            <a:off x="2243142" y="2532415"/>
                            <a:ext cx="0" cy="152400"/>
                          </a:xfrm>
                          <a:prstGeom prst="line">
                            <a:avLst/>
                          </a:prstGeom>
                          <a:ln w="12700"/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647" name="Straight Connector 646"/>
                          <p:cNvCxnSpPr/>
                          <p:nvPr/>
                        </p:nvCxnSpPr>
                        <p:spPr>
                          <a:xfrm>
                            <a:off x="2425009" y="2532415"/>
                            <a:ext cx="0" cy="152400"/>
                          </a:xfrm>
                          <a:prstGeom prst="line">
                            <a:avLst/>
                          </a:prstGeom>
                          <a:ln w="12700"/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648" name="Straight Connector 647"/>
                          <p:cNvCxnSpPr/>
                          <p:nvPr/>
                        </p:nvCxnSpPr>
                        <p:spPr>
                          <a:xfrm>
                            <a:off x="2606871" y="2532415"/>
                            <a:ext cx="0" cy="152400"/>
                          </a:xfrm>
                          <a:prstGeom prst="line">
                            <a:avLst/>
                          </a:prstGeom>
                          <a:ln w="12700"/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</p:grpSp>
                  </p:grpSp>
                </p:grpSp>
                <p:grpSp>
                  <p:nvGrpSpPr>
                    <p:cNvPr id="625" name="Group 624"/>
                    <p:cNvGrpSpPr/>
                    <p:nvPr/>
                  </p:nvGrpSpPr>
                  <p:grpSpPr>
                    <a:xfrm>
                      <a:off x="160980" y="3767762"/>
                      <a:ext cx="11738793" cy="369332"/>
                      <a:chOff x="95357" y="1783800"/>
                      <a:chExt cx="11738793" cy="369332"/>
                    </a:xfrm>
                  </p:grpSpPr>
                  <p:sp>
                    <p:nvSpPr>
                      <p:cNvPr id="626" name="TextBox 625"/>
                      <p:cNvSpPr txBox="1"/>
                      <p:nvPr/>
                    </p:nvSpPr>
                    <p:spPr>
                      <a:xfrm>
                        <a:off x="2817177" y="1783800"/>
                        <a:ext cx="447558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en-US" dirty="0" smtClean="0"/>
                          <a:t>24</a:t>
                        </a:r>
                        <a:endParaRPr lang="en-US" dirty="0"/>
                      </a:p>
                    </p:txBody>
                  </p:sp>
                  <p:sp>
                    <p:nvSpPr>
                      <p:cNvPr id="627" name="TextBox 626"/>
                      <p:cNvSpPr txBox="1"/>
                      <p:nvPr/>
                    </p:nvSpPr>
                    <p:spPr>
                      <a:xfrm>
                        <a:off x="5667237" y="1783800"/>
                        <a:ext cx="453970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en-US" dirty="0" smtClean="0"/>
                          <a:t>48</a:t>
                        </a:r>
                        <a:endParaRPr lang="en-US" dirty="0"/>
                      </a:p>
                    </p:txBody>
                  </p:sp>
                  <p:sp>
                    <p:nvSpPr>
                      <p:cNvPr id="628" name="TextBox 627"/>
                      <p:cNvSpPr txBox="1"/>
                      <p:nvPr/>
                    </p:nvSpPr>
                    <p:spPr>
                      <a:xfrm>
                        <a:off x="8523709" y="1783800"/>
                        <a:ext cx="453970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en-US" dirty="0" smtClean="0"/>
                          <a:t>72</a:t>
                        </a:r>
                        <a:endParaRPr lang="en-US" dirty="0"/>
                      </a:p>
                    </p:txBody>
                  </p:sp>
                  <p:sp>
                    <p:nvSpPr>
                      <p:cNvPr id="629" name="TextBox 628"/>
                      <p:cNvSpPr txBox="1"/>
                      <p:nvPr/>
                    </p:nvSpPr>
                    <p:spPr>
                      <a:xfrm>
                        <a:off x="11380180" y="1783800"/>
                        <a:ext cx="453970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en-US" dirty="0"/>
                          <a:t>9</a:t>
                        </a:r>
                        <a:r>
                          <a:rPr lang="en-US" dirty="0" smtClean="0"/>
                          <a:t>6</a:t>
                        </a:r>
                        <a:endParaRPr lang="en-US" dirty="0"/>
                      </a:p>
                    </p:txBody>
                  </p:sp>
                  <p:sp>
                    <p:nvSpPr>
                      <p:cNvPr id="630" name="Rectangle 629"/>
                      <p:cNvSpPr/>
                      <p:nvPr/>
                    </p:nvSpPr>
                    <p:spPr>
                      <a:xfrm>
                        <a:off x="95357" y="1783800"/>
                        <a:ext cx="319318" cy="369332"/>
                      </a:xfrm>
                      <a:prstGeom prst="rect">
                        <a:avLst/>
                      </a:prstGeom>
                    </p:spPr>
                    <p:txBody>
                      <a:bodyPr wrap="none">
                        <a:spAutoFit/>
                      </a:bodyPr>
                      <a:lstStyle/>
                      <a:p>
                        <a:r>
                          <a:rPr lang="en-US" dirty="0"/>
                          <a:t>0</a:t>
                        </a:r>
                      </a:p>
                    </p:txBody>
                  </p:sp>
                </p:grpSp>
              </p:grpSp>
              <p:sp>
                <p:nvSpPr>
                  <p:cNvPr id="594" name="TextBox 593"/>
                  <p:cNvSpPr txBox="1"/>
                  <p:nvPr/>
                </p:nvSpPr>
                <p:spPr>
                  <a:xfrm>
                    <a:off x="4070358" y="3994231"/>
                    <a:ext cx="3886000" cy="83099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2400" b="1" u="sng" dirty="0" smtClean="0"/>
                      <a:t>a) Enough CPU computation</a:t>
                    </a:r>
                    <a:endParaRPr lang="en-US" sz="2400" u="sng" dirty="0"/>
                  </a:p>
                  <a:p>
                    <a:endParaRPr lang="en-US" sz="2400" dirty="0"/>
                  </a:p>
                </p:txBody>
              </p:sp>
            </p:grpSp>
          </p:grpSp>
        </p:grpSp>
        <p:sp>
          <p:nvSpPr>
            <p:cNvPr id="605" name="Rectangle 604"/>
            <p:cNvSpPr/>
            <p:nvPr/>
          </p:nvSpPr>
          <p:spPr>
            <a:xfrm>
              <a:off x="8438502" y="1418446"/>
              <a:ext cx="128857" cy="339558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7" name="Rectangle 606"/>
            <p:cNvSpPr/>
            <p:nvPr/>
          </p:nvSpPr>
          <p:spPr>
            <a:xfrm>
              <a:off x="8438502" y="1943574"/>
              <a:ext cx="128857" cy="339558"/>
            </a:xfrm>
            <a:prstGeom prst="rect">
              <a:avLst/>
            </a:prstGeom>
            <a:ln>
              <a:solidFill>
                <a:schemeClr val="accent4">
                  <a:shade val="50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0" name="Rectangle 609"/>
            <p:cNvSpPr/>
            <p:nvPr/>
          </p:nvSpPr>
          <p:spPr>
            <a:xfrm>
              <a:off x="8438502" y="2438119"/>
              <a:ext cx="128857" cy="339558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1" name="TextBox 610"/>
            <p:cNvSpPr txBox="1"/>
            <p:nvPr/>
          </p:nvSpPr>
          <p:spPr>
            <a:xfrm>
              <a:off x="8659184" y="1407980"/>
              <a:ext cx="31611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Memory accesses from core </a:t>
              </a:r>
              <a:r>
                <a:rPr lang="en-US" sz="1600" b="1" dirty="0" err="1" smtClean="0"/>
                <a:t>i</a:t>
              </a:r>
              <a:endParaRPr lang="en-US" sz="1600" b="1" dirty="0"/>
            </a:p>
          </p:txBody>
        </p:sp>
        <p:sp>
          <p:nvSpPr>
            <p:cNvPr id="618" name="TextBox 617"/>
            <p:cNvSpPr txBox="1"/>
            <p:nvPr/>
          </p:nvSpPr>
          <p:spPr>
            <a:xfrm>
              <a:off x="8633847" y="1964865"/>
              <a:ext cx="332631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Memory accesses from other cores</a:t>
              </a:r>
              <a:endParaRPr lang="en-US" sz="1600" b="1" dirty="0"/>
            </a:p>
          </p:txBody>
        </p:sp>
        <p:sp>
          <p:nvSpPr>
            <p:cNvPr id="619" name="TextBox 618"/>
            <p:cNvSpPr txBox="1"/>
            <p:nvPr/>
          </p:nvSpPr>
          <p:spPr>
            <a:xfrm>
              <a:off x="8659184" y="2431723"/>
              <a:ext cx="332631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CPU computation</a:t>
              </a:r>
              <a:endParaRPr lang="en-US" sz="1600" b="1" dirty="0"/>
            </a:p>
          </p:txBody>
        </p:sp>
      </p:grpSp>
      <p:sp>
        <p:nvSpPr>
          <p:cNvPr id="620" name="TextBox 619"/>
          <p:cNvSpPr txBox="1"/>
          <p:nvPr/>
        </p:nvSpPr>
        <p:spPr>
          <a:xfrm>
            <a:off x="118263" y="1467869"/>
            <a:ext cx="54028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Contention domination case:</a:t>
            </a:r>
            <a:r>
              <a:rPr lang="en-US" sz="2400" dirty="0" smtClean="0"/>
              <a:t> (b &gt; 1/m)</a:t>
            </a:r>
            <a:endParaRPr lang="en-US" sz="2400" dirty="0"/>
          </a:p>
          <a:p>
            <a:endParaRPr lang="en-US" sz="2400" dirty="0"/>
          </a:p>
        </p:txBody>
      </p:sp>
      <p:grpSp>
        <p:nvGrpSpPr>
          <p:cNvPr id="17" name="Group 16"/>
          <p:cNvGrpSpPr/>
          <p:nvPr/>
        </p:nvGrpSpPr>
        <p:grpSpPr>
          <a:xfrm>
            <a:off x="164152" y="4551306"/>
            <a:ext cx="11738793" cy="1969131"/>
            <a:chOff x="164152" y="4551306"/>
            <a:chExt cx="11738793" cy="1969131"/>
          </a:xfrm>
        </p:grpSpPr>
        <p:cxnSp>
          <p:nvCxnSpPr>
            <p:cNvPr id="853" name="Straight Connector 852"/>
            <p:cNvCxnSpPr/>
            <p:nvPr/>
          </p:nvCxnSpPr>
          <p:spPr>
            <a:xfrm>
              <a:off x="283174" y="5312231"/>
              <a:ext cx="11359708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" name="Group 15"/>
            <p:cNvGrpSpPr/>
            <p:nvPr/>
          </p:nvGrpSpPr>
          <p:grpSpPr>
            <a:xfrm>
              <a:off x="164152" y="4551306"/>
              <a:ext cx="11738793" cy="1969131"/>
              <a:chOff x="164152" y="4551306"/>
              <a:chExt cx="11738793" cy="1969131"/>
            </a:xfrm>
          </p:grpSpPr>
          <p:grpSp>
            <p:nvGrpSpPr>
              <p:cNvPr id="854" name="Group 853"/>
              <p:cNvGrpSpPr/>
              <p:nvPr/>
            </p:nvGrpSpPr>
            <p:grpSpPr>
              <a:xfrm>
                <a:off x="294177" y="5141501"/>
                <a:ext cx="11353316" cy="377769"/>
                <a:chOff x="239207" y="1849421"/>
                <a:chExt cx="11353316" cy="998916"/>
              </a:xfrm>
            </p:grpSpPr>
            <p:cxnSp>
              <p:nvCxnSpPr>
                <p:cNvPr id="855" name="Straight Connector 854"/>
                <p:cNvCxnSpPr/>
                <p:nvPr/>
              </p:nvCxnSpPr>
              <p:spPr>
                <a:xfrm>
                  <a:off x="8754194" y="1849421"/>
                  <a:ext cx="0" cy="998916"/>
                </a:xfrm>
                <a:prstGeom prst="line">
                  <a:avLst/>
                </a:prstGeom>
                <a:ln w="508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6" name="Straight Connector 855"/>
                <p:cNvCxnSpPr/>
                <p:nvPr/>
              </p:nvCxnSpPr>
              <p:spPr>
                <a:xfrm>
                  <a:off x="239207" y="1849421"/>
                  <a:ext cx="0" cy="998916"/>
                </a:xfrm>
                <a:prstGeom prst="line">
                  <a:avLst/>
                </a:prstGeom>
                <a:ln w="508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7" name="Straight Connector 856"/>
                <p:cNvCxnSpPr/>
                <p:nvPr/>
              </p:nvCxnSpPr>
              <p:spPr>
                <a:xfrm>
                  <a:off x="3077536" y="1849421"/>
                  <a:ext cx="0" cy="998916"/>
                </a:xfrm>
                <a:prstGeom prst="line">
                  <a:avLst/>
                </a:prstGeom>
                <a:ln w="508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8" name="Straight Connector 857"/>
                <p:cNvCxnSpPr/>
                <p:nvPr/>
              </p:nvCxnSpPr>
              <p:spPr>
                <a:xfrm>
                  <a:off x="5915865" y="1849421"/>
                  <a:ext cx="0" cy="998916"/>
                </a:xfrm>
                <a:prstGeom prst="line">
                  <a:avLst/>
                </a:prstGeom>
                <a:ln w="508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9" name="Straight Connector 858"/>
                <p:cNvCxnSpPr/>
                <p:nvPr/>
              </p:nvCxnSpPr>
              <p:spPr>
                <a:xfrm>
                  <a:off x="11592523" y="1849421"/>
                  <a:ext cx="0" cy="998916"/>
                </a:xfrm>
                <a:prstGeom prst="line">
                  <a:avLst/>
                </a:prstGeom>
                <a:ln w="508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" name="Group 12"/>
              <p:cNvGrpSpPr/>
              <p:nvPr/>
            </p:nvGrpSpPr>
            <p:grpSpPr>
              <a:xfrm>
                <a:off x="164152" y="4551306"/>
                <a:ext cx="11738793" cy="1969131"/>
                <a:chOff x="164152" y="4551306"/>
                <a:chExt cx="11738793" cy="1969131"/>
              </a:xfrm>
            </p:grpSpPr>
            <p:sp>
              <p:nvSpPr>
                <p:cNvPr id="847" name="TextBox 846"/>
                <p:cNvSpPr txBox="1"/>
                <p:nvPr/>
              </p:nvSpPr>
              <p:spPr>
                <a:xfrm>
                  <a:off x="643506" y="4551306"/>
                  <a:ext cx="238702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/>
                    <a:t>Initial regulation stall</a:t>
                  </a:r>
                  <a:endParaRPr lang="en-US" dirty="0"/>
                </a:p>
              </p:txBody>
            </p:sp>
            <p:cxnSp>
              <p:nvCxnSpPr>
                <p:cNvPr id="848" name="Straight Arrow Connector 847"/>
                <p:cNvCxnSpPr/>
                <p:nvPr/>
              </p:nvCxnSpPr>
              <p:spPr>
                <a:xfrm>
                  <a:off x="541730" y="4939000"/>
                  <a:ext cx="2568021" cy="0"/>
                </a:xfrm>
                <a:prstGeom prst="straightConnector1">
                  <a:avLst/>
                </a:prstGeom>
                <a:ln w="25400"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860" name="Group 859"/>
                <p:cNvGrpSpPr/>
                <p:nvPr/>
              </p:nvGrpSpPr>
              <p:grpSpPr>
                <a:xfrm>
                  <a:off x="296296" y="5232448"/>
                  <a:ext cx="11346586" cy="175126"/>
                  <a:chOff x="241326" y="2290185"/>
                  <a:chExt cx="11346586" cy="269749"/>
                </a:xfrm>
              </p:grpSpPr>
              <p:grpSp>
                <p:nvGrpSpPr>
                  <p:cNvPr id="861" name="Group 860"/>
                  <p:cNvGrpSpPr/>
                  <p:nvPr/>
                </p:nvGrpSpPr>
                <p:grpSpPr>
                  <a:xfrm>
                    <a:off x="3077832" y="2290185"/>
                    <a:ext cx="2836025" cy="269749"/>
                    <a:chOff x="2608872" y="2540882"/>
                    <a:chExt cx="2182399" cy="152400"/>
                  </a:xfrm>
                </p:grpSpPr>
                <p:grpSp>
                  <p:nvGrpSpPr>
                    <p:cNvPr id="946" name="Group 945"/>
                    <p:cNvGrpSpPr/>
                    <p:nvPr/>
                  </p:nvGrpSpPr>
                  <p:grpSpPr>
                    <a:xfrm>
                      <a:off x="2608872" y="2540882"/>
                      <a:ext cx="2182399" cy="152400"/>
                      <a:chOff x="424472" y="2532415"/>
                      <a:chExt cx="2182399" cy="152400"/>
                    </a:xfrm>
                  </p:grpSpPr>
                  <p:cxnSp>
                    <p:nvCxnSpPr>
                      <p:cNvPr id="960" name="Straight Connector 959"/>
                      <p:cNvCxnSpPr/>
                      <p:nvPr/>
                    </p:nvCxnSpPr>
                    <p:spPr>
                      <a:xfrm>
                        <a:off x="606339" y="2532415"/>
                        <a:ext cx="0" cy="152400"/>
                      </a:xfrm>
                      <a:prstGeom prst="line">
                        <a:avLst/>
                      </a:prstGeom>
                      <a:ln w="1270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61" name="Straight Connector 960"/>
                      <p:cNvCxnSpPr/>
                      <p:nvPr/>
                    </p:nvCxnSpPr>
                    <p:spPr>
                      <a:xfrm>
                        <a:off x="788206" y="2532415"/>
                        <a:ext cx="0" cy="152400"/>
                      </a:xfrm>
                      <a:prstGeom prst="line">
                        <a:avLst/>
                      </a:prstGeom>
                      <a:ln w="1270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62" name="Straight Connector 961"/>
                      <p:cNvCxnSpPr/>
                      <p:nvPr/>
                    </p:nvCxnSpPr>
                    <p:spPr>
                      <a:xfrm>
                        <a:off x="970073" y="2532415"/>
                        <a:ext cx="0" cy="152400"/>
                      </a:xfrm>
                      <a:prstGeom prst="line">
                        <a:avLst/>
                      </a:prstGeom>
                      <a:ln w="1270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63" name="Straight Connector 962"/>
                      <p:cNvCxnSpPr/>
                      <p:nvPr/>
                    </p:nvCxnSpPr>
                    <p:spPr>
                      <a:xfrm>
                        <a:off x="1151940" y="2532415"/>
                        <a:ext cx="0" cy="152400"/>
                      </a:xfrm>
                      <a:prstGeom prst="line">
                        <a:avLst/>
                      </a:prstGeom>
                      <a:ln w="1270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64" name="Straight Connector 963"/>
                      <p:cNvCxnSpPr/>
                      <p:nvPr/>
                    </p:nvCxnSpPr>
                    <p:spPr>
                      <a:xfrm>
                        <a:off x="1333807" y="2532415"/>
                        <a:ext cx="0" cy="152400"/>
                      </a:xfrm>
                      <a:prstGeom prst="line">
                        <a:avLst/>
                      </a:prstGeom>
                      <a:ln w="1270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65" name="Straight Connector 964"/>
                      <p:cNvCxnSpPr/>
                      <p:nvPr/>
                    </p:nvCxnSpPr>
                    <p:spPr>
                      <a:xfrm>
                        <a:off x="1515674" y="2532415"/>
                        <a:ext cx="0" cy="152400"/>
                      </a:xfrm>
                      <a:prstGeom prst="line">
                        <a:avLst/>
                      </a:prstGeom>
                      <a:ln w="1270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66" name="Straight Connector 965"/>
                      <p:cNvCxnSpPr/>
                      <p:nvPr/>
                    </p:nvCxnSpPr>
                    <p:spPr>
                      <a:xfrm>
                        <a:off x="1697541" y="2532415"/>
                        <a:ext cx="0" cy="152400"/>
                      </a:xfrm>
                      <a:prstGeom prst="line">
                        <a:avLst/>
                      </a:prstGeom>
                      <a:ln w="1270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67" name="Straight Connector 966"/>
                      <p:cNvCxnSpPr/>
                      <p:nvPr/>
                    </p:nvCxnSpPr>
                    <p:spPr>
                      <a:xfrm>
                        <a:off x="1879408" y="2532415"/>
                        <a:ext cx="0" cy="152400"/>
                      </a:xfrm>
                      <a:prstGeom prst="line">
                        <a:avLst/>
                      </a:prstGeom>
                      <a:ln w="1270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68" name="Straight Connector 967"/>
                      <p:cNvCxnSpPr/>
                      <p:nvPr/>
                    </p:nvCxnSpPr>
                    <p:spPr>
                      <a:xfrm>
                        <a:off x="2061275" y="2532415"/>
                        <a:ext cx="0" cy="152400"/>
                      </a:xfrm>
                      <a:prstGeom prst="line">
                        <a:avLst/>
                      </a:prstGeom>
                      <a:ln w="1270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69" name="Straight Connector 968"/>
                      <p:cNvCxnSpPr/>
                      <p:nvPr/>
                    </p:nvCxnSpPr>
                    <p:spPr>
                      <a:xfrm>
                        <a:off x="2243142" y="2532415"/>
                        <a:ext cx="0" cy="152400"/>
                      </a:xfrm>
                      <a:prstGeom prst="line">
                        <a:avLst/>
                      </a:prstGeom>
                      <a:ln w="1270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70" name="Straight Connector 969"/>
                      <p:cNvCxnSpPr/>
                      <p:nvPr/>
                    </p:nvCxnSpPr>
                    <p:spPr>
                      <a:xfrm>
                        <a:off x="2425009" y="2532415"/>
                        <a:ext cx="0" cy="152400"/>
                      </a:xfrm>
                      <a:prstGeom prst="line">
                        <a:avLst/>
                      </a:prstGeom>
                      <a:ln w="1270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71" name="Straight Connector 970"/>
                      <p:cNvCxnSpPr/>
                      <p:nvPr/>
                    </p:nvCxnSpPr>
                    <p:spPr>
                      <a:xfrm>
                        <a:off x="2606871" y="2532415"/>
                        <a:ext cx="0" cy="152400"/>
                      </a:xfrm>
                      <a:prstGeom prst="line">
                        <a:avLst/>
                      </a:prstGeom>
                      <a:ln w="1270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72" name="Straight Connector 971"/>
                      <p:cNvCxnSpPr/>
                      <p:nvPr/>
                    </p:nvCxnSpPr>
                    <p:spPr>
                      <a:xfrm>
                        <a:off x="424472" y="2532415"/>
                        <a:ext cx="0" cy="152400"/>
                      </a:xfrm>
                      <a:prstGeom prst="line">
                        <a:avLst/>
                      </a:prstGeom>
                      <a:ln w="1270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947" name="Group 946"/>
                    <p:cNvGrpSpPr/>
                    <p:nvPr/>
                  </p:nvGrpSpPr>
                  <p:grpSpPr>
                    <a:xfrm>
                      <a:off x="2698666" y="2540882"/>
                      <a:ext cx="2000532" cy="152400"/>
                      <a:chOff x="606339" y="2532415"/>
                      <a:chExt cx="2000532" cy="152400"/>
                    </a:xfrm>
                  </p:grpSpPr>
                  <p:cxnSp>
                    <p:nvCxnSpPr>
                      <p:cNvPr id="948" name="Straight Connector 947"/>
                      <p:cNvCxnSpPr/>
                      <p:nvPr/>
                    </p:nvCxnSpPr>
                    <p:spPr>
                      <a:xfrm>
                        <a:off x="606339" y="2532415"/>
                        <a:ext cx="0" cy="152400"/>
                      </a:xfrm>
                      <a:prstGeom prst="line">
                        <a:avLst/>
                      </a:prstGeom>
                      <a:ln w="1270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49" name="Straight Connector 948"/>
                      <p:cNvCxnSpPr/>
                      <p:nvPr/>
                    </p:nvCxnSpPr>
                    <p:spPr>
                      <a:xfrm>
                        <a:off x="788206" y="2532415"/>
                        <a:ext cx="0" cy="152400"/>
                      </a:xfrm>
                      <a:prstGeom prst="line">
                        <a:avLst/>
                      </a:prstGeom>
                      <a:ln w="1270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50" name="Straight Connector 949"/>
                      <p:cNvCxnSpPr/>
                      <p:nvPr/>
                    </p:nvCxnSpPr>
                    <p:spPr>
                      <a:xfrm>
                        <a:off x="970073" y="2532415"/>
                        <a:ext cx="0" cy="152400"/>
                      </a:xfrm>
                      <a:prstGeom prst="line">
                        <a:avLst/>
                      </a:prstGeom>
                      <a:ln w="1270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51" name="Straight Connector 950"/>
                      <p:cNvCxnSpPr/>
                      <p:nvPr/>
                    </p:nvCxnSpPr>
                    <p:spPr>
                      <a:xfrm>
                        <a:off x="1151940" y="2532415"/>
                        <a:ext cx="0" cy="152400"/>
                      </a:xfrm>
                      <a:prstGeom prst="line">
                        <a:avLst/>
                      </a:prstGeom>
                      <a:ln w="1270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52" name="Straight Connector 951"/>
                      <p:cNvCxnSpPr/>
                      <p:nvPr/>
                    </p:nvCxnSpPr>
                    <p:spPr>
                      <a:xfrm>
                        <a:off x="1333807" y="2532415"/>
                        <a:ext cx="0" cy="152400"/>
                      </a:xfrm>
                      <a:prstGeom prst="line">
                        <a:avLst/>
                      </a:prstGeom>
                      <a:ln w="1270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53" name="Straight Connector 952"/>
                      <p:cNvCxnSpPr/>
                      <p:nvPr/>
                    </p:nvCxnSpPr>
                    <p:spPr>
                      <a:xfrm>
                        <a:off x="1515674" y="2532415"/>
                        <a:ext cx="0" cy="152400"/>
                      </a:xfrm>
                      <a:prstGeom prst="line">
                        <a:avLst/>
                      </a:prstGeom>
                      <a:ln w="1270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54" name="Straight Connector 953"/>
                      <p:cNvCxnSpPr/>
                      <p:nvPr/>
                    </p:nvCxnSpPr>
                    <p:spPr>
                      <a:xfrm>
                        <a:off x="1697541" y="2532415"/>
                        <a:ext cx="0" cy="152400"/>
                      </a:xfrm>
                      <a:prstGeom prst="line">
                        <a:avLst/>
                      </a:prstGeom>
                      <a:ln w="1270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55" name="Straight Connector 954"/>
                      <p:cNvCxnSpPr/>
                      <p:nvPr/>
                    </p:nvCxnSpPr>
                    <p:spPr>
                      <a:xfrm>
                        <a:off x="1879408" y="2532415"/>
                        <a:ext cx="0" cy="152400"/>
                      </a:xfrm>
                      <a:prstGeom prst="line">
                        <a:avLst/>
                      </a:prstGeom>
                      <a:ln w="1270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56" name="Straight Connector 955"/>
                      <p:cNvCxnSpPr/>
                      <p:nvPr/>
                    </p:nvCxnSpPr>
                    <p:spPr>
                      <a:xfrm>
                        <a:off x="2061275" y="2532415"/>
                        <a:ext cx="0" cy="152400"/>
                      </a:xfrm>
                      <a:prstGeom prst="line">
                        <a:avLst/>
                      </a:prstGeom>
                      <a:ln w="1270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57" name="Straight Connector 956"/>
                      <p:cNvCxnSpPr/>
                      <p:nvPr/>
                    </p:nvCxnSpPr>
                    <p:spPr>
                      <a:xfrm>
                        <a:off x="2243142" y="2532415"/>
                        <a:ext cx="0" cy="152400"/>
                      </a:xfrm>
                      <a:prstGeom prst="line">
                        <a:avLst/>
                      </a:prstGeom>
                      <a:ln w="1270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58" name="Straight Connector 957"/>
                      <p:cNvCxnSpPr/>
                      <p:nvPr/>
                    </p:nvCxnSpPr>
                    <p:spPr>
                      <a:xfrm>
                        <a:off x="2425009" y="2532415"/>
                        <a:ext cx="0" cy="152400"/>
                      </a:xfrm>
                      <a:prstGeom prst="line">
                        <a:avLst/>
                      </a:prstGeom>
                      <a:ln w="1270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59" name="Straight Connector 958"/>
                      <p:cNvCxnSpPr/>
                      <p:nvPr/>
                    </p:nvCxnSpPr>
                    <p:spPr>
                      <a:xfrm>
                        <a:off x="2606871" y="2532415"/>
                        <a:ext cx="0" cy="152400"/>
                      </a:xfrm>
                      <a:prstGeom prst="line">
                        <a:avLst/>
                      </a:prstGeom>
                      <a:ln w="1270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grpSp>
                <p:nvGrpSpPr>
                  <p:cNvPr id="862" name="Group 861"/>
                  <p:cNvGrpSpPr/>
                  <p:nvPr/>
                </p:nvGrpSpPr>
                <p:grpSpPr>
                  <a:xfrm>
                    <a:off x="241326" y="2290185"/>
                    <a:ext cx="2836025" cy="269749"/>
                    <a:chOff x="2608872" y="2540882"/>
                    <a:chExt cx="2182399" cy="152400"/>
                  </a:xfrm>
                </p:grpSpPr>
                <p:grpSp>
                  <p:nvGrpSpPr>
                    <p:cNvPr id="919" name="Group 918"/>
                    <p:cNvGrpSpPr/>
                    <p:nvPr/>
                  </p:nvGrpSpPr>
                  <p:grpSpPr>
                    <a:xfrm>
                      <a:off x="2608872" y="2540882"/>
                      <a:ext cx="2182399" cy="152400"/>
                      <a:chOff x="424472" y="2532415"/>
                      <a:chExt cx="2182399" cy="152400"/>
                    </a:xfrm>
                  </p:grpSpPr>
                  <p:cxnSp>
                    <p:nvCxnSpPr>
                      <p:cNvPr id="933" name="Straight Connector 932"/>
                      <p:cNvCxnSpPr/>
                      <p:nvPr/>
                    </p:nvCxnSpPr>
                    <p:spPr>
                      <a:xfrm>
                        <a:off x="606339" y="2532415"/>
                        <a:ext cx="0" cy="152400"/>
                      </a:xfrm>
                      <a:prstGeom prst="line">
                        <a:avLst/>
                      </a:prstGeom>
                      <a:ln w="1270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34" name="Straight Connector 933"/>
                      <p:cNvCxnSpPr/>
                      <p:nvPr/>
                    </p:nvCxnSpPr>
                    <p:spPr>
                      <a:xfrm>
                        <a:off x="788206" y="2532415"/>
                        <a:ext cx="0" cy="152400"/>
                      </a:xfrm>
                      <a:prstGeom prst="line">
                        <a:avLst/>
                      </a:prstGeom>
                      <a:ln w="1270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35" name="Straight Connector 934"/>
                      <p:cNvCxnSpPr/>
                      <p:nvPr/>
                    </p:nvCxnSpPr>
                    <p:spPr>
                      <a:xfrm>
                        <a:off x="970073" y="2532415"/>
                        <a:ext cx="0" cy="152400"/>
                      </a:xfrm>
                      <a:prstGeom prst="line">
                        <a:avLst/>
                      </a:prstGeom>
                      <a:ln w="1270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36" name="Straight Connector 935"/>
                      <p:cNvCxnSpPr/>
                      <p:nvPr/>
                    </p:nvCxnSpPr>
                    <p:spPr>
                      <a:xfrm>
                        <a:off x="1151940" y="2532415"/>
                        <a:ext cx="0" cy="152400"/>
                      </a:xfrm>
                      <a:prstGeom prst="line">
                        <a:avLst/>
                      </a:prstGeom>
                      <a:ln w="1270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37" name="Straight Connector 936"/>
                      <p:cNvCxnSpPr/>
                      <p:nvPr/>
                    </p:nvCxnSpPr>
                    <p:spPr>
                      <a:xfrm>
                        <a:off x="1333807" y="2532415"/>
                        <a:ext cx="0" cy="152400"/>
                      </a:xfrm>
                      <a:prstGeom prst="line">
                        <a:avLst/>
                      </a:prstGeom>
                      <a:ln w="1270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38" name="Straight Connector 937"/>
                      <p:cNvCxnSpPr/>
                      <p:nvPr/>
                    </p:nvCxnSpPr>
                    <p:spPr>
                      <a:xfrm>
                        <a:off x="1515674" y="2532415"/>
                        <a:ext cx="0" cy="152400"/>
                      </a:xfrm>
                      <a:prstGeom prst="line">
                        <a:avLst/>
                      </a:prstGeom>
                      <a:ln w="1270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39" name="Straight Connector 938"/>
                      <p:cNvCxnSpPr/>
                      <p:nvPr/>
                    </p:nvCxnSpPr>
                    <p:spPr>
                      <a:xfrm>
                        <a:off x="1697541" y="2532415"/>
                        <a:ext cx="0" cy="152400"/>
                      </a:xfrm>
                      <a:prstGeom prst="line">
                        <a:avLst/>
                      </a:prstGeom>
                      <a:ln w="1270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40" name="Straight Connector 939"/>
                      <p:cNvCxnSpPr/>
                      <p:nvPr/>
                    </p:nvCxnSpPr>
                    <p:spPr>
                      <a:xfrm>
                        <a:off x="1879408" y="2532415"/>
                        <a:ext cx="0" cy="152400"/>
                      </a:xfrm>
                      <a:prstGeom prst="line">
                        <a:avLst/>
                      </a:prstGeom>
                      <a:ln w="1270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41" name="Straight Connector 940"/>
                      <p:cNvCxnSpPr/>
                      <p:nvPr/>
                    </p:nvCxnSpPr>
                    <p:spPr>
                      <a:xfrm>
                        <a:off x="2061275" y="2532415"/>
                        <a:ext cx="0" cy="152400"/>
                      </a:xfrm>
                      <a:prstGeom prst="line">
                        <a:avLst/>
                      </a:prstGeom>
                      <a:ln w="1270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42" name="Straight Connector 941"/>
                      <p:cNvCxnSpPr/>
                      <p:nvPr/>
                    </p:nvCxnSpPr>
                    <p:spPr>
                      <a:xfrm>
                        <a:off x="2243142" y="2532415"/>
                        <a:ext cx="0" cy="152400"/>
                      </a:xfrm>
                      <a:prstGeom prst="line">
                        <a:avLst/>
                      </a:prstGeom>
                      <a:ln w="1270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43" name="Straight Connector 942"/>
                      <p:cNvCxnSpPr/>
                      <p:nvPr/>
                    </p:nvCxnSpPr>
                    <p:spPr>
                      <a:xfrm>
                        <a:off x="2425009" y="2532415"/>
                        <a:ext cx="0" cy="152400"/>
                      </a:xfrm>
                      <a:prstGeom prst="line">
                        <a:avLst/>
                      </a:prstGeom>
                      <a:ln w="1270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44" name="Straight Connector 943"/>
                      <p:cNvCxnSpPr/>
                      <p:nvPr/>
                    </p:nvCxnSpPr>
                    <p:spPr>
                      <a:xfrm>
                        <a:off x="2606871" y="2532415"/>
                        <a:ext cx="0" cy="152400"/>
                      </a:xfrm>
                      <a:prstGeom prst="line">
                        <a:avLst/>
                      </a:prstGeom>
                      <a:ln w="1270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45" name="Straight Connector 944"/>
                      <p:cNvCxnSpPr/>
                      <p:nvPr/>
                    </p:nvCxnSpPr>
                    <p:spPr>
                      <a:xfrm>
                        <a:off x="424472" y="2532415"/>
                        <a:ext cx="0" cy="152400"/>
                      </a:xfrm>
                      <a:prstGeom prst="line">
                        <a:avLst/>
                      </a:prstGeom>
                      <a:ln w="1270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920" name="Group 919"/>
                    <p:cNvGrpSpPr/>
                    <p:nvPr/>
                  </p:nvGrpSpPr>
                  <p:grpSpPr>
                    <a:xfrm>
                      <a:off x="2698666" y="2540882"/>
                      <a:ext cx="2000532" cy="152400"/>
                      <a:chOff x="606339" y="2532415"/>
                      <a:chExt cx="2000532" cy="152400"/>
                    </a:xfrm>
                  </p:grpSpPr>
                  <p:cxnSp>
                    <p:nvCxnSpPr>
                      <p:cNvPr id="921" name="Straight Connector 920"/>
                      <p:cNvCxnSpPr/>
                      <p:nvPr/>
                    </p:nvCxnSpPr>
                    <p:spPr>
                      <a:xfrm>
                        <a:off x="606339" y="2532415"/>
                        <a:ext cx="0" cy="152400"/>
                      </a:xfrm>
                      <a:prstGeom prst="line">
                        <a:avLst/>
                      </a:prstGeom>
                      <a:ln w="1270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22" name="Straight Connector 921"/>
                      <p:cNvCxnSpPr/>
                      <p:nvPr/>
                    </p:nvCxnSpPr>
                    <p:spPr>
                      <a:xfrm>
                        <a:off x="788206" y="2532415"/>
                        <a:ext cx="0" cy="152400"/>
                      </a:xfrm>
                      <a:prstGeom prst="line">
                        <a:avLst/>
                      </a:prstGeom>
                      <a:ln w="1270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23" name="Straight Connector 922"/>
                      <p:cNvCxnSpPr/>
                      <p:nvPr/>
                    </p:nvCxnSpPr>
                    <p:spPr>
                      <a:xfrm>
                        <a:off x="970073" y="2532415"/>
                        <a:ext cx="0" cy="152400"/>
                      </a:xfrm>
                      <a:prstGeom prst="line">
                        <a:avLst/>
                      </a:prstGeom>
                      <a:ln w="1270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24" name="Straight Connector 923"/>
                      <p:cNvCxnSpPr/>
                      <p:nvPr/>
                    </p:nvCxnSpPr>
                    <p:spPr>
                      <a:xfrm>
                        <a:off x="1151940" y="2532415"/>
                        <a:ext cx="0" cy="152400"/>
                      </a:xfrm>
                      <a:prstGeom prst="line">
                        <a:avLst/>
                      </a:prstGeom>
                      <a:ln w="1270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25" name="Straight Connector 924"/>
                      <p:cNvCxnSpPr/>
                      <p:nvPr/>
                    </p:nvCxnSpPr>
                    <p:spPr>
                      <a:xfrm>
                        <a:off x="1333807" y="2532415"/>
                        <a:ext cx="0" cy="152400"/>
                      </a:xfrm>
                      <a:prstGeom prst="line">
                        <a:avLst/>
                      </a:prstGeom>
                      <a:ln w="1270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26" name="Straight Connector 925"/>
                      <p:cNvCxnSpPr/>
                      <p:nvPr/>
                    </p:nvCxnSpPr>
                    <p:spPr>
                      <a:xfrm>
                        <a:off x="1515674" y="2532415"/>
                        <a:ext cx="0" cy="152400"/>
                      </a:xfrm>
                      <a:prstGeom prst="line">
                        <a:avLst/>
                      </a:prstGeom>
                      <a:ln w="1270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27" name="Straight Connector 926"/>
                      <p:cNvCxnSpPr/>
                      <p:nvPr/>
                    </p:nvCxnSpPr>
                    <p:spPr>
                      <a:xfrm>
                        <a:off x="1697541" y="2532415"/>
                        <a:ext cx="0" cy="152400"/>
                      </a:xfrm>
                      <a:prstGeom prst="line">
                        <a:avLst/>
                      </a:prstGeom>
                      <a:ln w="1270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28" name="Straight Connector 927"/>
                      <p:cNvCxnSpPr/>
                      <p:nvPr/>
                    </p:nvCxnSpPr>
                    <p:spPr>
                      <a:xfrm>
                        <a:off x="1879408" y="2532415"/>
                        <a:ext cx="0" cy="152400"/>
                      </a:xfrm>
                      <a:prstGeom prst="line">
                        <a:avLst/>
                      </a:prstGeom>
                      <a:ln w="1270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29" name="Straight Connector 928"/>
                      <p:cNvCxnSpPr/>
                      <p:nvPr/>
                    </p:nvCxnSpPr>
                    <p:spPr>
                      <a:xfrm>
                        <a:off x="2061275" y="2532415"/>
                        <a:ext cx="0" cy="152400"/>
                      </a:xfrm>
                      <a:prstGeom prst="line">
                        <a:avLst/>
                      </a:prstGeom>
                      <a:ln w="1270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30" name="Straight Connector 929"/>
                      <p:cNvCxnSpPr/>
                      <p:nvPr/>
                    </p:nvCxnSpPr>
                    <p:spPr>
                      <a:xfrm>
                        <a:off x="2243142" y="2532415"/>
                        <a:ext cx="0" cy="152400"/>
                      </a:xfrm>
                      <a:prstGeom prst="line">
                        <a:avLst/>
                      </a:prstGeom>
                      <a:ln w="1270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31" name="Straight Connector 930"/>
                      <p:cNvCxnSpPr/>
                      <p:nvPr/>
                    </p:nvCxnSpPr>
                    <p:spPr>
                      <a:xfrm>
                        <a:off x="2425009" y="2532415"/>
                        <a:ext cx="0" cy="152400"/>
                      </a:xfrm>
                      <a:prstGeom prst="line">
                        <a:avLst/>
                      </a:prstGeom>
                      <a:ln w="1270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32" name="Straight Connector 931"/>
                      <p:cNvCxnSpPr/>
                      <p:nvPr/>
                    </p:nvCxnSpPr>
                    <p:spPr>
                      <a:xfrm>
                        <a:off x="2606871" y="2532415"/>
                        <a:ext cx="0" cy="152400"/>
                      </a:xfrm>
                      <a:prstGeom prst="line">
                        <a:avLst/>
                      </a:prstGeom>
                      <a:ln w="1270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grpSp>
                <p:nvGrpSpPr>
                  <p:cNvPr id="863" name="Group 862"/>
                  <p:cNvGrpSpPr/>
                  <p:nvPr/>
                </p:nvGrpSpPr>
                <p:grpSpPr>
                  <a:xfrm>
                    <a:off x="5915865" y="2290185"/>
                    <a:ext cx="2836025" cy="269749"/>
                    <a:chOff x="2608872" y="2540882"/>
                    <a:chExt cx="2182399" cy="152400"/>
                  </a:xfrm>
                </p:grpSpPr>
                <p:grpSp>
                  <p:nvGrpSpPr>
                    <p:cNvPr id="892" name="Group 891"/>
                    <p:cNvGrpSpPr/>
                    <p:nvPr/>
                  </p:nvGrpSpPr>
                  <p:grpSpPr>
                    <a:xfrm>
                      <a:off x="2608872" y="2540882"/>
                      <a:ext cx="2182399" cy="152400"/>
                      <a:chOff x="424472" y="2532415"/>
                      <a:chExt cx="2182399" cy="152400"/>
                    </a:xfrm>
                  </p:grpSpPr>
                  <p:cxnSp>
                    <p:nvCxnSpPr>
                      <p:cNvPr id="906" name="Straight Connector 905"/>
                      <p:cNvCxnSpPr/>
                      <p:nvPr/>
                    </p:nvCxnSpPr>
                    <p:spPr>
                      <a:xfrm>
                        <a:off x="606339" y="2532415"/>
                        <a:ext cx="0" cy="152400"/>
                      </a:xfrm>
                      <a:prstGeom prst="line">
                        <a:avLst/>
                      </a:prstGeom>
                      <a:ln w="1270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07" name="Straight Connector 906"/>
                      <p:cNvCxnSpPr/>
                      <p:nvPr/>
                    </p:nvCxnSpPr>
                    <p:spPr>
                      <a:xfrm>
                        <a:off x="788206" y="2532415"/>
                        <a:ext cx="0" cy="152400"/>
                      </a:xfrm>
                      <a:prstGeom prst="line">
                        <a:avLst/>
                      </a:prstGeom>
                      <a:ln w="1270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08" name="Straight Connector 907"/>
                      <p:cNvCxnSpPr/>
                      <p:nvPr/>
                    </p:nvCxnSpPr>
                    <p:spPr>
                      <a:xfrm>
                        <a:off x="970073" y="2532415"/>
                        <a:ext cx="0" cy="152400"/>
                      </a:xfrm>
                      <a:prstGeom prst="line">
                        <a:avLst/>
                      </a:prstGeom>
                      <a:ln w="1270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09" name="Straight Connector 908"/>
                      <p:cNvCxnSpPr/>
                      <p:nvPr/>
                    </p:nvCxnSpPr>
                    <p:spPr>
                      <a:xfrm>
                        <a:off x="1151940" y="2532415"/>
                        <a:ext cx="0" cy="152400"/>
                      </a:xfrm>
                      <a:prstGeom prst="line">
                        <a:avLst/>
                      </a:prstGeom>
                      <a:ln w="1270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10" name="Straight Connector 909"/>
                      <p:cNvCxnSpPr/>
                      <p:nvPr/>
                    </p:nvCxnSpPr>
                    <p:spPr>
                      <a:xfrm>
                        <a:off x="1333807" y="2532415"/>
                        <a:ext cx="0" cy="152400"/>
                      </a:xfrm>
                      <a:prstGeom prst="line">
                        <a:avLst/>
                      </a:prstGeom>
                      <a:ln w="1270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11" name="Straight Connector 910"/>
                      <p:cNvCxnSpPr/>
                      <p:nvPr/>
                    </p:nvCxnSpPr>
                    <p:spPr>
                      <a:xfrm>
                        <a:off x="1515674" y="2532415"/>
                        <a:ext cx="0" cy="152400"/>
                      </a:xfrm>
                      <a:prstGeom prst="line">
                        <a:avLst/>
                      </a:prstGeom>
                      <a:ln w="1270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12" name="Straight Connector 911"/>
                      <p:cNvCxnSpPr/>
                      <p:nvPr/>
                    </p:nvCxnSpPr>
                    <p:spPr>
                      <a:xfrm>
                        <a:off x="1697541" y="2532415"/>
                        <a:ext cx="0" cy="152400"/>
                      </a:xfrm>
                      <a:prstGeom prst="line">
                        <a:avLst/>
                      </a:prstGeom>
                      <a:ln w="1270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13" name="Straight Connector 912"/>
                      <p:cNvCxnSpPr/>
                      <p:nvPr/>
                    </p:nvCxnSpPr>
                    <p:spPr>
                      <a:xfrm>
                        <a:off x="1879408" y="2532415"/>
                        <a:ext cx="0" cy="152400"/>
                      </a:xfrm>
                      <a:prstGeom prst="line">
                        <a:avLst/>
                      </a:prstGeom>
                      <a:ln w="1270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14" name="Straight Connector 913"/>
                      <p:cNvCxnSpPr/>
                      <p:nvPr/>
                    </p:nvCxnSpPr>
                    <p:spPr>
                      <a:xfrm>
                        <a:off x="2061275" y="2532415"/>
                        <a:ext cx="0" cy="152400"/>
                      </a:xfrm>
                      <a:prstGeom prst="line">
                        <a:avLst/>
                      </a:prstGeom>
                      <a:ln w="1270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15" name="Straight Connector 914"/>
                      <p:cNvCxnSpPr/>
                      <p:nvPr/>
                    </p:nvCxnSpPr>
                    <p:spPr>
                      <a:xfrm>
                        <a:off x="2243142" y="2532415"/>
                        <a:ext cx="0" cy="152400"/>
                      </a:xfrm>
                      <a:prstGeom prst="line">
                        <a:avLst/>
                      </a:prstGeom>
                      <a:ln w="1270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16" name="Straight Connector 915"/>
                      <p:cNvCxnSpPr/>
                      <p:nvPr/>
                    </p:nvCxnSpPr>
                    <p:spPr>
                      <a:xfrm>
                        <a:off x="2425009" y="2532415"/>
                        <a:ext cx="0" cy="152400"/>
                      </a:xfrm>
                      <a:prstGeom prst="line">
                        <a:avLst/>
                      </a:prstGeom>
                      <a:ln w="1270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17" name="Straight Connector 916"/>
                      <p:cNvCxnSpPr/>
                      <p:nvPr/>
                    </p:nvCxnSpPr>
                    <p:spPr>
                      <a:xfrm>
                        <a:off x="2606871" y="2532415"/>
                        <a:ext cx="0" cy="152400"/>
                      </a:xfrm>
                      <a:prstGeom prst="line">
                        <a:avLst/>
                      </a:prstGeom>
                      <a:ln w="1270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18" name="Straight Connector 917"/>
                      <p:cNvCxnSpPr/>
                      <p:nvPr/>
                    </p:nvCxnSpPr>
                    <p:spPr>
                      <a:xfrm>
                        <a:off x="424472" y="2532415"/>
                        <a:ext cx="0" cy="152400"/>
                      </a:xfrm>
                      <a:prstGeom prst="line">
                        <a:avLst/>
                      </a:prstGeom>
                      <a:ln w="1270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893" name="Group 892"/>
                    <p:cNvGrpSpPr/>
                    <p:nvPr/>
                  </p:nvGrpSpPr>
                  <p:grpSpPr>
                    <a:xfrm>
                      <a:off x="2698666" y="2540882"/>
                      <a:ext cx="2000532" cy="152400"/>
                      <a:chOff x="606339" y="2532415"/>
                      <a:chExt cx="2000532" cy="152400"/>
                    </a:xfrm>
                  </p:grpSpPr>
                  <p:cxnSp>
                    <p:nvCxnSpPr>
                      <p:cNvPr id="894" name="Straight Connector 893"/>
                      <p:cNvCxnSpPr/>
                      <p:nvPr/>
                    </p:nvCxnSpPr>
                    <p:spPr>
                      <a:xfrm>
                        <a:off x="606339" y="2532415"/>
                        <a:ext cx="0" cy="152400"/>
                      </a:xfrm>
                      <a:prstGeom prst="line">
                        <a:avLst/>
                      </a:prstGeom>
                      <a:ln w="1270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95" name="Straight Connector 894"/>
                      <p:cNvCxnSpPr/>
                      <p:nvPr/>
                    </p:nvCxnSpPr>
                    <p:spPr>
                      <a:xfrm>
                        <a:off x="788206" y="2532415"/>
                        <a:ext cx="0" cy="152400"/>
                      </a:xfrm>
                      <a:prstGeom prst="line">
                        <a:avLst/>
                      </a:prstGeom>
                      <a:ln w="1270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96" name="Straight Connector 895"/>
                      <p:cNvCxnSpPr/>
                      <p:nvPr/>
                    </p:nvCxnSpPr>
                    <p:spPr>
                      <a:xfrm>
                        <a:off x="970073" y="2532415"/>
                        <a:ext cx="0" cy="152400"/>
                      </a:xfrm>
                      <a:prstGeom prst="line">
                        <a:avLst/>
                      </a:prstGeom>
                      <a:ln w="1270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97" name="Straight Connector 896"/>
                      <p:cNvCxnSpPr/>
                      <p:nvPr/>
                    </p:nvCxnSpPr>
                    <p:spPr>
                      <a:xfrm>
                        <a:off x="1151940" y="2532415"/>
                        <a:ext cx="0" cy="152400"/>
                      </a:xfrm>
                      <a:prstGeom prst="line">
                        <a:avLst/>
                      </a:prstGeom>
                      <a:ln w="1270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98" name="Straight Connector 897"/>
                      <p:cNvCxnSpPr/>
                      <p:nvPr/>
                    </p:nvCxnSpPr>
                    <p:spPr>
                      <a:xfrm>
                        <a:off x="1333807" y="2532415"/>
                        <a:ext cx="0" cy="152400"/>
                      </a:xfrm>
                      <a:prstGeom prst="line">
                        <a:avLst/>
                      </a:prstGeom>
                      <a:ln w="1270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99" name="Straight Connector 898"/>
                      <p:cNvCxnSpPr/>
                      <p:nvPr/>
                    </p:nvCxnSpPr>
                    <p:spPr>
                      <a:xfrm>
                        <a:off x="1515674" y="2532415"/>
                        <a:ext cx="0" cy="152400"/>
                      </a:xfrm>
                      <a:prstGeom prst="line">
                        <a:avLst/>
                      </a:prstGeom>
                      <a:ln w="1270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00" name="Straight Connector 899"/>
                      <p:cNvCxnSpPr/>
                      <p:nvPr/>
                    </p:nvCxnSpPr>
                    <p:spPr>
                      <a:xfrm>
                        <a:off x="1697541" y="2532415"/>
                        <a:ext cx="0" cy="152400"/>
                      </a:xfrm>
                      <a:prstGeom prst="line">
                        <a:avLst/>
                      </a:prstGeom>
                      <a:ln w="1270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01" name="Straight Connector 900"/>
                      <p:cNvCxnSpPr/>
                      <p:nvPr/>
                    </p:nvCxnSpPr>
                    <p:spPr>
                      <a:xfrm>
                        <a:off x="1879408" y="2532415"/>
                        <a:ext cx="0" cy="152400"/>
                      </a:xfrm>
                      <a:prstGeom prst="line">
                        <a:avLst/>
                      </a:prstGeom>
                      <a:ln w="1270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02" name="Straight Connector 901"/>
                      <p:cNvCxnSpPr/>
                      <p:nvPr/>
                    </p:nvCxnSpPr>
                    <p:spPr>
                      <a:xfrm>
                        <a:off x="2061275" y="2532415"/>
                        <a:ext cx="0" cy="152400"/>
                      </a:xfrm>
                      <a:prstGeom prst="line">
                        <a:avLst/>
                      </a:prstGeom>
                      <a:ln w="1270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03" name="Straight Connector 902"/>
                      <p:cNvCxnSpPr/>
                      <p:nvPr/>
                    </p:nvCxnSpPr>
                    <p:spPr>
                      <a:xfrm>
                        <a:off x="2243142" y="2532415"/>
                        <a:ext cx="0" cy="152400"/>
                      </a:xfrm>
                      <a:prstGeom prst="line">
                        <a:avLst/>
                      </a:prstGeom>
                      <a:ln w="1270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04" name="Straight Connector 903"/>
                      <p:cNvCxnSpPr/>
                      <p:nvPr/>
                    </p:nvCxnSpPr>
                    <p:spPr>
                      <a:xfrm>
                        <a:off x="2425009" y="2532415"/>
                        <a:ext cx="0" cy="152400"/>
                      </a:xfrm>
                      <a:prstGeom prst="line">
                        <a:avLst/>
                      </a:prstGeom>
                      <a:ln w="1270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05" name="Straight Connector 904"/>
                      <p:cNvCxnSpPr/>
                      <p:nvPr/>
                    </p:nvCxnSpPr>
                    <p:spPr>
                      <a:xfrm>
                        <a:off x="2606871" y="2532415"/>
                        <a:ext cx="0" cy="152400"/>
                      </a:xfrm>
                      <a:prstGeom prst="line">
                        <a:avLst/>
                      </a:prstGeom>
                      <a:ln w="1270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grpSp>
                <p:nvGrpSpPr>
                  <p:cNvPr id="864" name="Group 863"/>
                  <p:cNvGrpSpPr/>
                  <p:nvPr/>
                </p:nvGrpSpPr>
                <p:grpSpPr>
                  <a:xfrm>
                    <a:off x="8751887" y="2290185"/>
                    <a:ext cx="2836025" cy="269749"/>
                    <a:chOff x="2608872" y="2540882"/>
                    <a:chExt cx="2182399" cy="152400"/>
                  </a:xfrm>
                </p:grpSpPr>
                <p:grpSp>
                  <p:nvGrpSpPr>
                    <p:cNvPr id="865" name="Group 864"/>
                    <p:cNvGrpSpPr/>
                    <p:nvPr/>
                  </p:nvGrpSpPr>
                  <p:grpSpPr>
                    <a:xfrm>
                      <a:off x="2608872" y="2540882"/>
                      <a:ext cx="2182399" cy="152400"/>
                      <a:chOff x="424472" y="2532415"/>
                      <a:chExt cx="2182399" cy="152400"/>
                    </a:xfrm>
                  </p:grpSpPr>
                  <p:cxnSp>
                    <p:nvCxnSpPr>
                      <p:cNvPr id="879" name="Straight Connector 878"/>
                      <p:cNvCxnSpPr/>
                      <p:nvPr/>
                    </p:nvCxnSpPr>
                    <p:spPr>
                      <a:xfrm>
                        <a:off x="606339" y="2532415"/>
                        <a:ext cx="0" cy="152400"/>
                      </a:xfrm>
                      <a:prstGeom prst="line">
                        <a:avLst/>
                      </a:prstGeom>
                      <a:ln w="1270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80" name="Straight Connector 879"/>
                      <p:cNvCxnSpPr/>
                      <p:nvPr/>
                    </p:nvCxnSpPr>
                    <p:spPr>
                      <a:xfrm>
                        <a:off x="788206" y="2532415"/>
                        <a:ext cx="0" cy="152400"/>
                      </a:xfrm>
                      <a:prstGeom prst="line">
                        <a:avLst/>
                      </a:prstGeom>
                      <a:ln w="1270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81" name="Straight Connector 880"/>
                      <p:cNvCxnSpPr/>
                      <p:nvPr/>
                    </p:nvCxnSpPr>
                    <p:spPr>
                      <a:xfrm>
                        <a:off x="970073" y="2532415"/>
                        <a:ext cx="0" cy="152400"/>
                      </a:xfrm>
                      <a:prstGeom prst="line">
                        <a:avLst/>
                      </a:prstGeom>
                      <a:ln w="1270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82" name="Straight Connector 881"/>
                      <p:cNvCxnSpPr/>
                      <p:nvPr/>
                    </p:nvCxnSpPr>
                    <p:spPr>
                      <a:xfrm>
                        <a:off x="1151940" y="2532415"/>
                        <a:ext cx="0" cy="152400"/>
                      </a:xfrm>
                      <a:prstGeom prst="line">
                        <a:avLst/>
                      </a:prstGeom>
                      <a:ln w="1270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83" name="Straight Connector 882"/>
                      <p:cNvCxnSpPr/>
                      <p:nvPr/>
                    </p:nvCxnSpPr>
                    <p:spPr>
                      <a:xfrm>
                        <a:off x="1333807" y="2532415"/>
                        <a:ext cx="0" cy="152400"/>
                      </a:xfrm>
                      <a:prstGeom prst="line">
                        <a:avLst/>
                      </a:prstGeom>
                      <a:ln w="1270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84" name="Straight Connector 883"/>
                      <p:cNvCxnSpPr/>
                      <p:nvPr/>
                    </p:nvCxnSpPr>
                    <p:spPr>
                      <a:xfrm>
                        <a:off x="1515674" y="2532415"/>
                        <a:ext cx="0" cy="152400"/>
                      </a:xfrm>
                      <a:prstGeom prst="line">
                        <a:avLst/>
                      </a:prstGeom>
                      <a:ln w="1270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85" name="Straight Connector 884"/>
                      <p:cNvCxnSpPr/>
                      <p:nvPr/>
                    </p:nvCxnSpPr>
                    <p:spPr>
                      <a:xfrm>
                        <a:off x="1697541" y="2532415"/>
                        <a:ext cx="0" cy="152400"/>
                      </a:xfrm>
                      <a:prstGeom prst="line">
                        <a:avLst/>
                      </a:prstGeom>
                      <a:ln w="1270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86" name="Straight Connector 885"/>
                      <p:cNvCxnSpPr/>
                      <p:nvPr/>
                    </p:nvCxnSpPr>
                    <p:spPr>
                      <a:xfrm>
                        <a:off x="1879408" y="2532415"/>
                        <a:ext cx="0" cy="152400"/>
                      </a:xfrm>
                      <a:prstGeom prst="line">
                        <a:avLst/>
                      </a:prstGeom>
                      <a:ln w="1270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87" name="Straight Connector 886"/>
                      <p:cNvCxnSpPr/>
                      <p:nvPr/>
                    </p:nvCxnSpPr>
                    <p:spPr>
                      <a:xfrm>
                        <a:off x="2061275" y="2532415"/>
                        <a:ext cx="0" cy="152400"/>
                      </a:xfrm>
                      <a:prstGeom prst="line">
                        <a:avLst/>
                      </a:prstGeom>
                      <a:ln w="1270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88" name="Straight Connector 887"/>
                      <p:cNvCxnSpPr/>
                      <p:nvPr/>
                    </p:nvCxnSpPr>
                    <p:spPr>
                      <a:xfrm>
                        <a:off x="2243142" y="2532415"/>
                        <a:ext cx="0" cy="152400"/>
                      </a:xfrm>
                      <a:prstGeom prst="line">
                        <a:avLst/>
                      </a:prstGeom>
                      <a:ln w="1270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89" name="Straight Connector 888"/>
                      <p:cNvCxnSpPr/>
                      <p:nvPr/>
                    </p:nvCxnSpPr>
                    <p:spPr>
                      <a:xfrm>
                        <a:off x="2425009" y="2532415"/>
                        <a:ext cx="0" cy="152400"/>
                      </a:xfrm>
                      <a:prstGeom prst="line">
                        <a:avLst/>
                      </a:prstGeom>
                      <a:ln w="1270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90" name="Straight Connector 889"/>
                      <p:cNvCxnSpPr/>
                      <p:nvPr/>
                    </p:nvCxnSpPr>
                    <p:spPr>
                      <a:xfrm>
                        <a:off x="2606871" y="2532415"/>
                        <a:ext cx="0" cy="152400"/>
                      </a:xfrm>
                      <a:prstGeom prst="line">
                        <a:avLst/>
                      </a:prstGeom>
                      <a:ln w="1270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91" name="Straight Connector 890"/>
                      <p:cNvCxnSpPr/>
                      <p:nvPr/>
                    </p:nvCxnSpPr>
                    <p:spPr>
                      <a:xfrm>
                        <a:off x="424472" y="2532415"/>
                        <a:ext cx="0" cy="152400"/>
                      </a:xfrm>
                      <a:prstGeom prst="line">
                        <a:avLst/>
                      </a:prstGeom>
                      <a:ln w="1270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866" name="Group 865"/>
                    <p:cNvGrpSpPr/>
                    <p:nvPr/>
                  </p:nvGrpSpPr>
                  <p:grpSpPr>
                    <a:xfrm>
                      <a:off x="2698666" y="2540882"/>
                      <a:ext cx="2000532" cy="152400"/>
                      <a:chOff x="606339" y="2532415"/>
                      <a:chExt cx="2000532" cy="152400"/>
                    </a:xfrm>
                  </p:grpSpPr>
                  <p:cxnSp>
                    <p:nvCxnSpPr>
                      <p:cNvPr id="867" name="Straight Connector 866"/>
                      <p:cNvCxnSpPr/>
                      <p:nvPr/>
                    </p:nvCxnSpPr>
                    <p:spPr>
                      <a:xfrm>
                        <a:off x="606339" y="2532415"/>
                        <a:ext cx="0" cy="152400"/>
                      </a:xfrm>
                      <a:prstGeom prst="line">
                        <a:avLst/>
                      </a:prstGeom>
                      <a:ln w="1270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68" name="Straight Connector 867"/>
                      <p:cNvCxnSpPr/>
                      <p:nvPr/>
                    </p:nvCxnSpPr>
                    <p:spPr>
                      <a:xfrm>
                        <a:off x="788206" y="2532415"/>
                        <a:ext cx="0" cy="152400"/>
                      </a:xfrm>
                      <a:prstGeom prst="line">
                        <a:avLst/>
                      </a:prstGeom>
                      <a:ln w="1270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69" name="Straight Connector 868"/>
                      <p:cNvCxnSpPr/>
                      <p:nvPr/>
                    </p:nvCxnSpPr>
                    <p:spPr>
                      <a:xfrm>
                        <a:off x="970073" y="2532415"/>
                        <a:ext cx="0" cy="152400"/>
                      </a:xfrm>
                      <a:prstGeom prst="line">
                        <a:avLst/>
                      </a:prstGeom>
                      <a:ln w="1270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70" name="Straight Connector 869"/>
                      <p:cNvCxnSpPr/>
                      <p:nvPr/>
                    </p:nvCxnSpPr>
                    <p:spPr>
                      <a:xfrm>
                        <a:off x="1151940" y="2532415"/>
                        <a:ext cx="0" cy="152400"/>
                      </a:xfrm>
                      <a:prstGeom prst="line">
                        <a:avLst/>
                      </a:prstGeom>
                      <a:ln w="1270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71" name="Straight Connector 870"/>
                      <p:cNvCxnSpPr/>
                      <p:nvPr/>
                    </p:nvCxnSpPr>
                    <p:spPr>
                      <a:xfrm>
                        <a:off x="1333807" y="2532415"/>
                        <a:ext cx="0" cy="152400"/>
                      </a:xfrm>
                      <a:prstGeom prst="line">
                        <a:avLst/>
                      </a:prstGeom>
                      <a:ln w="1270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72" name="Straight Connector 871"/>
                      <p:cNvCxnSpPr/>
                      <p:nvPr/>
                    </p:nvCxnSpPr>
                    <p:spPr>
                      <a:xfrm>
                        <a:off x="1515674" y="2532415"/>
                        <a:ext cx="0" cy="152400"/>
                      </a:xfrm>
                      <a:prstGeom prst="line">
                        <a:avLst/>
                      </a:prstGeom>
                      <a:ln w="1270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73" name="Straight Connector 872"/>
                      <p:cNvCxnSpPr/>
                      <p:nvPr/>
                    </p:nvCxnSpPr>
                    <p:spPr>
                      <a:xfrm>
                        <a:off x="1697541" y="2532415"/>
                        <a:ext cx="0" cy="152400"/>
                      </a:xfrm>
                      <a:prstGeom prst="line">
                        <a:avLst/>
                      </a:prstGeom>
                      <a:ln w="1270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74" name="Straight Connector 873"/>
                      <p:cNvCxnSpPr/>
                      <p:nvPr/>
                    </p:nvCxnSpPr>
                    <p:spPr>
                      <a:xfrm>
                        <a:off x="1879408" y="2532415"/>
                        <a:ext cx="0" cy="152400"/>
                      </a:xfrm>
                      <a:prstGeom prst="line">
                        <a:avLst/>
                      </a:prstGeom>
                      <a:ln w="1270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75" name="Straight Connector 874"/>
                      <p:cNvCxnSpPr/>
                      <p:nvPr/>
                    </p:nvCxnSpPr>
                    <p:spPr>
                      <a:xfrm>
                        <a:off x="2061275" y="2532415"/>
                        <a:ext cx="0" cy="152400"/>
                      </a:xfrm>
                      <a:prstGeom prst="line">
                        <a:avLst/>
                      </a:prstGeom>
                      <a:ln w="1270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76" name="Straight Connector 875"/>
                      <p:cNvCxnSpPr/>
                      <p:nvPr/>
                    </p:nvCxnSpPr>
                    <p:spPr>
                      <a:xfrm>
                        <a:off x="2243142" y="2532415"/>
                        <a:ext cx="0" cy="152400"/>
                      </a:xfrm>
                      <a:prstGeom prst="line">
                        <a:avLst/>
                      </a:prstGeom>
                      <a:ln w="1270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77" name="Straight Connector 876"/>
                      <p:cNvCxnSpPr/>
                      <p:nvPr/>
                    </p:nvCxnSpPr>
                    <p:spPr>
                      <a:xfrm>
                        <a:off x="2425009" y="2532415"/>
                        <a:ext cx="0" cy="152400"/>
                      </a:xfrm>
                      <a:prstGeom prst="line">
                        <a:avLst/>
                      </a:prstGeom>
                      <a:ln w="1270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78" name="Straight Connector 877"/>
                      <p:cNvCxnSpPr/>
                      <p:nvPr/>
                    </p:nvCxnSpPr>
                    <p:spPr>
                      <a:xfrm>
                        <a:off x="2606871" y="2532415"/>
                        <a:ext cx="0" cy="152400"/>
                      </a:xfrm>
                      <a:prstGeom prst="line">
                        <a:avLst/>
                      </a:prstGeom>
                      <a:ln w="1270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</p:grpSp>
            <p:grpSp>
              <p:nvGrpSpPr>
                <p:cNvPr id="973" name="Group 972"/>
                <p:cNvGrpSpPr/>
                <p:nvPr/>
              </p:nvGrpSpPr>
              <p:grpSpPr>
                <a:xfrm>
                  <a:off x="164152" y="5467110"/>
                  <a:ext cx="11738793" cy="369332"/>
                  <a:chOff x="95357" y="1783800"/>
                  <a:chExt cx="11738793" cy="369332"/>
                </a:xfrm>
              </p:grpSpPr>
              <p:sp>
                <p:nvSpPr>
                  <p:cNvPr id="974" name="TextBox 973"/>
                  <p:cNvSpPr txBox="1"/>
                  <p:nvPr/>
                </p:nvSpPr>
                <p:spPr>
                  <a:xfrm>
                    <a:off x="2817177" y="1783800"/>
                    <a:ext cx="447558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/>
                      <a:t>24</a:t>
                    </a:r>
                    <a:endParaRPr lang="en-US" dirty="0"/>
                  </a:p>
                </p:txBody>
              </p:sp>
              <p:sp>
                <p:nvSpPr>
                  <p:cNvPr id="975" name="TextBox 974"/>
                  <p:cNvSpPr txBox="1"/>
                  <p:nvPr/>
                </p:nvSpPr>
                <p:spPr>
                  <a:xfrm>
                    <a:off x="5667237" y="1783800"/>
                    <a:ext cx="45397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/>
                      <a:t>48</a:t>
                    </a:r>
                    <a:endParaRPr lang="en-US" dirty="0"/>
                  </a:p>
                </p:txBody>
              </p:sp>
              <p:sp>
                <p:nvSpPr>
                  <p:cNvPr id="976" name="TextBox 975"/>
                  <p:cNvSpPr txBox="1"/>
                  <p:nvPr/>
                </p:nvSpPr>
                <p:spPr>
                  <a:xfrm>
                    <a:off x="8523709" y="1783800"/>
                    <a:ext cx="45397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/>
                      <a:t>72</a:t>
                    </a:r>
                    <a:endParaRPr lang="en-US" dirty="0"/>
                  </a:p>
                </p:txBody>
              </p:sp>
              <p:sp>
                <p:nvSpPr>
                  <p:cNvPr id="977" name="TextBox 976"/>
                  <p:cNvSpPr txBox="1"/>
                  <p:nvPr/>
                </p:nvSpPr>
                <p:spPr>
                  <a:xfrm>
                    <a:off x="11380180" y="1783800"/>
                    <a:ext cx="45397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9</a:t>
                    </a:r>
                    <a:r>
                      <a:rPr lang="en-US" dirty="0" smtClean="0"/>
                      <a:t>6</a:t>
                    </a:r>
                    <a:endParaRPr lang="en-US" dirty="0"/>
                  </a:p>
                </p:txBody>
              </p:sp>
              <p:sp>
                <p:nvSpPr>
                  <p:cNvPr id="978" name="Rectangle 977"/>
                  <p:cNvSpPr/>
                  <p:nvPr/>
                </p:nvSpPr>
                <p:spPr>
                  <a:xfrm>
                    <a:off x="95357" y="1783800"/>
                    <a:ext cx="319318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dirty="0"/>
                      <a:t>0</a:t>
                    </a:r>
                  </a:p>
                </p:txBody>
              </p:sp>
            </p:grpSp>
            <p:sp>
              <p:nvSpPr>
                <p:cNvPr id="621" name="TextBox 620"/>
                <p:cNvSpPr txBox="1"/>
                <p:nvPr/>
              </p:nvSpPr>
              <p:spPr>
                <a:xfrm>
                  <a:off x="4121548" y="5689440"/>
                  <a:ext cx="4421531" cy="8309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 u="sng" dirty="0" smtClean="0"/>
                    <a:t>b) Not enough CPU computation</a:t>
                  </a:r>
                  <a:endParaRPr lang="en-US" sz="2400" u="sng" dirty="0"/>
                </a:p>
                <a:p>
                  <a:endParaRPr lang="en-US" sz="2400" dirty="0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032921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4" grpId="0" animBg="1"/>
      <p:bldP spid="749" grpId="0" animBg="1"/>
      <p:bldP spid="815" grpId="0" animBg="1"/>
      <p:bldP spid="852" grpId="0" animBg="1"/>
      <p:bldP spid="60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29" y="219495"/>
            <a:ext cx="10864823" cy="818309"/>
          </a:xfrm>
        </p:spPr>
        <p:txBody>
          <a:bodyPr/>
          <a:lstStyle/>
          <a:p>
            <a:r>
              <a:rPr lang="en-US" dirty="0" smtClean="0"/>
              <a:t>Why Yao’s Analysis Fails with 2 Controllers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2E71D35-7973-4725-A497-15A20A430A13}" type="slidenum">
              <a:rPr lang="en-US" sz="6600" smtClean="0">
                <a:solidFill>
                  <a:schemeClr val="bg1">
                    <a:lumMod val="85000"/>
                  </a:schemeClr>
                </a:solidFill>
              </a:rPr>
              <a:pPr/>
              <a:t>12</a:t>
            </a:fld>
            <a:endParaRPr lang="en-US" sz="6600" dirty="0">
              <a:solidFill>
                <a:schemeClr val="bg1">
                  <a:lumMod val="85000"/>
                </a:schemeClr>
              </a:solidFill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7011357" y="2589264"/>
            <a:ext cx="1453761" cy="339559"/>
            <a:chOff x="7759083" y="1814438"/>
            <a:chExt cx="1453761" cy="339559"/>
          </a:xfrm>
        </p:grpSpPr>
        <p:grpSp>
          <p:nvGrpSpPr>
            <p:cNvPr id="671" name="Group 670"/>
            <p:cNvGrpSpPr/>
            <p:nvPr/>
          </p:nvGrpSpPr>
          <p:grpSpPr>
            <a:xfrm>
              <a:off x="7759083" y="1814438"/>
              <a:ext cx="728983" cy="339559"/>
              <a:chOff x="5025541" y="2892268"/>
              <a:chExt cx="475238" cy="339559"/>
            </a:xfrm>
          </p:grpSpPr>
          <p:sp>
            <p:nvSpPr>
              <p:cNvPr id="679" name="Rectangle 678"/>
              <p:cNvSpPr/>
              <p:nvPr/>
            </p:nvSpPr>
            <p:spPr>
              <a:xfrm>
                <a:off x="5381130" y="2892268"/>
                <a:ext cx="119649" cy="339559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0" name="Rectangle 679"/>
              <p:cNvSpPr/>
              <p:nvPr/>
            </p:nvSpPr>
            <p:spPr>
              <a:xfrm>
                <a:off x="5025541" y="2892270"/>
                <a:ext cx="350972" cy="339557"/>
              </a:xfrm>
              <a:prstGeom prst="rect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72" name="Group 671"/>
            <p:cNvGrpSpPr/>
            <p:nvPr/>
          </p:nvGrpSpPr>
          <p:grpSpPr>
            <a:xfrm>
              <a:off x="8483861" y="1814438"/>
              <a:ext cx="728983" cy="339559"/>
              <a:chOff x="5025541" y="2892268"/>
              <a:chExt cx="475238" cy="339559"/>
            </a:xfrm>
          </p:grpSpPr>
          <p:sp>
            <p:nvSpPr>
              <p:cNvPr id="677" name="Rectangle 676"/>
              <p:cNvSpPr/>
              <p:nvPr/>
            </p:nvSpPr>
            <p:spPr>
              <a:xfrm>
                <a:off x="5381130" y="2892268"/>
                <a:ext cx="119649" cy="339559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8" name="Rectangle 677"/>
              <p:cNvSpPr/>
              <p:nvPr/>
            </p:nvSpPr>
            <p:spPr>
              <a:xfrm>
                <a:off x="5025541" y="2892270"/>
                <a:ext cx="350972" cy="339557"/>
              </a:xfrm>
              <a:prstGeom prst="rect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2" name="Group 21"/>
          <p:cNvGrpSpPr/>
          <p:nvPr/>
        </p:nvGrpSpPr>
        <p:grpSpPr>
          <a:xfrm>
            <a:off x="4824647" y="2590913"/>
            <a:ext cx="1453761" cy="339559"/>
            <a:chOff x="5572373" y="1816087"/>
            <a:chExt cx="1453761" cy="339559"/>
          </a:xfrm>
        </p:grpSpPr>
        <p:grpSp>
          <p:nvGrpSpPr>
            <p:cNvPr id="660" name="Group 659"/>
            <p:cNvGrpSpPr/>
            <p:nvPr/>
          </p:nvGrpSpPr>
          <p:grpSpPr>
            <a:xfrm>
              <a:off x="5572373" y="1816087"/>
              <a:ext cx="728983" cy="339559"/>
              <a:chOff x="5025541" y="2892268"/>
              <a:chExt cx="475238" cy="339559"/>
            </a:xfrm>
          </p:grpSpPr>
          <p:sp>
            <p:nvSpPr>
              <p:cNvPr id="668" name="Rectangle 667"/>
              <p:cNvSpPr/>
              <p:nvPr/>
            </p:nvSpPr>
            <p:spPr>
              <a:xfrm>
                <a:off x="5381130" y="2892268"/>
                <a:ext cx="119649" cy="339559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9" name="Rectangle 668"/>
              <p:cNvSpPr/>
              <p:nvPr/>
            </p:nvSpPr>
            <p:spPr>
              <a:xfrm>
                <a:off x="5025541" y="2892270"/>
                <a:ext cx="350972" cy="339557"/>
              </a:xfrm>
              <a:prstGeom prst="rect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61" name="Group 660"/>
            <p:cNvGrpSpPr/>
            <p:nvPr/>
          </p:nvGrpSpPr>
          <p:grpSpPr>
            <a:xfrm>
              <a:off x="6297151" y="1816087"/>
              <a:ext cx="728983" cy="339559"/>
              <a:chOff x="5025541" y="2892268"/>
              <a:chExt cx="475238" cy="339559"/>
            </a:xfrm>
          </p:grpSpPr>
          <p:sp>
            <p:nvSpPr>
              <p:cNvPr id="666" name="Rectangle 665"/>
              <p:cNvSpPr/>
              <p:nvPr/>
            </p:nvSpPr>
            <p:spPr>
              <a:xfrm>
                <a:off x="5381130" y="2892268"/>
                <a:ext cx="119649" cy="339559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7" name="Rectangle 666"/>
              <p:cNvSpPr/>
              <p:nvPr/>
            </p:nvSpPr>
            <p:spPr>
              <a:xfrm>
                <a:off x="5025541" y="2892270"/>
                <a:ext cx="350972" cy="339557"/>
              </a:xfrm>
              <a:prstGeom prst="rect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4" name="Group 23"/>
          <p:cNvGrpSpPr/>
          <p:nvPr/>
        </p:nvGrpSpPr>
        <p:grpSpPr>
          <a:xfrm>
            <a:off x="6274204" y="2589264"/>
            <a:ext cx="2920554" cy="341229"/>
            <a:chOff x="7021930" y="1814438"/>
            <a:chExt cx="2920554" cy="341229"/>
          </a:xfrm>
        </p:grpSpPr>
        <p:sp>
          <p:nvSpPr>
            <p:cNvPr id="673" name="Rectangle 672"/>
            <p:cNvSpPr/>
            <p:nvPr/>
          </p:nvSpPr>
          <p:spPr>
            <a:xfrm>
              <a:off x="9208640" y="1814438"/>
              <a:ext cx="183533" cy="339559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4" name="Rectangle 673"/>
            <p:cNvSpPr/>
            <p:nvPr/>
          </p:nvSpPr>
          <p:spPr>
            <a:xfrm>
              <a:off x="9387969" y="1814438"/>
              <a:ext cx="183533" cy="339559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5" name="Rectangle 674"/>
            <p:cNvSpPr/>
            <p:nvPr/>
          </p:nvSpPr>
          <p:spPr>
            <a:xfrm>
              <a:off x="9567298" y="1814438"/>
              <a:ext cx="183533" cy="339559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6" name="Rectangle 675"/>
            <p:cNvSpPr/>
            <p:nvPr/>
          </p:nvSpPr>
          <p:spPr>
            <a:xfrm>
              <a:off x="9758951" y="1814459"/>
              <a:ext cx="183533" cy="339559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2" name="Rectangle 661"/>
            <p:cNvSpPr/>
            <p:nvPr/>
          </p:nvSpPr>
          <p:spPr>
            <a:xfrm>
              <a:off x="7021930" y="1816087"/>
              <a:ext cx="183533" cy="339559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3" name="Rectangle 662"/>
            <p:cNvSpPr/>
            <p:nvPr/>
          </p:nvSpPr>
          <p:spPr>
            <a:xfrm>
              <a:off x="7201259" y="1816087"/>
              <a:ext cx="183533" cy="339559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4" name="Rectangle 663"/>
            <p:cNvSpPr/>
            <p:nvPr/>
          </p:nvSpPr>
          <p:spPr>
            <a:xfrm>
              <a:off x="7380588" y="1816087"/>
              <a:ext cx="183533" cy="339559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5" name="Rectangle 664"/>
            <p:cNvSpPr/>
            <p:nvPr/>
          </p:nvSpPr>
          <p:spPr>
            <a:xfrm>
              <a:off x="7572241" y="1816108"/>
              <a:ext cx="183533" cy="339559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655924" y="2590934"/>
            <a:ext cx="1453761" cy="339559"/>
            <a:chOff x="3403650" y="1816108"/>
            <a:chExt cx="1453761" cy="339559"/>
          </a:xfrm>
        </p:grpSpPr>
        <p:grpSp>
          <p:nvGrpSpPr>
            <p:cNvPr id="649" name="Group 648"/>
            <p:cNvGrpSpPr/>
            <p:nvPr/>
          </p:nvGrpSpPr>
          <p:grpSpPr>
            <a:xfrm>
              <a:off x="3403650" y="1816108"/>
              <a:ext cx="728983" cy="339559"/>
              <a:chOff x="5025541" y="2892268"/>
              <a:chExt cx="475238" cy="339559"/>
            </a:xfrm>
          </p:grpSpPr>
          <p:sp>
            <p:nvSpPr>
              <p:cNvPr id="657" name="Rectangle 656"/>
              <p:cNvSpPr/>
              <p:nvPr/>
            </p:nvSpPr>
            <p:spPr>
              <a:xfrm>
                <a:off x="5381130" y="2892268"/>
                <a:ext cx="119649" cy="339559"/>
              </a:xfrm>
              <a:prstGeom prst="rec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8" name="Rectangle 657"/>
              <p:cNvSpPr/>
              <p:nvPr/>
            </p:nvSpPr>
            <p:spPr>
              <a:xfrm>
                <a:off x="5025541" y="2892270"/>
                <a:ext cx="350972" cy="339557"/>
              </a:xfrm>
              <a:prstGeom prst="rect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50" name="Group 649"/>
            <p:cNvGrpSpPr/>
            <p:nvPr/>
          </p:nvGrpSpPr>
          <p:grpSpPr>
            <a:xfrm>
              <a:off x="4128428" y="1816108"/>
              <a:ext cx="728983" cy="339559"/>
              <a:chOff x="5025541" y="2892268"/>
              <a:chExt cx="475238" cy="339559"/>
            </a:xfrm>
          </p:grpSpPr>
          <p:sp>
            <p:nvSpPr>
              <p:cNvPr id="655" name="Rectangle 654"/>
              <p:cNvSpPr/>
              <p:nvPr/>
            </p:nvSpPr>
            <p:spPr>
              <a:xfrm>
                <a:off x="5381130" y="2892268"/>
                <a:ext cx="119649" cy="339559"/>
              </a:xfrm>
              <a:prstGeom prst="rec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6" name="Rectangle 655"/>
              <p:cNvSpPr/>
              <p:nvPr/>
            </p:nvSpPr>
            <p:spPr>
              <a:xfrm>
                <a:off x="5025541" y="2892270"/>
                <a:ext cx="350972" cy="339557"/>
              </a:xfrm>
              <a:prstGeom prst="rect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8" name="Group 17"/>
          <p:cNvGrpSpPr/>
          <p:nvPr/>
        </p:nvGrpSpPr>
        <p:grpSpPr>
          <a:xfrm>
            <a:off x="487882" y="2590955"/>
            <a:ext cx="1453761" cy="339559"/>
            <a:chOff x="1235608" y="1816129"/>
            <a:chExt cx="1453761" cy="339559"/>
          </a:xfrm>
        </p:grpSpPr>
        <p:grpSp>
          <p:nvGrpSpPr>
            <p:cNvPr id="10" name="Group 9"/>
            <p:cNvGrpSpPr/>
            <p:nvPr/>
          </p:nvGrpSpPr>
          <p:grpSpPr>
            <a:xfrm>
              <a:off x="1235608" y="1816129"/>
              <a:ext cx="728983" cy="339559"/>
              <a:chOff x="5025541" y="2892268"/>
              <a:chExt cx="475238" cy="339559"/>
            </a:xfrm>
          </p:grpSpPr>
          <p:sp>
            <p:nvSpPr>
              <p:cNvPr id="639" name="Rectangle 638"/>
              <p:cNvSpPr/>
              <p:nvPr/>
            </p:nvSpPr>
            <p:spPr>
              <a:xfrm>
                <a:off x="5381130" y="2892268"/>
                <a:ext cx="119649" cy="339559"/>
              </a:xfrm>
              <a:prstGeom prst="rec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0" name="Rectangle 639"/>
              <p:cNvSpPr/>
              <p:nvPr/>
            </p:nvSpPr>
            <p:spPr>
              <a:xfrm>
                <a:off x="5025541" y="2892270"/>
                <a:ext cx="350972" cy="339557"/>
              </a:xfrm>
              <a:prstGeom prst="rect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41" name="Group 640"/>
            <p:cNvGrpSpPr/>
            <p:nvPr/>
          </p:nvGrpSpPr>
          <p:grpSpPr>
            <a:xfrm>
              <a:off x="1960386" y="1816129"/>
              <a:ext cx="728983" cy="339559"/>
              <a:chOff x="5025541" y="2892268"/>
              <a:chExt cx="475238" cy="339559"/>
            </a:xfrm>
          </p:grpSpPr>
          <p:sp>
            <p:nvSpPr>
              <p:cNvPr id="642" name="Rectangle 641"/>
              <p:cNvSpPr/>
              <p:nvPr/>
            </p:nvSpPr>
            <p:spPr>
              <a:xfrm>
                <a:off x="5381130" y="2892268"/>
                <a:ext cx="119649" cy="339559"/>
              </a:xfrm>
              <a:prstGeom prst="rec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3" name="Rectangle 642"/>
              <p:cNvSpPr/>
              <p:nvPr/>
            </p:nvSpPr>
            <p:spPr>
              <a:xfrm>
                <a:off x="5025541" y="2892270"/>
                <a:ext cx="350972" cy="339557"/>
              </a:xfrm>
              <a:prstGeom prst="rect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5" name="Group 24"/>
          <p:cNvGrpSpPr/>
          <p:nvPr/>
        </p:nvGrpSpPr>
        <p:grpSpPr>
          <a:xfrm>
            <a:off x="1937439" y="2590934"/>
            <a:ext cx="2901886" cy="339601"/>
            <a:chOff x="2685165" y="1816108"/>
            <a:chExt cx="2901886" cy="339601"/>
          </a:xfrm>
        </p:grpSpPr>
        <p:grpSp>
          <p:nvGrpSpPr>
            <p:cNvPr id="21" name="Group 20"/>
            <p:cNvGrpSpPr/>
            <p:nvPr/>
          </p:nvGrpSpPr>
          <p:grpSpPr>
            <a:xfrm>
              <a:off x="4853207" y="1816108"/>
              <a:ext cx="733844" cy="339580"/>
              <a:chOff x="4853207" y="1816108"/>
              <a:chExt cx="733844" cy="339580"/>
            </a:xfrm>
          </p:grpSpPr>
          <p:sp>
            <p:nvSpPr>
              <p:cNvPr id="651" name="Rectangle 650"/>
              <p:cNvSpPr/>
              <p:nvPr/>
            </p:nvSpPr>
            <p:spPr>
              <a:xfrm>
                <a:off x="4853207" y="1816108"/>
                <a:ext cx="183533" cy="339559"/>
              </a:xfrm>
              <a:prstGeom prst="rec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2" name="Rectangle 651"/>
              <p:cNvSpPr/>
              <p:nvPr/>
            </p:nvSpPr>
            <p:spPr>
              <a:xfrm>
                <a:off x="5032536" y="1816108"/>
                <a:ext cx="183533" cy="339559"/>
              </a:xfrm>
              <a:prstGeom prst="rec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3" name="Rectangle 652"/>
              <p:cNvSpPr/>
              <p:nvPr/>
            </p:nvSpPr>
            <p:spPr>
              <a:xfrm>
                <a:off x="5211865" y="1816108"/>
                <a:ext cx="183533" cy="339559"/>
              </a:xfrm>
              <a:prstGeom prst="rec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4" name="Rectangle 653"/>
              <p:cNvSpPr/>
              <p:nvPr/>
            </p:nvSpPr>
            <p:spPr>
              <a:xfrm>
                <a:off x="5403518" y="1816129"/>
                <a:ext cx="183533" cy="339559"/>
              </a:xfrm>
              <a:prstGeom prst="rec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>
              <a:off x="2685165" y="1816129"/>
              <a:ext cx="733844" cy="339580"/>
              <a:chOff x="2685165" y="1816129"/>
              <a:chExt cx="733844" cy="339580"/>
            </a:xfrm>
          </p:grpSpPr>
          <p:sp>
            <p:nvSpPr>
              <p:cNvPr id="644" name="Rectangle 643"/>
              <p:cNvSpPr/>
              <p:nvPr/>
            </p:nvSpPr>
            <p:spPr>
              <a:xfrm>
                <a:off x="2685165" y="1816129"/>
                <a:ext cx="183533" cy="339559"/>
              </a:xfrm>
              <a:prstGeom prst="rec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5" name="Rectangle 644"/>
              <p:cNvSpPr/>
              <p:nvPr/>
            </p:nvSpPr>
            <p:spPr>
              <a:xfrm>
                <a:off x="2864494" y="1816129"/>
                <a:ext cx="183533" cy="339559"/>
              </a:xfrm>
              <a:prstGeom prst="rec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6" name="Rectangle 645"/>
              <p:cNvSpPr/>
              <p:nvPr/>
            </p:nvSpPr>
            <p:spPr>
              <a:xfrm>
                <a:off x="3043823" y="1816129"/>
                <a:ext cx="183533" cy="339559"/>
              </a:xfrm>
              <a:prstGeom prst="rec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7" name="Rectangle 646"/>
              <p:cNvSpPr/>
              <p:nvPr/>
            </p:nvSpPr>
            <p:spPr>
              <a:xfrm>
                <a:off x="3235476" y="1816150"/>
                <a:ext cx="183533" cy="339559"/>
              </a:xfrm>
              <a:prstGeom prst="rec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7" name="Group 16"/>
          <p:cNvGrpSpPr/>
          <p:nvPr/>
        </p:nvGrpSpPr>
        <p:grpSpPr>
          <a:xfrm>
            <a:off x="212122" y="2759055"/>
            <a:ext cx="9482368" cy="791527"/>
            <a:chOff x="959848" y="1984229"/>
            <a:chExt cx="9482368" cy="791527"/>
          </a:xfrm>
        </p:grpSpPr>
        <p:cxnSp>
          <p:nvCxnSpPr>
            <p:cNvPr id="463" name="Straight Connector 462"/>
            <p:cNvCxnSpPr/>
            <p:nvPr/>
          </p:nvCxnSpPr>
          <p:spPr>
            <a:xfrm flipV="1">
              <a:off x="1196977" y="2169607"/>
              <a:ext cx="8897059" cy="1443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8" name="Straight Connector 477"/>
            <p:cNvCxnSpPr/>
            <p:nvPr/>
          </p:nvCxnSpPr>
          <p:spPr>
            <a:xfrm>
              <a:off x="1223951" y="1984229"/>
              <a:ext cx="0" cy="377769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" name="Group 15"/>
            <p:cNvGrpSpPr/>
            <p:nvPr/>
          </p:nvGrpSpPr>
          <p:grpSpPr>
            <a:xfrm>
              <a:off x="959848" y="1984229"/>
              <a:ext cx="9482368" cy="791527"/>
              <a:chOff x="959848" y="1984229"/>
              <a:chExt cx="9482368" cy="791527"/>
            </a:xfrm>
          </p:grpSpPr>
          <p:cxnSp>
            <p:nvCxnSpPr>
              <p:cNvPr id="479" name="Straight Connector 478"/>
              <p:cNvCxnSpPr/>
              <p:nvPr/>
            </p:nvCxnSpPr>
            <p:spPr>
              <a:xfrm>
                <a:off x="9938057" y="1984229"/>
                <a:ext cx="0" cy="377769"/>
              </a:xfrm>
              <a:prstGeom prst="line">
                <a:avLst/>
              </a:prstGeom>
              <a:ln w="508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0" name="Straight Connector 629"/>
              <p:cNvCxnSpPr/>
              <p:nvPr/>
            </p:nvCxnSpPr>
            <p:spPr>
              <a:xfrm>
                <a:off x="5581004" y="1984229"/>
                <a:ext cx="0" cy="377769"/>
              </a:xfrm>
              <a:prstGeom prst="line">
                <a:avLst/>
              </a:prstGeom>
              <a:ln w="508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1" name="Straight Connector 630"/>
              <p:cNvCxnSpPr/>
              <p:nvPr/>
            </p:nvCxnSpPr>
            <p:spPr>
              <a:xfrm>
                <a:off x="7759530" y="1984229"/>
                <a:ext cx="0" cy="377769"/>
              </a:xfrm>
              <a:prstGeom prst="line">
                <a:avLst/>
              </a:prstGeom>
              <a:ln w="508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5" name="Group 14"/>
              <p:cNvGrpSpPr/>
              <p:nvPr/>
            </p:nvGrpSpPr>
            <p:grpSpPr>
              <a:xfrm>
                <a:off x="959848" y="1984229"/>
                <a:ext cx="9482368" cy="791527"/>
                <a:chOff x="959848" y="1984229"/>
                <a:chExt cx="9482368" cy="791527"/>
              </a:xfrm>
            </p:grpSpPr>
            <p:grpSp>
              <p:nvGrpSpPr>
                <p:cNvPr id="482" name="Group 481"/>
                <p:cNvGrpSpPr/>
                <p:nvPr/>
              </p:nvGrpSpPr>
              <p:grpSpPr>
                <a:xfrm>
                  <a:off x="5591199" y="2092110"/>
                  <a:ext cx="4350271" cy="175126"/>
                  <a:chOff x="2608872" y="2540882"/>
                  <a:chExt cx="2182399" cy="152400"/>
                </a:xfrm>
              </p:grpSpPr>
              <p:grpSp>
                <p:nvGrpSpPr>
                  <p:cNvPr id="567" name="Group 566"/>
                  <p:cNvGrpSpPr/>
                  <p:nvPr/>
                </p:nvGrpSpPr>
                <p:grpSpPr>
                  <a:xfrm>
                    <a:off x="2608872" y="2540882"/>
                    <a:ext cx="2182399" cy="152400"/>
                    <a:chOff x="424472" y="2532415"/>
                    <a:chExt cx="2182399" cy="152400"/>
                  </a:xfrm>
                </p:grpSpPr>
                <p:cxnSp>
                  <p:nvCxnSpPr>
                    <p:cNvPr id="581" name="Straight Connector 580"/>
                    <p:cNvCxnSpPr/>
                    <p:nvPr/>
                  </p:nvCxnSpPr>
                  <p:spPr>
                    <a:xfrm>
                      <a:off x="606339" y="2532415"/>
                      <a:ext cx="0" cy="152400"/>
                    </a:xfrm>
                    <a:prstGeom prst="line">
                      <a:avLst/>
                    </a:prstGeom>
                    <a:ln w="127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82" name="Straight Connector 581"/>
                    <p:cNvCxnSpPr/>
                    <p:nvPr/>
                  </p:nvCxnSpPr>
                  <p:spPr>
                    <a:xfrm>
                      <a:off x="788206" y="2532415"/>
                      <a:ext cx="0" cy="152400"/>
                    </a:xfrm>
                    <a:prstGeom prst="line">
                      <a:avLst/>
                    </a:prstGeom>
                    <a:ln w="127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83" name="Straight Connector 582"/>
                    <p:cNvCxnSpPr/>
                    <p:nvPr/>
                  </p:nvCxnSpPr>
                  <p:spPr>
                    <a:xfrm>
                      <a:off x="970073" y="2532415"/>
                      <a:ext cx="0" cy="152400"/>
                    </a:xfrm>
                    <a:prstGeom prst="line">
                      <a:avLst/>
                    </a:prstGeom>
                    <a:ln w="127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84" name="Straight Connector 583"/>
                    <p:cNvCxnSpPr/>
                    <p:nvPr/>
                  </p:nvCxnSpPr>
                  <p:spPr>
                    <a:xfrm>
                      <a:off x="1151940" y="2532415"/>
                      <a:ext cx="0" cy="152400"/>
                    </a:xfrm>
                    <a:prstGeom prst="line">
                      <a:avLst/>
                    </a:prstGeom>
                    <a:ln w="127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85" name="Straight Connector 584"/>
                    <p:cNvCxnSpPr/>
                    <p:nvPr/>
                  </p:nvCxnSpPr>
                  <p:spPr>
                    <a:xfrm>
                      <a:off x="1333807" y="2532415"/>
                      <a:ext cx="0" cy="152400"/>
                    </a:xfrm>
                    <a:prstGeom prst="line">
                      <a:avLst/>
                    </a:prstGeom>
                    <a:ln w="127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86" name="Straight Connector 585"/>
                    <p:cNvCxnSpPr/>
                    <p:nvPr/>
                  </p:nvCxnSpPr>
                  <p:spPr>
                    <a:xfrm>
                      <a:off x="1515674" y="2532415"/>
                      <a:ext cx="0" cy="152400"/>
                    </a:xfrm>
                    <a:prstGeom prst="line">
                      <a:avLst/>
                    </a:prstGeom>
                    <a:ln w="127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87" name="Straight Connector 586"/>
                    <p:cNvCxnSpPr/>
                    <p:nvPr/>
                  </p:nvCxnSpPr>
                  <p:spPr>
                    <a:xfrm>
                      <a:off x="1697541" y="2532415"/>
                      <a:ext cx="0" cy="152400"/>
                    </a:xfrm>
                    <a:prstGeom prst="line">
                      <a:avLst/>
                    </a:prstGeom>
                    <a:ln w="127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88" name="Straight Connector 587"/>
                    <p:cNvCxnSpPr/>
                    <p:nvPr/>
                  </p:nvCxnSpPr>
                  <p:spPr>
                    <a:xfrm>
                      <a:off x="1879408" y="2532415"/>
                      <a:ext cx="0" cy="152400"/>
                    </a:xfrm>
                    <a:prstGeom prst="line">
                      <a:avLst/>
                    </a:prstGeom>
                    <a:ln w="127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89" name="Straight Connector 588"/>
                    <p:cNvCxnSpPr/>
                    <p:nvPr/>
                  </p:nvCxnSpPr>
                  <p:spPr>
                    <a:xfrm>
                      <a:off x="2061275" y="2532415"/>
                      <a:ext cx="0" cy="152400"/>
                    </a:xfrm>
                    <a:prstGeom prst="line">
                      <a:avLst/>
                    </a:prstGeom>
                    <a:ln w="127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90" name="Straight Connector 589"/>
                    <p:cNvCxnSpPr/>
                    <p:nvPr/>
                  </p:nvCxnSpPr>
                  <p:spPr>
                    <a:xfrm>
                      <a:off x="2243142" y="2532415"/>
                      <a:ext cx="0" cy="152400"/>
                    </a:xfrm>
                    <a:prstGeom prst="line">
                      <a:avLst/>
                    </a:prstGeom>
                    <a:ln w="127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91" name="Straight Connector 590"/>
                    <p:cNvCxnSpPr/>
                    <p:nvPr/>
                  </p:nvCxnSpPr>
                  <p:spPr>
                    <a:xfrm>
                      <a:off x="2425009" y="2532415"/>
                      <a:ext cx="0" cy="152400"/>
                    </a:xfrm>
                    <a:prstGeom prst="line">
                      <a:avLst/>
                    </a:prstGeom>
                    <a:ln w="127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92" name="Straight Connector 591"/>
                    <p:cNvCxnSpPr/>
                    <p:nvPr/>
                  </p:nvCxnSpPr>
                  <p:spPr>
                    <a:xfrm>
                      <a:off x="2606871" y="2532415"/>
                      <a:ext cx="0" cy="152400"/>
                    </a:xfrm>
                    <a:prstGeom prst="line">
                      <a:avLst/>
                    </a:prstGeom>
                    <a:ln w="127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93" name="Straight Connector 592"/>
                    <p:cNvCxnSpPr/>
                    <p:nvPr/>
                  </p:nvCxnSpPr>
                  <p:spPr>
                    <a:xfrm>
                      <a:off x="424472" y="2532415"/>
                      <a:ext cx="0" cy="152400"/>
                    </a:xfrm>
                    <a:prstGeom prst="line">
                      <a:avLst/>
                    </a:prstGeom>
                    <a:ln w="127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568" name="Group 567"/>
                  <p:cNvGrpSpPr/>
                  <p:nvPr/>
                </p:nvGrpSpPr>
                <p:grpSpPr>
                  <a:xfrm>
                    <a:off x="2698666" y="2540882"/>
                    <a:ext cx="2000532" cy="152400"/>
                    <a:chOff x="606339" y="2532415"/>
                    <a:chExt cx="2000532" cy="152400"/>
                  </a:xfrm>
                </p:grpSpPr>
                <p:cxnSp>
                  <p:nvCxnSpPr>
                    <p:cNvPr id="569" name="Straight Connector 568"/>
                    <p:cNvCxnSpPr/>
                    <p:nvPr/>
                  </p:nvCxnSpPr>
                  <p:spPr>
                    <a:xfrm>
                      <a:off x="606339" y="2532415"/>
                      <a:ext cx="0" cy="152400"/>
                    </a:xfrm>
                    <a:prstGeom prst="line">
                      <a:avLst/>
                    </a:prstGeom>
                    <a:ln w="127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70" name="Straight Connector 569"/>
                    <p:cNvCxnSpPr/>
                    <p:nvPr/>
                  </p:nvCxnSpPr>
                  <p:spPr>
                    <a:xfrm>
                      <a:off x="788206" y="2532415"/>
                      <a:ext cx="0" cy="152400"/>
                    </a:xfrm>
                    <a:prstGeom prst="line">
                      <a:avLst/>
                    </a:prstGeom>
                    <a:ln w="127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71" name="Straight Connector 570"/>
                    <p:cNvCxnSpPr/>
                    <p:nvPr/>
                  </p:nvCxnSpPr>
                  <p:spPr>
                    <a:xfrm>
                      <a:off x="970073" y="2532415"/>
                      <a:ext cx="0" cy="152400"/>
                    </a:xfrm>
                    <a:prstGeom prst="line">
                      <a:avLst/>
                    </a:prstGeom>
                    <a:ln w="127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72" name="Straight Connector 571"/>
                    <p:cNvCxnSpPr/>
                    <p:nvPr/>
                  </p:nvCxnSpPr>
                  <p:spPr>
                    <a:xfrm>
                      <a:off x="1151940" y="2532415"/>
                      <a:ext cx="0" cy="152400"/>
                    </a:xfrm>
                    <a:prstGeom prst="line">
                      <a:avLst/>
                    </a:prstGeom>
                    <a:ln w="127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73" name="Straight Connector 572"/>
                    <p:cNvCxnSpPr/>
                    <p:nvPr/>
                  </p:nvCxnSpPr>
                  <p:spPr>
                    <a:xfrm>
                      <a:off x="1333807" y="2532415"/>
                      <a:ext cx="0" cy="152400"/>
                    </a:xfrm>
                    <a:prstGeom prst="line">
                      <a:avLst/>
                    </a:prstGeom>
                    <a:ln w="127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74" name="Straight Connector 573"/>
                    <p:cNvCxnSpPr/>
                    <p:nvPr/>
                  </p:nvCxnSpPr>
                  <p:spPr>
                    <a:xfrm>
                      <a:off x="1515674" y="2532415"/>
                      <a:ext cx="0" cy="152400"/>
                    </a:xfrm>
                    <a:prstGeom prst="line">
                      <a:avLst/>
                    </a:prstGeom>
                    <a:ln w="127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75" name="Straight Connector 574"/>
                    <p:cNvCxnSpPr/>
                    <p:nvPr/>
                  </p:nvCxnSpPr>
                  <p:spPr>
                    <a:xfrm>
                      <a:off x="1697541" y="2532415"/>
                      <a:ext cx="0" cy="152400"/>
                    </a:xfrm>
                    <a:prstGeom prst="line">
                      <a:avLst/>
                    </a:prstGeom>
                    <a:ln w="127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76" name="Straight Connector 575"/>
                    <p:cNvCxnSpPr/>
                    <p:nvPr/>
                  </p:nvCxnSpPr>
                  <p:spPr>
                    <a:xfrm>
                      <a:off x="1879408" y="2532415"/>
                      <a:ext cx="0" cy="152400"/>
                    </a:xfrm>
                    <a:prstGeom prst="line">
                      <a:avLst/>
                    </a:prstGeom>
                    <a:ln w="127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77" name="Straight Connector 576"/>
                    <p:cNvCxnSpPr/>
                    <p:nvPr/>
                  </p:nvCxnSpPr>
                  <p:spPr>
                    <a:xfrm>
                      <a:off x="2061275" y="2532415"/>
                      <a:ext cx="0" cy="152400"/>
                    </a:xfrm>
                    <a:prstGeom prst="line">
                      <a:avLst/>
                    </a:prstGeom>
                    <a:ln w="127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78" name="Straight Connector 577"/>
                    <p:cNvCxnSpPr/>
                    <p:nvPr/>
                  </p:nvCxnSpPr>
                  <p:spPr>
                    <a:xfrm>
                      <a:off x="2243142" y="2532415"/>
                      <a:ext cx="0" cy="152400"/>
                    </a:xfrm>
                    <a:prstGeom prst="line">
                      <a:avLst/>
                    </a:prstGeom>
                    <a:ln w="127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79" name="Straight Connector 578"/>
                    <p:cNvCxnSpPr/>
                    <p:nvPr/>
                  </p:nvCxnSpPr>
                  <p:spPr>
                    <a:xfrm>
                      <a:off x="2425009" y="2532415"/>
                      <a:ext cx="0" cy="152400"/>
                    </a:xfrm>
                    <a:prstGeom prst="line">
                      <a:avLst/>
                    </a:prstGeom>
                    <a:ln w="127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80" name="Straight Connector 579"/>
                    <p:cNvCxnSpPr/>
                    <p:nvPr/>
                  </p:nvCxnSpPr>
                  <p:spPr>
                    <a:xfrm>
                      <a:off x="2606871" y="2532415"/>
                      <a:ext cx="0" cy="152400"/>
                    </a:xfrm>
                    <a:prstGeom prst="line">
                      <a:avLst/>
                    </a:prstGeom>
                    <a:ln w="127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483" name="Group 482"/>
                <p:cNvGrpSpPr/>
                <p:nvPr/>
              </p:nvGrpSpPr>
              <p:grpSpPr>
                <a:xfrm>
                  <a:off x="1240190" y="2092110"/>
                  <a:ext cx="4350271" cy="175126"/>
                  <a:chOff x="2608872" y="2540882"/>
                  <a:chExt cx="2182399" cy="152400"/>
                </a:xfrm>
              </p:grpSpPr>
              <p:grpSp>
                <p:nvGrpSpPr>
                  <p:cNvPr id="540" name="Group 539"/>
                  <p:cNvGrpSpPr/>
                  <p:nvPr/>
                </p:nvGrpSpPr>
                <p:grpSpPr>
                  <a:xfrm>
                    <a:off x="2608872" y="2540882"/>
                    <a:ext cx="2182399" cy="152400"/>
                    <a:chOff x="424472" y="2532415"/>
                    <a:chExt cx="2182399" cy="152400"/>
                  </a:xfrm>
                </p:grpSpPr>
                <p:cxnSp>
                  <p:nvCxnSpPr>
                    <p:cNvPr id="554" name="Straight Connector 553"/>
                    <p:cNvCxnSpPr/>
                    <p:nvPr/>
                  </p:nvCxnSpPr>
                  <p:spPr>
                    <a:xfrm>
                      <a:off x="606339" y="2532415"/>
                      <a:ext cx="0" cy="152400"/>
                    </a:xfrm>
                    <a:prstGeom prst="line">
                      <a:avLst/>
                    </a:prstGeom>
                    <a:ln w="127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55" name="Straight Connector 554"/>
                    <p:cNvCxnSpPr/>
                    <p:nvPr/>
                  </p:nvCxnSpPr>
                  <p:spPr>
                    <a:xfrm>
                      <a:off x="788206" y="2532415"/>
                      <a:ext cx="0" cy="152400"/>
                    </a:xfrm>
                    <a:prstGeom prst="line">
                      <a:avLst/>
                    </a:prstGeom>
                    <a:ln w="127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56" name="Straight Connector 555"/>
                    <p:cNvCxnSpPr/>
                    <p:nvPr/>
                  </p:nvCxnSpPr>
                  <p:spPr>
                    <a:xfrm>
                      <a:off x="970073" y="2532415"/>
                      <a:ext cx="0" cy="152400"/>
                    </a:xfrm>
                    <a:prstGeom prst="line">
                      <a:avLst/>
                    </a:prstGeom>
                    <a:ln w="127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57" name="Straight Connector 556"/>
                    <p:cNvCxnSpPr/>
                    <p:nvPr/>
                  </p:nvCxnSpPr>
                  <p:spPr>
                    <a:xfrm>
                      <a:off x="1151940" y="2532415"/>
                      <a:ext cx="0" cy="152400"/>
                    </a:xfrm>
                    <a:prstGeom prst="line">
                      <a:avLst/>
                    </a:prstGeom>
                    <a:ln w="127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58" name="Straight Connector 557"/>
                    <p:cNvCxnSpPr/>
                    <p:nvPr/>
                  </p:nvCxnSpPr>
                  <p:spPr>
                    <a:xfrm>
                      <a:off x="1333807" y="2532415"/>
                      <a:ext cx="0" cy="152400"/>
                    </a:xfrm>
                    <a:prstGeom prst="line">
                      <a:avLst/>
                    </a:prstGeom>
                    <a:ln w="127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59" name="Straight Connector 558"/>
                    <p:cNvCxnSpPr/>
                    <p:nvPr/>
                  </p:nvCxnSpPr>
                  <p:spPr>
                    <a:xfrm>
                      <a:off x="1515674" y="2532415"/>
                      <a:ext cx="0" cy="152400"/>
                    </a:xfrm>
                    <a:prstGeom prst="line">
                      <a:avLst/>
                    </a:prstGeom>
                    <a:ln w="127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60" name="Straight Connector 559"/>
                    <p:cNvCxnSpPr/>
                    <p:nvPr/>
                  </p:nvCxnSpPr>
                  <p:spPr>
                    <a:xfrm>
                      <a:off x="1697541" y="2532415"/>
                      <a:ext cx="0" cy="152400"/>
                    </a:xfrm>
                    <a:prstGeom prst="line">
                      <a:avLst/>
                    </a:prstGeom>
                    <a:ln w="127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61" name="Straight Connector 560"/>
                    <p:cNvCxnSpPr/>
                    <p:nvPr/>
                  </p:nvCxnSpPr>
                  <p:spPr>
                    <a:xfrm>
                      <a:off x="1879408" y="2532415"/>
                      <a:ext cx="0" cy="152400"/>
                    </a:xfrm>
                    <a:prstGeom prst="line">
                      <a:avLst/>
                    </a:prstGeom>
                    <a:ln w="127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62" name="Straight Connector 561"/>
                    <p:cNvCxnSpPr/>
                    <p:nvPr/>
                  </p:nvCxnSpPr>
                  <p:spPr>
                    <a:xfrm>
                      <a:off x="2061275" y="2532415"/>
                      <a:ext cx="0" cy="152400"/>
                    </a:xfrm>
                    <a:prstGeom prst="line">
                      <a:avLst/>
                    </a:prstGeom>
                    <a:ln w="127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63" name="Straight Connector 562"/>
                    <p:cNvCxnSpPr/>
                    <p:nvPr/>
                  </p:nvCxnSpPr>
                  <p:spPr>
                    <a:xfrm>
                      <a:off x="2243142" y="2532415"/>
                      <a:ext cx="0" cy="152400"/>
                    </a:xfrm>
                    <a:prstGeom prst="line">
                      <a:avLst/>
                    </a:prstGeom>
                    <a:ln w="127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64" name="Straight Connector 563"/>
                    <p:cNvCxnSpPr/>
                    <p:nvPr/>
                  </p:nvCxnSpPr>
                  <p:spPr>
                    <a:xfrm>
                      <a:off x="2425009" y="2532415"/>
                      <a:ext cx="0" cy="152400"/>
                    </a:xfrm>
                    <a:prstGeom prst="line">
                      <a:avLst/>
                    </a:prstGeom>
                    <a:ln w="127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65" name="Straight Connector 564"/>
                    <p:cNvCxnSpPr/>
                    <p:nvPr/>
                  </p:nvCxnSpPr>
                  <p:spPr>
                    <a:xfrm>
                      <a:off x="2606871" y="2532415"/>
                      <a:ext cx="0" cy="152400"/>
                    </a:xfrm>
                    <a:prstGeom prst="line">
                      <a:avLst/>
                    </a:prstGeom>
                    <a:ln w="127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66" name="Straight Connector 565"/>
                    <p:cNvCxnSpPr/>
                    <p:nvPr/>
                  </p:nvCxnSpPr>
                  <p:spPr>
                    <a:xfrm>
                      <a:off x="424472" y="2532415"/>
                      <a:ext cx="0" cy="152400"/>
                    </a:xfrm>
                    <a:prstGeom prst="line">
                      <a:avLst/>
                    </a:prstGeom>
                    <a:ln w="127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541" name="Group 540"/>
                  <p:cNvGrpSpPr/>
                  <p:nvPr/>
                </p:nvGrpSpPr>
                <p:grpSpPr>
                  <a:xfrm>
                    <a:off x="2698666" y="2540882"/>
                    <a:ext cx="2000532" cy="152400"/>
                    <a:chOff x="606339" y="2532415"/>
                    <a:chExt cx="2000532" cy="152400"/>
                  </a:xfrm>
                </p:grpSpPr>
                <p:cxnSp>
                  <p:nvCxnSpPr>
                    <p:cNvPr id="542" name="Straight Connector 541"/>
                    <p:cNvCxnSpPr/>
                    <p:nvPr/>
                  </p:nvCxnSpPr>
                  <p:spPr>
                    <a:xfrm>
                      <a:off x="606339" y="2532415"/>
                      <a:ext cx="0" cy="152400"/>
                    </a:xfrm>
                    <a:prstGeom prst="line">
                      <a:avLst/>
                    </a:prstGeom>
                    <a:ln w="127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43" name="Straight Connector 542"/>
                    <p:cNvCxnSpPr/>
                    <p:nvPr/>
                  </p:nvCxnSpPr>
                  <p:spPr>
                    <a:xfrm>
                      <a:off x="788206" y="2532415"/>
                      <a:ext cx="0" cy="152400"/>
                    </a:xfrm>
                    <a:prstGeom prst="line">
                      <a:avLst/>
                    </a:prstGeom>
                    <a:ln w="127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44" name="Straight Connector 543"/>
                    <p:cNvCxnSpPr/>
                    <p:nvPr/>
                  </p:nvCxnSpPr>
                  <p:spPr>
                    <a:xfrm>
                      <a:off x="970073" y="2532415"/>
                      <a:ext cx="0" cy="152400"/>
                    </a:xfrm>
                    <a:prstGeom prst="line">
                      <a:avLst/>
                    </a:prstGeom>
                    <a:ln w="127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45" name="Straight Connector 544"/>
                    <p:cNvCxnSpPr/>
                    <p:nvPr/>
                  </p:nvCxnSpPr>
                  <p:spPr>
                    <a:xfrm>
                      <a:off x="1151940" y="2532415"/>
                      <a:ext cx="0" cy="152400"/>
                    </a:xfrm>
                    <a:prstGeom prst="line">
                      <a:avLst/>
                    </a:prstGeom>
                    <a:ln w="127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46" name="Straight Connector 545"/>
                    <p:cNvCxnSpPr/>
                    <p:nvPr/>
                  </p:nvCxnSpPr>
                  <p:spPr>
                    <a:xfrm>
                      <a:off x="1333807" y="2532415"/>
                      <a:ext cx="0" cy="152400"/>
                    </a:xfrm>
                    <a:prstGeom prst="line">
                      <a:avLst/>
                    </a:prstGeom>
                    <a:ln w="127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47" name="Straight Connector 546"/>
                    <p:cNvCxnSpPr/>
                    <p:nvPr/>
                  </p:nvCxnSpPr>
                  <p:spPr>
                    <a:xfrm>
                      <a:off x="1515674" y="2532415"/>
                      <a:ext cx="0" cy="152400"/>
                    </a:xfrm>
                    <a:prstGeom prst="line">
                      <a:avLst/>
                    </a:prstGeom>
                    <a:ln w="127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48" name="Straight Connector 547"/>
                    <p:cNvCxnSpPr/>
                    <p:nvPr/>
                  </p:nvCxnSpPr>
                  <p:spPr>
                    <a:xfrm>
                      <a:off x="1697541" y="2532415"/>
                      <a:ext cx="0" cy="152400"/>
                    </a:xfrm>
                    <a:prstGeom prst="line">
                      <a:avLst/>
                    </a:prstGeom>
                    <a:ln w="127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49" name="Straight Connector 548"/>
                    <p:cNvCxnSpPr/>
                    <p:nvPr/>
                  </p:nvCxnSpPr>
                  <p:spPr>
                    <a:xfrm>
                      <a:off x="1879408" y="2532415"/>
                      <a:ext cx="0" cy="152400"/>
                    </a:xfrm>
                    <a:prstGeom prst="line">
                      <a:avLst/>
                    </a:prstGeom>
                    <a:ln w="127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50" name="Straight Connector 549"/>
                    <p:cNvCxnSpPr/>
                    <p:nvPr/>
                  </p:nvCxnSpPr>
                  <p:spPr>
                    <a:xfrm>
                      <a:off x="2061275" y="2532415"/>
                      <a:ext cx="0" cy="152400"/>
                    </a:xfrm>
                    <a:prstGeom prst="line">
                      <a:avLst/>
                    </a:prstGeom>
                    <a:ln w="127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51" name="Straight Connector 550"/>
                    <p:cNvCxnSpPr/>
                    <p:nvPr/>
                  </p:nvCxnSpPr>
                  <p:spPr>
                    <a:xfrm>
                      <a:off x="2243142" y="2532415"/>
                      <a:ext cx="0" cy="152400"/>
                    </a:xfrm>
                    <a:prstGeom prst="line">
                      <a:avLst/>
                    </a:prstGeom>
                    <a:ln w="127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52" name="Straight Connector 551"/>
                    <p:cNvCxnSpPr/>
                    <p:nvPr/>
                  </p:nvCxnSpPr>
                  <p:spPr>
                    <a:xfrm>
                      <a:off x="2425009" y="2532415"/>
                      <a:ext cx="0" cy="152400"/>
                    </a:xfrm>
                    <a:prstGeom prst="line">
                      <a:avLst/>
                    </a:prstGeom>
                    <a:ln w="127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53" name="Straight Connector 552"/>
                    <p:cNvCxnSpPr/>
                    <p:nvPr/>
                  </p:nvCxnSpPr>
                  <p:spPr>
                    <a:xfrm>
                      <a:off x="2606871" y="2532415"/>
                      <a:ext cx="0" cy="152400"/>
                    </a:xfrm>
                    <a:prstGeom prst="line">
                      <a:avLst/>
                    </a:prstGeom>
                    <a:ln w="127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sp>
              <p:nvSpPr>
                <p:cNvPr id="595" name="TextBox 594"/>
                <p:cNvSpPr txBox="1"/>
                <p:nvPr/>
              </p:nvSpPr>
              <p:spPr>
                <a:xfrm>
                  <a:off x="3187282" y="2366765"/>
                  <a:ext cx="70068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12</a:t>
                  </a:r>
                  <a:endParaRPr lang="en-US" dirty="0"/>
                </a:p>
              </p:txBody>
            </p:sp>
            <p:sp>
              <p:nvSpPr>
                <p:cNvPr id="600" name="Rectangle 599"/>
                <p:cNvSpPr/>
                <p:nvPr/>
              </p:nvSpPr>
              <p:spPr>
                <a:xfrm>
                  <a:off x="959848" y="2366765"/>
                  <a:ext cx="48981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dirty="0"/>
                    <a:t>0</a:t>
                  </a:r>
                </a:p>
              </p:txBody>
            </p:sp>
            <p:cxnSp>
              <p:nvCxnSpPr>
                <p:cNvPr id="629" name="Straight Connector 628"/>
                <p:cNvCxnSpPr/>
                <p:nvPr/>
              </p:nvCxnSpPr>
              <p:spPr>
                <a:xfrm>
                  <a:off x="3402478" y="1984229"/>
                  <a:ext cx="0" cy="377769"/>
                </a:xfrm>
                <a:prstGeom prst="line">
                  <a:avLst/>
                </a:prstGeom>
                <a:ln w="508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33" name="TextBox 632"/>
                <p:cNvSpPr txBox="1"/>
                <p:nvPr/>
              </p:nvSpPr>
              <p:spPr>
                <a:xfrm>
                  <a:off x="7582806" y="2377608"/>
                  <a:ext cx="69635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36</a:t>
                  </a:r>
                  <a:endParaRPr lang="en-US" dirty="0"/>
                </a:p>
              </p:txBody>
            </p:sp>
            <p:sp>
              <p:nvSpPr>
                <p:cNvPr id="634" name="TextBox 633"/>
                <p:cNvSpPr txBox="1"/>
                <p:nvPr/>
              </p:nvSpPr>
              <p:spPr>
                <a:xfrm>
                  <a:off x="9745857" y="2406424"/>
                  <a:ext cx="69635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48</a:t>
                  </a:r>
                  <a:endParaRPr lang="en-US" dirty="0"/>
                </a:p>
              </p:txBody>
            </p:sp>
            <p:sp>
              <p:nvSpPr>
                <p:cNvPr id="636" name="TextBox 635"/>
                <p:cNvSpPr txBox="1"/>
                <p:nvPr/>
              </p:nvSpPr>
              <p:spPr>
                <a:xfrm>
                  <a:off x="5387934" y="2374227"/>
                  <a:ext cx="68652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24</a:t>
                  </a:r>
                  <a:endParaRPr lang="en-US" dirty="0"/>
                </a:p>
              </p:txBody>
            </p:sp>
          </p:grpSp>
        </p:grpSp>
      </p:grpSp>
      <p:grpSp>
        <p:nvGrpSpPr>
          <p:cNvPr id="1046" name="Group 1045"/>
          <p:cNvGrpSpPr/>
          <p:nvPr/>
        </p:nvGrpSpPr>
        <p:grpSpPr>
          <a:xfrm>
            <a:off x="6984383" y="4231410"/>
            <a:ext cx="728983" cy="339559"/>
            <a:chOff x="5025541" y="2892268"/>
            <a:chExt cx="475238" cy="339559"/>
          </a:xfrm>
        </p:grpSpPr>
        <p:sp>
          <p:nvSpPr>
            <p:cNvPr id="1050" name="Rectangle 1049"/>
            <p:cNvSpPr/>
            <p:nvPr/>
          </p:nvSpPr>
          <p:spPr>
            <a:xfrm>
              <a:off x="5381130" y="2892268"/>
              <a:ext cx="119649" cy="339559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1" name="Rectangle 1050"/>
            <p:cNvSpPr/>
            <p:nvPr/>
          </p:nvSpPr>
          <p:spPr>
            <a:xfrm>
              <a:off x="5025541" y="2892270"/>
              <a:ext cx="350972" cy="339557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47" name="Group 1046"/>
          <p:cNvGrpSpPr/>
          <p:nvPr/>
        </p:nvGrpSpPr>
        <p:grpSpPr>
          <a:xfrm>
            <a:off x="7709161" y="4231410"/>
            <a:ext cx="728983" cy="339559"/>
            <a:chOff x="5025541" y="2892268"/>
            <a:chExt cx="475238" cy="339559"/>
          </a:xfrm>
        </p:grpSpPr>
        <p:sp>
          <p:nvSpPr>
            <p:cNvPr id="1048" name="Rectangle 1047"/>
            <p:cNvSpPr/>
            <p:nvPr/>
          </p:nvSpPr>
          <p:spPr>
            <a:xfrm>
              <a:off x="5381130" y="2892268"/>
              <a:ext cx="119649" cy="339559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" name="Rectangle 1048"/>
            <p:cNvSpPr/>
            <p:nvPr/>
          </p:nvSpPr>
          <p:spPr>
            <a:xfrm>
              <a:off x="5025541" y="2892270"/>
              <a:ext cx="350972" cy="339557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53" name="Group 1052"/>
          <p:cNvGrpSpPr/>
          <p:nvPr/>
        </p:nvGrpSpPr>
        <p:grpSpPr>
          <a:xfrm>
            <a:off x="4797673" y="4233059"/>
            <a:ext cx="728983" cy="339559"/>
            <a:chOff x="5025541" y="2892268"/>
            <a:chExt cx="475238" cy="339559"/>
          </a:xfrm>
        </p:grpSpPr>
        <p:sp>
          <p:nvSpPr>
            <p:cNvPr id="1057" name="Rectangle 1056"/>
            <p:cNvSpPr/>
            <p:nvPr/>
          </p:nvSpPr>
          <p:spPr>
            <a:xfrm>
              <a:off x="5381130" y="2892268"/>
              <a:ext cx="119649" cy="339559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8" name="Rectangle 1057"/>
            <p:cNvSpPr/>
            <p:nvPr/>
          </p:nvSpPr>
          <p:spPr>
            <a:xfrm>
              <a:off x="5025541" y="2892270"/>
              <a:ext cx="350972" cy="339557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54" name="Group 1053"/>
          <p:cNvGrpSpPr/>
          <p:nvPr/>
        </p:nvGrpSpPr>
        <p:grpSpPr>
          <a:xfrm>
            <a:off x="5522451" y="4233059"/>
            <a:ext cx="728983" cy="339559"/>
            <a:chOff x="5025541" y="2892268"/>
            <a:chExt cx="475238" cy="339559"/>
          </a:xfrm>
        </p:grpSpPr>
        <p:sp>
          <p:nvSpPr>
            <p:cNvPr id="1055" name="Rectangle 1054"/>
            <p:cNvSpPr/>
            <p:nvPr/>
          </p:nvSpPr>
          <p:spPr>
            <a:xfrm>
              <a:off x="5381130" y="2892268"/>
              <a:ext cx="119649" cy="339559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6" name="Rectangle 1055"/>
            <p:cNvSpPr/>
            <p:nvPr/>
          </p:nvSpPr>
          <p:spPr>
            <a:xfrm>
              <a:off x="5025541" y="2892270"/>
              <a:ext cx="350972" cy="339557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63" name="Rectangle 1062"/>
          <p:cNvSpPr/>
          <p:nvPr/>
        </p:nvSpPr>
        <p:spPr>
          <a:xfrm>
            <a:off x="8984251" y="4231431"/>
            <a:ext cx="183533" cy="33955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7" name="Rectangle 1066"/>
          <p:cNvSpPr/>
          <p:nvPr/>
        </p:nvSpPr>
        <p:spPr>
          <a:xfrm>
            <a:off x="6797541" y="4233080"/>
            <a:ext cx="183533" cy="33955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69" name="Group 1068"/>
          <p:cNvGrpSpPr/>
          <p:nvPr/>
        </p:nvGrpSpPr>
        <p:grpSpPr>
          <a:xfrm>
            <a:off x="2628950" y="4233080"/>
            <a:ext cx="728983" cy="339559"/>
            <a:chOff x="5025541" y="2892268"/>
            <a:chExt cx="475238" cy="339559"/>
          </a:xfrm>
        </p:grpSpPr>
        <p:sp>
          <p:nvSpPr>
            <p:cNvPr id="1073" name="Rectangle 1072"/>
            <p:cNvSpPr/>
            <p:nvPr/>
          </p:nvSpPr>
          <p:spPr>
            <a:xfrm>
              <a:off x="5381130" y="2892268"/>
              <a:ext cx="119649" cy="339559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4" name="Rectangle 1073"/>
            <p:cNvSpPr/>
            <p:nvPr/>
          </p:nvSpPr>
          <p:spPr>
            <a:xfrm>
              <a:off x="5025541" y="2892270"/>
              <a:ext cx="350972" cy="339557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70" name="Group 1069"/>
          <p:cNvGrpSpPr/>
          <p:nvPr/>
        </p:nvGrpSpPr>
        <p:grpSpPr>
          <a:xfrm>
            <a:off x="3353728" y="4233080"/>
            <a:ext cx="728983" cy="339559"/>
            <a:chOff x="5025541" y="2892268"/>
            <a:chExt cx="475238" cy="339559"/>
          </a:xfrm>
        </p:grpSpPr>
        <p:sp>
          <p:nvSpPr>
            <p:cNvPr id="1071" name="Rectangle 1070"/>
            <p:cNvSpPr/>
            <p:nvPr/>
          </p:nvSpPr>
          <p:spPr>
            <a:xfrm>
              <a:off x="5381130" y="2892268"/>
              <a:ext cx="119649" cy="339559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2" name="Rectangle 1071"/>
            <p:cNvSpPr/>
            <p:nvPr/>
          </p:nvSpPr>
          <p:spPr>
            <a:xfrm>
              <a:off x="5025541" y="2892270"/>
              <a:ext cx="350972" cy="339557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76" name="Group 1075"/>
          <p:cNvGrpSpPr/>
          <p:nvPr/>
        </p:nvGrpSpPr>
        <p:grpSpPr>
          <a:xfrm>
            <a:off x="460908" y="4233101"/>
            <a:ext cx="728983" cy="339559"/>
            <a:chOff x="5025541" y="2892268"/>
            <a:chExt cx="475238" cy="339559"/>
          </a:xfrm>
        </p:grpSpPr>
        <p:sp>
          <p:nvSpPr>
            <p:cNvPr id="1080" name="Rectangle 1079"/>
            <p:cNvSpPr/>
            <p:nvPr/>
          </p:nvSpPr>
          <p:spPr>
            <a:xfrm>
              <a:off x="5381130" y="2892268"/>
              <a:ext cx="119649" cy="339559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1" name="Rectangle 1080"/>
            <p:cNvSpPr/>
            <p:nvPr/>
          </p:nvSpPr>
          <p:spPr>
            <a:xfrm>
              <a:off x="5025541" y="2892270"/>
              <a:ext cx="350972" cy="339557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92" name="Rectangle 1091"/>
          <p:cNvSpPr/>
          <p:nvPr/>
        </p:nvSpPr>
        <p:spPr>
          <a:xfrm>
            <a:off x="4628818" y="4233101"/>
            <a:ext cx="183533" cy="33955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1185686" y="4233101"/>
            <a:ext cx="1458623" cy="339842"/>
            <a:chOff x="1185686" y="4233101"/>
            <a:chExt cx="1458623" cy="339842"/>
          </a:xfrm>
        </p:grpSpPr>
        <p:grpSp>
          <p:nvGrpSpPr>
            <p:cNvPr id="1077" name="Group 1076"/>
            <p:cNvGrpSpPr/>
            <p:nvPr/>
          </p:nvGrpSpPr>
          <p:grpSpPr>
            <a:xfrm>
              <a:off x="1185686" y="4233101"/>
              <a:ext cx="728983" cy="339559"/>
              <a:chOff x="5025541" y="2892268"/>
              <a:chExt cx="475238" cy="339559"/>
            </a:xfrm>
          </p:grpSpPr>
          <p:sp>
            <p:nvSpPr>
              <p:cNvPr id="1078" name="Rectangle 1077"/>
              <p:cNvSpPr/>
              <p:nvPr/>
            </p:nvSpPr>
            <p:spPr>
              <a:xfrm>
                <a:off x="5381130" y="2892268"/>
                <a:ext cx="119649" cy="339559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9" name="Rectangle 1078"/>
              <p:cNvSpPr/>
              <p:nvPr/>
            </p:nvSpPr>
            <p:spPr>
              <a:xfrm>
                <a:off x="5025541" y="2892270"/>
                <a:ext cx="350972" cy="339557"/>
              </a:xfrm>
              <a:prstGeom prst="rect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1" name="Group 30"/>
            <p:cNvGrpSpPr/>
            <p:nvPr/>
          </p:nvGrpSpPr>
          <p:grpSpPr>
            <a:xfrm>
              <a:off x="1916145" y="4233122"/>
              <a:ext cx="728164" cy="339821"/>
              <a:chOff x="1852645" y="3687022"/>
              <a:chExt cx="728164" cy="339821"/>
            </a:xfrm>
          </p:grpSpPr>
          <p:sp>
            <p:nvSpPr>
              <p:cNvPr id="1088" name="Rectangle 1087"/>
              <p:cNvSpPr/>
              <p:nvPr/>
            </p:nvSpPr>
            <p:spPr>
              <a:xfrm>
                <a:off x="2397276" y="3687022"/>
                <a:ext cx="183533" cy="339559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3" name="Rectangle 1162"/>
              <p:cNvSpPr/>
              <p:nvPr/>
            </p:nvSpPr>
            <p:spPr>
              <a:xfrm>
                <a:off x="1852645" y="3687286"/>
                <a:ext cx="538367" cy="339557"/>
              </a:xfrm>
              <a:prstGeom prst="rect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164" name="Rectangle 1163"/>
          <p:cNvSpPr/>
          <p:nvPr/>
        </p:nvSpPr>
        <p:spPr>
          <a:xfrm>
            <a:off x="4098003" y="4233093"/>
            <a:ext cx="538367" cy="339557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5" name="Rectangle 1164"/>
          <p:cNvSpPr/>
          <p:nvPr/>
        </p:nvSpPr>
        <p:spPr>
          <a:xfrm>
            <a:off x="8454035" y="4231410"/>
            <a:ext cx="538367" cy="339557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166" name="Rectangle 1165"/>
          <p:cNvSpPr/>
          <p:nvPr/>
        </p:nvSpPr>
        <p:spPr>
          <a:xfrm>
            <a:off x="6264253" y="4229561"/>
            <a:ext cx="538367" cy="339557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/>
          <p:cNvGrpSpPr/>
          <p:nvPr/>
        </p:nvGrpSpPr>
        <p:grpSpPr>
          <a:xfrm>
            <a:off x="9691080" y="4201875"/>
            <a:ext cx="2183401" cy="339580"/>
            <a:chOff x="9333826" y="4594665"/>
            <a:chExt cx="2183401" cy="339580"/>
          </a:xfrm>
        </p:grpSpPr>
        <p:grpSp>
          <p:nvGrpSpPr>
            <p:cNvPr id="1167" name="Group 1166"/>
            <p:cNvGrpSpPr/>
            <p:nvPr/>
          </p:nvGrpSpPr>
          <p:grpSpPr>
            <a:xfrm>
              <a:off x="9333826" y="4594665"/>
              <a:ext cx="728983" cy="339559"/>
              <a:chOff x="5025541" y="2892268"/>
              <a:chExt cx="475238" cy="339559"/>
            </a:xfrm>
          </p:grpSpPr>
          <p:sp>
            <p:nvSpPr>
              <p:cNvPr id="1168" name="Rectangle 1167"/>
              <p:cNvSpPr/>
              <p:nvPr/>
            </p:nvSpPr>
            <p:spPr>
              <a:xfrm>
                <a:off x="5381130" y="2892268"/>
                <a:ext cx="119649" cy="339559"/>
              </a:xfrm>
              <a:prstGeom prst="rec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9" name="Rectangle 1168"/>
              <p:cNvSpPr/>
              <p:nvPr/>
            </p:nvSpPr>
            <p:spPr>
              <a:xfrm>
                <a:off x="5025541" y="2892270"/>
                <a:ext cx="350972" cy="339557"/>
              </a:xfrm>
              <a:prstGeom prst="rect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70" name="Group 1169"/>
            <p:cNvGrpSpPr/>
            <p:nvPr/>
          </p:nvGrpSpPr>
          <p:grpSpPr>
            <a:xfrm>
              <a:off x="10058604" y="4594665"/>
              <a:ext cx="728983" cy="339559"/>
              <a:chOff x="5025541" y="2892268"/>
              <a:chExt cx="475238" cy="339559"/>
            </a:xfrm>
          </p:grpSpPr>
          <p:sp>
            <p:nvSpPr>
              <p:cNvPr id="1171" name="Rectangle 1170"/>
              <p:cNvSpPr/>
              <p:nvPr/>
            </p:nvSpPr>
            <p:spPr>
              <a:xfrm>
                <a:off x="5381130" y="2892268"/>
                <a:ext cx="119649" cy="339559"/>
              </a:xfrm>
              <a:prstGeom prst="rec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2" name="Rectangle 1171"/>
              <p:cNvSpPr/>
              <p:nvPr/>
            </p:nvSpPr>
            <p:spPr>
              <a:xfrm>
                <a:off x="5025541" y="2892270"/>
                <a:ext cx="350972" cy="339557"/>
              </a:xfrm>
              <a:prstGeom prst="rect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73" name="Rectangle 1172"/>
            <p:cNvSpPr/>
            <p:nvPr/>
          </p:nvSpPr>
          <p:spPr>
            <a:xfrm>
              <a:off x="11333694" y="4594686"/>
              <a:ext cx="183533" cy="339559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4" name="Rectangle 1173"/>
            <p:cNvSpPr/>
            <p:nvPr/>
          </p:nvSpPr>
          <p:spPr>
            <a:xfrm>
              <a:off x="10803478" y="4594665"/>
              <a:ext cx="538367" cy="339557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185148" y="4399339"/>
            <a:ext cx="11912826" cy="804947"/>
            <a:chOff x="121648" y="3853239"/>
            <a:chExt cx="11912826" cy="804947"/>
          </a:xfrm>
        </p:grpSpPr>
        <p:cxnSp>
          <p:nvCxnSpPr>
            <p:cNvPr id="1095" name="Straight Connector 1094"/>
            <p:cNvCxnSpPr/>
            <p:nvPr/>
          </p:nvCxnSpPr>
          <p:spPr>
            <a:xfrm>
              <a:off x="385751" y="3855101"/>
              <a:ext cx="0" cy="377769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7" name="Straight Connector 1096"/>
            <p:cNvCxnSpPr/>
            <p:nvPr/>
          </p:nvCxnSpPr>
          <p:spPr>
            <a:xfrm>
              <a:off x="9099857" y="3855101"/>
              <a:ext cx="0" cy="377769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8" name="Straight Connector 1097"/>
            <p:cNvCxnSpPr/>
            <p:nvPr/>
          </p:nvCxnSpPr>
          <p:spPr>
            <a:xfrm>
              <a:off x="4742804" y="3855101"/>
              <a:ext cx="0" cy="377769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9" name="Straight Connector 1098"/>
            <p:cNvCxnSpPr/>
            <p:nvPr/>
          </p:nvCxnSpPr>
          <p:spPr>
            <a:xfrm>
              <a:off x="6921330" y="3855101"/>
              <a:ext cx="0" cy="377769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01" name="Group 1100"/>
            <p:cNvGrpSpPr/>
            <p:nvPr/>
          </p:nvGrpSpPr>
          <p:grpSpPr>
            <a:xfrm>
              <a:off x="4752999" y="3962982"/>
              <a:ext cx="4350271" cy="175126"/>
              <a:chOff x="2608872" y="2540882"/>
              <a:chExt cx="2182399" cy="152400"/>
            </a:xfrm>
          </p:grpSpPr>
          <p:grpSp>
            <p:nvGrpSpPr>
              <p:cNvPr id="1136" name="Group 1135"/>
              <p:cNvGrpSpPr/>
              <p:nvPr/>
            </p:nvGrpSpPr>
            <p:grpSpPr>
              <a:xfrm>
                <a:off x="2608872" y="2540882"/>
                <a:ext cx="2182399" cy="152400"/>
                <a:chOff x="424472" y="2532415"/>
                <a:chExt cx="2182399" cy="152400"/>
              </a:xfrm>
            </p:grpSpPr>
            <p:cxnSp>
              <p:nvCxnSpPr>
                <p:cNvPr id="1150" name="Straight Connector 1149"/>
                <p:cNvCxnSpPr/>
                <p:nvPr/>
              </p:nvCxnSpPr>
              <p:spPr>
                <a:xfrm>
                  <a:off x="606339" y="2532415"/>
                  <a:ext cx="0" cy="152400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1" name="Straight Connector 1150"/>
                <p:cNvCxnSpPr/>
                <p:nvPr/>
              </p:nvCxnSpPr>
              <p:spPr>
                <a:xfrm>
                  <a:off x="788206" y="2532415"/>
                  <a:ext cx="0" cy="152400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2" name="Straight Connector 1151"/>
                <p:cNvCxnSpPr/>
                <p:nvPr/>
              </p:nvCxnSpPr>
              <p:spPr>
                <a:xfrm>
                  <a:off x="970073" y="2532415"/>
                  <a:ext cx="0" cy="152400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3" name="Straight Connector 1152"/>
                <p:cNvCxnSpPr/>
                <p:nvPr/>
              </p:nvCxnSpPr>
              <p:spPr>
                <a:xfrm>
                  <a:off x="1151940" y="2532415"/>
                  <a:ext cx="0" cy="152400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4" name="Straight Connector 1153"/>
                <p:cNvCxnSpPr/>
                <p:nvPr/>
              </p:nvCxnSpPr>
              <p:spPr>
                <a:xfrm>
                  <a:off x="1333807" y="2532415"/>
                  <a:ext cx="0" cy="152400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5" name="Straight Connector 1154"/>
                <p:cNvCxnSpPr/>
                <p:nvPr/>
              </p:nvCxnSpPr>
              <p:spPr>
                <a:xfrm>
                  <a:off x="1515674" y="2532415"/>
                  <a:ext cx="0" cy="152400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6" name="Straight Connector 1155"/>
                <p:cNvCxnSpPr/>
                <p:nvPr/>
              </p:nvCxnSpPr>
              <p:spPr>
                <a:xfrm>
                  <a:off x="1697541" y="2532415"/>
                  <a:ext cx="0" cy="152400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7" name="Straight Connector 1156"/>
                <p:cNvCxnSpPr/>
                <p:nvPr/>
              </p:nvCxnSpPr>
              <p:spPr>
                <a:xfrm>
                  <a:off x="1879408" y="2532415"/>
                  <a:ext cx="0" cy="152400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8" name="Straight Connector 1157"/>
                <p:cNvCxnSpPr/>
                <p:nvPr/>
              </p:nvCxnSpPr>
              <p:spPr>
                <a:xfrm>
                  <a:off x="2061275" y="2532415"/>
                  <a:ext cx="0" cy="152400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9" name="Straight Connector 1158"/>
                <p:cNvCxnSpPr/>
                <p:nvPr/>
              </p:nvCxnSpPr>
              <p:spPr>
                <a:xfrm>
                  <a:off x="2243142" y="2532415"/>
                  <a:ext cx="0" cy="152400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0" name="Straight Connector 1159"/>
                <p:cNvCxnSpPr/>
                <p:nvPr/>
              </p:nvCxnSpPr>
              <p:spPr>
                <a:xfrm>
                  <a:off x="2425009" y="2532415"/>
                  <a:ext cx="0" cy="152400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1" name="Straight Connector 1160"/>
                <p:cNvCxnSpPr/>
                <p:nvPr/>
              </p:nvCxnSpPr>
              <p:spPr>
                <a:xfrm>
                  <a:off x="2606871" y="2532415"/>
                  <a:ext cx="0" cy="152400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2" name="Straight Connector 1161"/>
                <p:cNvCxnSpPr/>
                <p:nvPr/>
              </p:nvCxnSpPr>
              <p:spPr>
                <a:xfrm>
                  <a:off x="424472" y="2532415"/>
                  <a:ext cx="0" cy="152400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37" name="Group 1136"/>
              <p:cNvGrpSpPr/>
              <p:nvPr/>
            </p:nvGrpSpPr>
            <p:grpSpPr>
              <a:xfrm>
                <a:off x="2698666" y="2540882"/>
                <a:ext cx="2000532" cy="152400"/>
                <a:chOff x="606339" y="2532415"/>
                <a:chExt cx="2000532" cy="152400"/>
              </a:xfrm>
            </p:grpSpPr>
            <p:cxnSp>
              <p:nvCxnSpPr>
                <p:cNvPr id="1138" name="Straight Connector 1137"/>
                <p:cNvCxnSpPr/>
                <p:nvPr/>
              </p:nvCxnSpPr>
              <p:spPr>
                <a:xfrm>
                  <a:off x="606339" y="2532415"/>
                  <a:ext cx="0" cy="152400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39" name="Straight Connector 1138"/>
                <p:cNvCxnSpPr/>
                <p:nvPr/>
              </p:nvCxnSpPr>
              <p:spPr>
                <a:xfrm>
                  <a:off x="788206" y="2532415"/>
                  <a:ext cx="0" cy="152400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40" name="Straight Connector 1139"/>
                <p:cNvCxnSpPr/>
                <p:nvPr/>
              </p:nvCxnSpPr>
              <p:spPr>
                <a:xfrm>
                  <a:off x="970073" y="2532415"/>
                  <a:ext cx="0" cy="152400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41" name="Straight Connector 1140"/>
                <p:cNvCxnSpPr/>
                <p:nvPr/>
              </p:nvCxnSpPr>
              <p:spPr>
                <a:xfrm>
                  <a:off x="1151940" y="2532415"/>
                  <a:ext cx="0" cy="152400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42" name="Straight Connector 1141"/>
                <p:cNvCxnSpPr/>
                <p:nvPr/>
              </p:nvCxnSpPr>
              <p:spPr>
                <a:xfrm>
                  <a:off x="1333807" y="2532415"/>
                  <a:ext cx="0" cy="152400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43" name="Straight Connector 1142"/>
                <p:cNvCxnSpPr/>
                <p:nvPr/>
              </p:nvCxnSpPr>
              <p:spPr>
                <a:xfrm>
                  <a:off x="1515674" y="2532415"/>
                  <a:ext cx="0" cy="152400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44" name="Straight Connector 1143"/>
                <p:cNvCxnSpPr/>
                <p:nvPr/>
              </p:nvCxnSpPr>
              <p:spPr>
                <a:xfrm>
                  <a:off x="1697541" y="2532415"/>
                  <a:ext cx="0" cy="152400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45" name="Straight Connector 1144"/>
                <p:cNvCxnSpPr/>
                <p:nvPr/>
              </p:nvCxnSpPr>
              <p:spPr>
                <a:xfrm>
                  <a:off x="1879408" y="2532415"/>
                  <a:ext cx="0" cy="152400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46" name="Straight Connector 1145"/>
                <p:cNvCxnSpPr/>
                <p:nvPr/>
              </p:nvCxnSpPr>
              <p:spPr>
                <a:xfrm>
                  <a:off x="2061275" y="2532415"/>
                  <a:ext cx="0" cy="152400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47" name="Straight Connector 1146"/>
                <p:cNvCxnSpPr/>
                <p:nvPr/>
              </p:nvCxnSpPr>
              <p:spPr>
                <a:xfrm>
                  <a:off x="2243142" y="2532415"/>
                  <a:ext cx="0" cy="152400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48" name="Straight Connector 1147"/>
                <p:cNvCxnSpPr/>
                <p:nvPr/>
              </p:nvCxnSpPr>
              <p:spPr>
                <a:xfrm>
                  <a:off x="2425009" y="2532415"/>
                  <a:ext cx="0" cy="152400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49" name="Straight Connector 1148"/>
                <p:cNvCxnSpPr/>
                <p:nvPr/>
              </p:nvCxnSpPr>
              <p:spPr>
                <a:xfrm>
                  <a:off x="2606871" y="2532415"/>
                  <a:ext cx="0" cy="152400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102" name="Group 1101"/>
            <p:cNvGrpSpPr/>
            <p:nvPr/>
          </p:nvGrpSpPr>
          <p:grpSpPr>
            <a:xfrm>
              <a:off x="401990" y="3962982"/>
              <a:ext cx="4350271" cy="175126"/>
              <a:chOff x="2608872" y="2540882"/>
              <a:chExt cx="2182399" cy="152400"/>
            </a:xfrm>
          </p:grpSpPr>
          <p:grpSp>
            <p:nvGrpSpPr>
              <p:cNvPr id="1109" name="Group 1108"/>
              <p:cNvGrpSpPr/>
              <p:nvPr/>
            </p:nvGrpSpPr>
            <p:grpSpPr>
              <a:xfrm>
                <a:off x="2608872" y="2540882"/>
                <a:ext cx="2182399" cy="152400"/>
                <a:chOff x="424472" y="2532415"/>
                <a:chExt cx="2182399" cy="152400"/>
              </a:xfrm>
            </p:grpSpPr>
            <p:cxnSp>
              <p:nvCxnSpPr>
                <p:cNvPr id="1123" name="Straight Connector 1122"/>
                <p:cNvCxnSpPr/>
                <p:nvPr/>
              </p:nvCxnSpPr>
              <p:spPr>
                <a:xfrm>
                  <a:off x="606339" y="2532415"/>
                  <a:ext cx="0" cy="152400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4" name="Straight Connector 1123"/>
                <p:cNvCxnSpPr/>
                <p:nvPr/>
              </p:nvCxnSpPr>
              <p:spPr>
                <a:xfrm>
                  <a:off x="788206" y="2532415"/>
                  <a:ext cx="0" cy="152400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5" name="Straight Connector 1124"/>
                <p:cNvCxnSpPr/>
                <p:nvPr/>
              </p:nvCxnSpPr>
              <p:spPr>
                <a:xfrm>
                  <a:off x="970073" y="2532415"/>
                  <a:ext cx="0" cy="152400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6" name="Straight Connector 1125"/>
                <p:cNvCxnSpPr/>
                <p:nvPr/>
              </p:nvCxnSpPr>
              <p:spPr>
                <a:xfrm>
                  <a:off x="1151940" y="2532415"/>
                  <a:ext cx="0" cy="152400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7" name="Straight Connector 1126"/>
                <p:cNvCxnSpPr/>
                <p:nvPr/>
              </p:nvCxnSpPr>
              <p:spPr>
                <a:xfrm>
                  <a:off x="1333807" y="2532415"/>
                  <a:ext cx="0" cy="152400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8" name="Straight Connector 1127"/>
                <p:cNvCxnSpPr/>
                <p:nvPr/>
              </p:nvCxnSpPr>
              <p:spPr>
                <a:xfrm>
                  <a:off x="1515674" y="2532415"/>
                  <a:ext cx="0" cy="152400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9" name="Straight Connector 1128"/>
                <p:cNvCxnSpPr/>
                <p:nvPr/>
              </p:nvCxnSpPr>
              <p:spPr>
                <a:xfrm>
                  <a:off x="1697541" y="2532415"/>
                  <a:ext cx="0" cy="152400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30" name="Straight Connector 1129"/>
                <p:cNvCxnSpPr/>
                <p:nvPr/>
              </p:nvCxnSpPr>
              <p:spPr>
                <a:xfrm>
                  <a:off x="1879408" y="2532415"/>
                  <a:ext cx="0" cy="152400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31" name="Straight Connector 1130"/>
                <p:cNvCxnSpPr/>
                <p:nvPr/>
              </p:nvCxnSpPr>
              <p:spPr>
                <a:xfrm>
                  <a:off x="2061275" y="2532415"/>
                  <a:ext cx="0" cy="152400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32" name="Straight Connector 1131"/>
                <p:cNvCxnSpPr/>
                <p:nvPr/>
              </p:nvCxnSpPr>
              <p:spPr>
                <a:xfrm>
                  <a:off x="2243142" y="2532415"/>
                  <a:ext cx="0" cy="152400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33" name="Straight Connector 1132"/>
                <p:cNvCxnSpPr/>
                <p:nvPr/>
              </p:nvCxnSpPr>
              <p:spPr>
                <a:xfrm>
                  <a:off x="2425009" y="2532415"/>
                  <a:ext cx="0" cy="152400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34" name="Straight Connector 1133"/>
                <p:cNvCxnSpPr/>
                <p:nvPr/>
              </p:nvCxnSpPr>
              <p:spPr>
                <a:xfrm>
                  <a:off x="2606871" y="2532415"/>
                  <a:ext cx="0" cy="152400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35" name="Straight Connector 1134"/>
                <p:cNvCxnSpPr/>
                <p:nvPr/>
              </p:nvCxnSpPr>
              <p:spPr>
                <a:xfrm>
                  <a:off x="424472" y="2532415"/>
                  <a:ext cx="0" cy="152400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10" name="Group 1109"/>
              <p:cNvGrpSpPr/>
              <p:nvPr/>
            </p:nvGrpSpPr>
            <p:grpSpPr>
              <a:xfrm>
                <a:off x="2698666" y="2540882"/>
                <a:ext cx="2000532" cy="152400"/>
                <a:chOff x="606339" y="2532415"/>
                <a:chExt cx="2000532" cy="152400"/>
              </a:xfrm>
            </p:grpSpPr>
            <p:cxnSp>
              <p:nvCxnSpPr>
                <p:cNvPr id="1111" name="Straight Connector 1110"/>
                <p:cNvCxnSpPr/>
                <p:nvPr/>
              </p:nvCxnSpPr>
              <p:spPr>
                <a:xfrm>
                  <a:off x="606339" y="2532415"/>
                  <a:ext cx="0" cy="152400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2" name="Straight Connector 1111"/>
                <p:cNvCxnSpPr/>
                <p:nvPr/>
              </p:nvCxnSpPr>
              <p:spPr>
                <a:xfrm>
                  <a:off x="788206" y="2532415"/>
                  <a:ext cx="0" cy="152400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3" name="Straight Connector 1112"/>
                <p:cNvCxnSpPr/>
                <p:nvPr/>
              </p:nvCxnSpPr>
              <p:spPr>
                <a:xfrm>
                  <a:off x="970073" y="2532415"/>
                  <a:ext cx="0" cy="152400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4" name="Straight Connector 1113"/>
                <p:cNvCxnSpPr/>
                <p:nvPr/>
              </p:nvCxnSpPr>
              <p:spPr>
                <a:xfrm>
                  <a:off x="1151940" y="2532415"/>
                  <a:ext cx="0" cy="152400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5" name="Straight Connector 1114"/>
                <p:cNvCxnSpPr/>
                <p:nvPr/>
              </p:nvCxnSpPr>
              <p:spPr>
                <a:xfrm>
                  <a:off x="1333807" y="2532415"/>
                  <a:ext cx="0" cy="152400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6" name="Straight Connector 1115"/>
                <p:cNvCxnSpPr/>
                <p:nvPr/>
              </p:nvCxnSpPr>
              <p:spPr>
                <a:xfrm>
                  <a:off x="1515674" y="2532415"/>
                  <a:ext cx="0" cy="152400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7" name="Straight Connector 1116"/>
                <p:cNvCxnSpPr/>
                <p:nvPr/>
              </p:nvCxnSpPr>
              <p:spPr>
                <a:xfrm>
                  <a:off x="1697541" y="2532415"/>
                  <a:ext cx="0" cy="152400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8" name="Straight Connector 1117"/>
                <p:cNvCxnSpPr/>
                <p:nvPr/>
              </p:nvCxnSpPr>
              <p:spPr>
                <a:xfrm>
                  <a:off x="1879408" y="2532415"/>
                  <a:ext cx="0" cy="152400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9" name="Straight Connector 1118"/>
                <p:cNvCxnSpPr/>
                <p:nvPr/>
              </p:nvCxnSpPr>
              <p:spPr>
                <a:xfrm>
                  <a:off x="2061275" y="2532415"/>
                  <a:ext cx="0" cy="152400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0" name="Straight Connector 1119"/>
                <p:cNvCxnSpPr/>
                <p:nvPr/>
              </p:nvCxnSpPr>
              <p:spPr>
                <a:xfrm>
                  <a:off x="2243142" y="2532415"/>
                  <a:ext cx="0" cy="152400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1" name="Straight Connector 1120"/>
                <p:cNvCxnSpPr/>
                <p:nvPr/>
              </p:nvCxnSpPr>
              <p:spPr>
                <a:xfrm>
                  <a:off x="2425009" y="2532415"/>
                  <a:ext cx="0" cy="152400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2" name="Straight Connector 1121"/>
                <p:cNvCxnSpPr/>
                <p:nvPr/>
              </p:nvCxnSpPr>
              <p:spPr>
                <a:xfrm>
                  <a:off x="2606871" y="2532415"/>
                  <a:ext cx="0" cy="152400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103" name="TextBox 1102"/>
            <p:cNvSpPr txBox="1"/>
            <p:nvPr/>
          </p:nvSpPr>
          <p:spPr>
            <a:xfrm>
              <a:off x="2349082" y="4237637"/>
              <a:ext cx="7006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12</a:t>
              </a:r>
              <a:endParaRPr lang="en-US" dirty="0"/>
            </a:p>
          </p:txBody>
        </p:sp>
        <p:sp>
          <p:nvSpPr>
            <p:cNvPr id="1104" name="Rectangle 1103"/>
            <p:cNvSpPr/>
            <p:nvPr/>
          </p:nvSpPr>
          <p:spPr>
            <a:xfrm>
              <a:off x="121648" y="4237637"/>
              <a:ext cx="48981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cxnSp>
          <p:nvCxnSpPr>
            <p:cNvPr id="1105" name="Straight Connector 1104"/>
            <p:cNvCxnSpPr/>
            <p:nvPr/>
          </p:nvCxnSpPr>
          <p:spPr>
            <a:xfrm>
              <a:off x="2564278" y="3855101"/>
              <a:ext cx="0" cy="377769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06" name="TextBox 1105"/>
            <p:cNvSpPr txBox="1"/>
            <p:nvPr/>
          </p:nvSpPr>
          <p:spPr>
            <a:xfrm>
              <a:off x="6744606" y="4248480"/>
              <a:ext cx="6963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36</a:t>
              </a:r>
              <a:endParaRPr lang="en-US" dirty="0"/>
            </a:p>
          </p:txBody>
        </p:sp>
        <p:sp>
          <p:nvSpPr>
            <p:cNvPr id="1107" name="TextBox 1106"/>
            <p:cNvSpPr txBox="1"/>
            <p:nvPr/>
          </p:nvSpPr>
          <p:spPr>
            <a:xfrm>
              <a:off x="8907657" y="4277296"/>
              <a:ext cx="6963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48</a:t>
              </a:r>
              <a:endParaRPr lang="en-US" dirty="0"/>
            </a:p>
          </p:txBody>
        </p:sp>
        <p:sp>
          <p:nvSpPr>
            <p:cNvPr id="1108" name="TextBox 1107"/>
            <p:cNvSpPr txBox="1"/>
            <p:nvPr/>
          </p:nvSpPr>
          <p:spPr>
            <a:xfrm>
              <a:off x="4549734" y="4245099"/>
              <a:ext cx="686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24</a:t>
              </a:r>
              <a:endParaRPr lang="en-US" dirty="0"/>
            </a:p>
          </p:txBody>
        </p:sp>
        <p:grpSp>
          <p:nvGrpSpPr>
            <p:cNvPr id="1175" name="Group 1174"/>
            <p:cNvGrpSpPr/>
            <p:nvPr/>
          </p:nvGrpSpPr>
          <p:grpSpPr>
            <a:xfrm>
              <a:off x="9633032" y="3962982"/>
              <a:ext cx="2175131" cy="175126"/>
              <a:chOff x="3700074" y="2540882"/>
              <a:chExt cx="1091197" cy="152400"/>
            </a:xfrm>
          </p:grpSpPr>
          <p:grpSp>
            <p:nvGrpSpPr>
              <p:cNvPr id="1176" name="Group 1175"/>
              <p:cNvGrpSpPr/>
              <p:nvPr/>
            </p:nvGrpSpPr>
            <p:grpSpPr>
              <a:xfrm>
                <a:off x="3700074" y="2540882"/>
                <a:ext cx="1091197" cy="152400"/>
                <a:chOff x="1515674" y="2532415"/>
                <a:chExt cx="1091197" cy="152400"/>
              </a:xfrm>
            </p:grpSpPr>
            <p:cxnSp>
              <p:nvCxnSpPr>
                <p:cNvPr id="1195" name="Straight Connector 1194"/>
                <p:cNvCxnSpPr/>
                <p:nvPr/>
              </p:nvCxnSpPr>
              <p:spPr>
                <a:xfrm>
                  <a:off x="1515674" y="2532415"/>
                  <a:ext cx="0" cy="152400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96" name="Straight Connector 1195"/>
                <p:cNvCxnSpPr/>
                <p:nvPr/>
              </p:nvCxnSpPr>
              <p:spPr>
                <a:xfrm>
                  <a:off x="1697541" y="2532415"/>
                  <a:ext cx="0" cy="152400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97" name="Straight Connector 1196"/>
                <p:cNvCxnSpPr/>
                <p:nvPr/>
              </p:nvCxnSpPr>
              <p:spPr>
                <a:xfrm>
                  <a:off x="1879408" y="2532415"/>
                  <a:ext cx="0" cy="152400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98" name="Straight Connector 1197"/>
                <p:cNvCxnSpPr/>
                <p:nvPr/>
              </p:nvCxnSpPr>
              <p:spPr>
                <a:xfrm>
                  <a:off x="2061275" y="2532415"/>
                  <a:ext cx="0" cy="152400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99" name="Straight Connector 1198"/>
                <p:cNvCxnSpPr/>
                <p:nvPr/>
              </p:nvCxnSpPr>
              <p:spPr>
                <a:xfrm>
                  <a:off x="2243142" y="2532415"/>
                  <a:ext cx="0" cy="152400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00" name="Straight Connector 1199"/>
                <p:cNvCxnSpPr/>
                <p:nvPr/>
              </p:nvCxnSpPr>
              <p:spPr>
                <a:xfrm>
                  <a:off x="2425009" y="2532415"/>
                  <a:ext cx="0" cy="152400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01" name="Straight Connector 1200"/>
                <p:cNvCxnSpPr/>
                <p:nvPr/>
              </p:nvCxnSpPr>
              <p:spPr>
                <a:xfrm>
                  <a:off x="2606871" y="2532415"/>
                  <a:ext cx="0" cy="152400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77" name="Group 1176"/>
              <p:cNvGrpSpPr/>
              <p:nvPr/>
            </p:nvGrpSpPr>
            <p:grpSpPr>
              <a:xfrm>
                <a:off x="3789868" y="2540882"/>
                <a:ext cx="909330" cy="152400"/>
                <a:chOff x="1697541" y="2532415"/>
                <a:chExt cx="909330" cy="152400"/>
              </a:xfrm>
            </p:grpSpPr>
            <p:cxnSp>
              <p:nvCxnSpPr>
                <p:cNvPr id="1184" name="Straight Connector 1183"/>
                <p:cNvCxnSpPr/>
                <p:nvPr/>
              </p:nvCxnSpPr>
              <p:spPr>
                <a:xfrm>
                  <a:off x="1697541" y="2532415"/>
                  <a:ext cx="0" cy="152400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5" name="Straight Connector 1184"/>
                <p:cNvCxnSpPr/>
                <p:nvPr/>
              </p:nvCxnSpPr>
              <p:spPr>
                <a:xfrm>
                  <a:off x="1879408" y="2532415"/>
                  <a:ext cx="0" cy="152400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6" name="Straight Connector 1185"/>
                <p:cNvCxnSpPr/>
                <p:nvPr/>
              </p:nvCxnSpPr>
              <p:spPr>
                <a:xfrm>
                  <a:off x="2061275" y="2532415"/>
                  <a:ext cx="0" cy="152400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7" name="Straight Connector 1186"/>
                <p:cNvCxnSpPr/>
                <p:nvPr/>
              </p:nvCxnSpPr>
              <p:spPr>
                <a:xfrm>
                  <a:off x="2243142" y="2532415"/>
                  <a:ext cx="0" cy="152400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8" name="Straight Connector 1187"/>
                <p:cNvCxnSpPr/>
                <p:nvPr/>
              </p:nvCxnSpPr>
              <p:spPr>
                <a:xfrm>
                  <a:off x="2425009" y="2532415"/>
                  <a:ext cx="0" cy="152400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9" name="Straight Connector 1188"/>
                <p:cNvCxnSpPr/>
                <p:nvPr/>
              </p:nvCxnSpPr>
              <p:spPr>
                <a:xfrm>
                  <a:off x="2606871" y="2532415"/>
                  <a:ext cx="0" cy="152400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1203" name="Straight Connector 1202"/>
            <p:cNvCxnSpPr/>
            <p:nvPr/>
          </p:nvCxnSpPr>
          <p:spPr>
            <a:xfrm flipV="1">
              <a:off x="389164" y="4017186"/>
              <a:ext cx="11539311" cy="23901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1" name="Straight Connector 1220"/>
            <p:cNvCxnSpPr/>
            <p:nvPr/>
          </p:nvCxnSpPr>
          <p:spPr>
            <a:xfrm>
              <a:off x="9630004" y="3855101"/>
              <a:ext cx="0" cy="377769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2" name="Straight Connector 1221"/>
            <p:cNvCxnSpPr/>
            <p:nvPr/>
          </p:nvCxnSpPr>
          <p:spPr>
            <a:xfrm>
              <a:off x="11808163" y="3855101"/>
              <a:ext cx="0" cy="377769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9187139" y="3853239"/>
              <a:ext cx="358658" cy="0"/>
            </a:xfrm>
            <a:prstGeom prst="line">
              <a:avLst/>
            </a:prstGeom>
            <a:ln w="25400" cap="flat" cmpd="sng" algn="ctr">
              <a:solidFill>
                <a:schemeClr val="dk1"/>
              </a:solidFill>
              <a:prstDash val="sysDot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1223" name="TextBox 1222"/>
            <p:cNvSpPr txBox="1"/>
            <p:nvPr/>
          </p:nvSpPr>
          <p:spPr>
            <a:xfrm>
              <a:off x="9404614" y="4288854"/>
              <a:ext cx="4553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84</a:t>
              </a:r>
              <a:endParaRPr lang="en-US" dirty="0"/>
            </a:p>
          </p:txBody>
        </p:sp>
        <p:sp>
          <p:nvSpPr>
            <p:cNvPr id="1224" name="TextBox 1223"/>
            <p:cNvSpPr txBox="1"/>
            <p:nvPr/>
          </p:nvSpPr>
          <p:spPr>
            <a:xfrm>
              <a:off x="11580504" y="4260628"/>
              <a:ext cx="4539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96</a:t>
              </a:r>
              <a:endParaRPr lang="en-US" dirty="0"/>
            </a:p>
          </p:txBody>
        </p:sp>
      </p:grpSp>
      <p:sp>
        <p:nvSpPr>
          <p:cNvPr id="1226" name="Rectangle 1225"/>
          <p:cNvSpPr/>
          <p:nvPr/>
        </p:nvSpPr>
        <p:spPr>
          <a:xfrm>
            <a:off x="1873939" y="5397972"/>
            <a:ext cx="183533" cy="339559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7" name="Rectangle 1226"/>
          <p:cNvSpPr/>
          <p:nvPr/>
        </p:nvSpPr>
        <p:spPr>
          <a:xfrm>
            <a:off x="4892996" y="5397972"/>
            <a:ext cx="183533" cy="339559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2162444" y="5368199"/>
            <a:ext cx="17315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Contention stall</a:t>
            </a:r>
            <a:endParaRPr lang="en-US" dirty="0"/>
          </a:p>
        </p:txBody>
      </p:sp>
      <p:sp>
        <p:nvSpPr>
          <p:cNvPr id="1229" name="TextBox 1228"/>
          <p:cNvSpPr txBox="1"/>
          <p:nvPr/>
        </p:nvSpPr>
        <p:spPr>
          <a:xfrm>
            <a:off x="5108390" y="5368199"/>
            <a:ext cx="2395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Access via controller 1</a:t>
            </a:r>
            <a:endParaRPr lang="en-US" dirty="0"/>
          </a:p>
        </p:txBody>
      </p:sp>
      <p:sp>
        <p:nvSpPr>
          <p:cNvPr id="1230" name="Rectangle 1229"/>
          <p:cNvSpPr/>
          <p:nvPr/>
        </p:nvSpPr>
        <p:spPr>
          <a:xfrm>
            <a:off x="8217811" y="5397972"/>
            <a:ext cx="183533" cy="33955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1" name="TextBox 1230"/>
          <p:cNvSpPr txBox="1"/>
          <p:nvPr/>
        </p:nvSpPr>
        <p:spPr>
          <a:xfrm>
            <a:off x="9458352" y="2677161"/>
            <a:ext cx="12489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Stall = 24</a:t>
            </a:r>
            <a:endParaRPr lang="en-US" sz="2000" dirty="0"/>
          </a:p>
        </p:txBody>
      </p:sp>
      <p:sp>
        <p:nvSpPr>
          <p:cNvPr id="1232" name="TextBox 1231"/>
          <p:cNvSpPr txBox="1"/>
          <p:nvPr/>
        </p:nvSpPr>
        <p:spPr>
          <a:xfrm>
            <a:off x="8502344" y="5354084"/>
            <a:ext cx="2395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Access via controller 2</a:t>
            </a:r>
            <a:endParaRPr lang="en-US" dirty="0"/>
          </a:p>
        </p:txBody>
      </p:sp>
      <p:sp>
        <p:nvSpPr>
          <p:cNvPr id="1233" name="TextBox 1232"/>
          <p:cNvSpPr txBox="1"/>
          <p:nvPr/>
        </p:nvSpPr>
        <p:spPr>
          <a:xfrm>
            <a:off x="10735926" y="3694625"/>
            <a:ext cx="12560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Stall = 72</a:t>
            </a:r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2029205" y="1653193"/>
            <a:ext cx="83172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</a:t>
            </a:r>
            <a:r>
              <a:rPr lang="en-US" sz="2400" baseline="30000" dirty="0" smtClean="0"/>
              <a:t>m1</a:t>
            </a:r>
            <a:r>
              <a:rPr lang="en-US" sz="2400" dirty="0" smtClean="0"/>
              <a:t> = C</a:t>
            </a:r>
            <a:r>
              <a:rPr lang="en-US" sz="2400" baseline="30000" dirty="0" smtClean="0"/>
              <a:t>m2</a:t>
            </a:r>
            <a:r>
              <a:rPr lang="en-US" sz="2400" dirty="0" smtClean="0"/>
              <a:t> = 12	   Q1 = Q2 = 6   	 m = 4           P = 12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84756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3" grpId="0" animBg="1"/>
      <p:bldP spid="1067" grpId="0" animBg="1"/>
      <p:bldP spid="1092" grpId="0" animBg="1"/>
      <p:bldP spid="1164" grpId="0" animBg="1"/>
      <p:bldP spid="1165" grpId="0" animBg="1"/>
      <p:bldP spid="1166" grpId="0" animBg="1"/>
      <p:bldP spid="1231" grpId="0"/>
      <p:bldP spid="123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29" y="219495"/>
            <a:ext cx="10864823" cy="818309"/>
          </a:xfrm>
        </p:spPr>
        <p:txBody>
          <a:bodyPr/>
          <a:lstStyle/>
          <a:p>
            <a:r>
              <a:rPr lang="en-US" dirty="0" smtClean="0"/>
              <a:t>New Stall Analysis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2E71D35-7973-4725-A497-15A20A430A13}" type="slidenum">
              <a:rPr lang="en-US" sz="6600" smtClean="0">
                <a:solidFill>
                  <a:schemeClr val="bg1">
                    <a:lumMod val="85000"/>
                  </a:schemeClr>
                </a:solidFill>
              </a:rPr>
              <a:pPr/>
              <a:t>13</a:t>
            </a:fld>
            <a:endParaRPr lang="en-US" sz="6600" dirty="0">
              <a:solidFill>
                <a:schemeClr val="bg1">
                  <a:lumMod val="8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7" name="Rectangle 266"/>
              <p:cNvSpPr/>
              <p:nvPr/>
            </p:nvSpPr>
            <p:spPr>
              <a:xfrm>
                <a:off x="408161" y="3168826"/>
                <a:ext cx="11125394" cy="8776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600" dirty="0" smtClean="0"/>
                  <a:t>Case 2 (Contention dominant): </a:t>
                </a:r>
                <a14:m>
                  <m:oMath xmlns:m="http://schemas.openxmlformats.org/officeDocument/2006/math">
                    <m:r>
                      <a:rPr lang="en-US" sz="360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3600" i="1" smtClean="0">
                        <a:latin typeface="Cambria Math" panose="02040503050406030204" pitchFamily="18" charset="0"/>
                      </a:rPr>
                      <m:t>1&gt; </m:t>
                    </m:r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den>
                    </m:f>
                    <m:r>
                      <a:rPr lang="el-GR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</m:t>
                    </m:r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2&gt; </m:t>
                    </m:r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den>
                    </m:f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267" name="Rectangle 26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161" y="3168826"/>
                <a:ext cx="11125394" cy="877613"/>
              </a:xfrm>
              <a:prstGeom prst="rect">
                <a:avLst/>
              </a:prstGeom>
              <a:blipFill>
                <a:blip r:embed="rId2"/>
                <a:stretch>
                  <a:fillRect l="-1699" b="-104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8" name="Rectangle 267"/>
              <p:cNvSpPr/>
              <p:nvPr/>
            </p:nvSpPr>
            <p:spPr>
              <a:xfrm>
                <a:off x="418906" y="1547299"/>
                <a:ext cx="12204894" cy="8776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600" dirty="0"/>
                  <a:t>C</a:t>
                </a:r>
                <a:r>
                  <a:rPr lang="en-US" sz="3600" dirty="0" smtClean="0"/>
                  <a:t>ase 1 (Regulation dominant): </a:t>
                </a:r>
                <a14:m>
                  <m:oMath xmlns:m="http://schemas.openxmlformats.org/officeDocument/2006/math">
                    <m:r>
                      <a:rPr lang="en-US" sz="360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3600" i="1" smtClean="0">
                        <a:latin typeface="Cambria Math" panose="02040503050406030204" pitchFamily="18" charset="0"/>
                      </a:rPr>
                      <m:t>1≤ </m:t>
                    </m:r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den>
                    </m:f>
                    <m:r>
                      <a:rPr lang="el-GR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</m:t>
                    </m:r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2≤ </m:t>
                    </m:r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den>
                    </m:f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268" name="Rectangle 26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906" y="1547299"/>
                <a:ext cx="12204894" cy="877613"/>
              </a:xfrm>
              <a:prstGeom prst="rect">
                <a:avLst/>
              </a:prstGeom>
              <a:blipFill>
                <a:blip r:embed="rId3"/>
                <a:stretch>
                  <a:fillRect l="-1548" b="-104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9" name="Rectangle 268"/>
              <p:cNvSpPr/>
              <p:nvPr/>
            </p:nvSpPr>
            <p:spPr>
              <a:xfrm>
                <a:off x="418906" y="4671127"/>
                <a:ext cx="13031660" cy="9214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600" dirty="0" smtClean="0">
                    <a:ea typeface="Cambria Math" panose="02040503050406030204" pitchFamily="18" charset="0"/>
                  </a:rPr>
                  <a:t>Case 3 (both):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1≤ </m:t>
                        </m:r>
                        <m:f>
                          <m:fPr>
                            <m:ctrlPr>
                              <a:rPr lang="en-US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den>
                        </m:f>
                        <m:r>
                          <a:rPr lang="el-GR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∧</m:t>
                        </m:r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2&gt; </m:t>
                        </m:r>
                        <m:f>
                          <m:fPr>
                            <m:ctrlPr>
                              <a:rPr lang="en-US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den>
                        </m:f>
                      </m:e>
                    </m:d>
                    <m:r>
                      <a:rPr lang="en-US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d>
                      <m:dPr>
                        <m:ctrlP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1&gt; </m:t>
                        </m:r>
                        <m:f>
                          <m:fPr>
                            <m:ctrlPr>
                              <a:rPr lang="en-US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den>
                        </m:f>
                        <m:r>
                          <a:rPr lang="el-GR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∧</m:t>
                        </m:r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2≤ </m:t>
                        </m:r>
                        <m:f>
                          <m:fPr>
                            <m:ctrlPr>
                              <a:rPr lang="en-US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den>
                        </m:f>
                      </m:e>
                    </m:d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269" name="Rectangle 26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906" y="4671127"/>
                <a:ext cx="13031660" cy="921471"/>
              </a:xfrm>
              <a:prstGeom prst="rect">
                <a:avLst/>
              </a:prstGeom>
              <a:blipFill>
                <a:blip r:embed="rId4"/>
                <a:stretch>
                  <a:fillRect l="-1451" b="-8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61595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3148209" y="4462530"/>
            <a:ext cx="2805891" cy="580444"/>
            <a:chOff x="3148209" y="4462530"/>
            <a:chExt cx="2805891" cy="580444"/>
          </a:xfrm>
        </p:grpSpPr>
        <p:grpSp>
          <p:nvGrpSpPr>
            <p:cNvPr id="34" name="Group 33"/>
            <p:cNvGrpSpPr/>
            <p:nvPr/>
          </p:nvGrpSpPr>
          <p:grpSpPr>
            <a:xfrm>
              <a:off x="3148209" y="4701974"/>
              <a:ext cx="237841" cy="341000"/>
              <a:chOff x="425379" y="2467420"/>
              <a:chExt cx="183025" cy="144722"/>
            </a:xfrm>
          </p:grpSpPr>
          <p:sp>
            <p:nvSpPr>
              <p:cNvPr id="38" name="Rectangle 37"/>
              <p:cNvSpPr/>
              <p:nvPr/>
            </p:nvSpPr>
            <p:spPr>
              <a:xfrm>
                <a:off x="425379" y="2468032"/>
                <a:ext cx="92073" cy="144110"/>
              </a:xfrm>
              <a:prstGeom prst="rec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516331" y="2467420"/>
                <a:ext cx="92073" cy="144110"/>
              </a:xfrm>
              <a:prstGeom prst="rec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5" name="Group 34"/>
            <p:cNvGrpSpPr/>
            <p:nvPr/>
          </p:nvGrpSpPr>
          <p:grpSpPr>
            <a:xfrm>
              <a:off x="3415325" y="4462530"/>
              <a:ext cx="2538775" cy="409223"/>
              <a:chOff x="3417781" y="3957791"/>
              <a:chExt cx="2538775" cy="409223"/>
            </a:xfrm>
          </p:grpSpPr>
          <p:cxnSp>
            <p:nvCxnSpPr>
              <p:cNvPr id="36" name="Straight Arrow Connector 35"/>
              <p:cNvCxnSpPr/>
              <p:nvPr/>
            </p:nvCxnSpPr>
            <p:spPr>
              <a:xfrm>
                <a:off x="3417781" y="4367014"/>
                <a:ext cx="2538775" cy="0"/>
              </a:xfrm>
              <a:prstGeom prst="straightConnector1">
                <a:avLst/>
              </a:prstGeom>
              <a:ln w="25400"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TextBox 36"/>
              <p:cNvSpPr txBox="1"/>
              <p:nvPr/>
            </p:nvSpPr>
            <p:spPr>
              <a:xfrm>
                <a:off x="3825600" y="3957791"/>
                <a:ext cx="207346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Regulation stall</a:t>
                </a:r>
                <a:endParaRPr lang="en-US" dirty="0"/>
              </a:p>
            </p:txBody>
          </p:sp>
        </p:grpSp>
      </p:grpSp>
      <p:grpSp>
        <p:nvGrpSpPr>
          <p:cNvPr id="179" name="Group 178"/>
          <p:cNvGrpSpPr/>
          <p:nvPr/>
        </p:nvGrpSpPr>
        <p:grpSpPr>
          <a:xfrm>
            <a:off x="325004" y="4472589"/>
            <a:ext cx="2805891" cy="580444"/>
            <a:chOff x="3148209" y="4462530"/>
            <a:chExt cx="2805891" cy="580444"/>
          </a:xfrm>
        </p:grpSpPr>
        <p:grpSp>
          <p:nvGrpSpPr>
            <p:cNvPr id="187" name="Group 186"/>
            <p:cNvGrpSpPr/>
            <p:nvPr/>
          </p:nvGrpSpPr>
          <p:grpSpPr>
            <a:xfrm>
              <a:off x="3148209" y="4701974"/>
              <a:ext cx="237841" cy="341000"/>
              <a:chOff x="425379" y="2467420"/>
              <a:chExt cx="183025" cy="144722"/>
            </a:xfrm>
          </p:grpSpPr>
          <p:sp>
            <p:nvSpPr>
              <p:cNvPr id="191" name="Rectangle 190"/>
              <p:cNvSpPr/>
              <p:nvPr/>
            </p:nvSpPr>
            <p:spPr>
              <a:xfrm>
                <a:off x="425379" y="2468032"/>
                <a:ext cx="92073" cy="144110"/>
              </a:xfrm>
              <a:prstGeom prst="rec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2" name="Rectangle 191"/>
              <p:cNvSpPr/>
              <p:nvPr/>
            </p:nvSpPr>
            <p:spPr>
              <a:xfrm>
                <a:off x="516331" y="2467420"/>
                <a:ext cx="92073" cy="144110"/>
              </a:xfrm>
              <a:prstGeom prst="rec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8" name="Group 187"/>
            <p:cNvGrpSpPr/>
            <p:nvPr/>
          </p:nvGrpSpPr>
          <p:grpSpPr>
            <a:xfrm>
              <a:off x="3415325" y="4462530"/>
              <a:ext cx="2538775" cy="409223"/>
              <a:chOff x="3417781" y="3957791"/>
              <a:chExt cx="2538775" cy="409223"/>
            </a:xfrm>
          </p:grpSpPr>
          <p:cxnSp>
            <p:nvCxnSpPr>
              <p:cNvPr id="189" name="Straight Arrow Connector 188"/>
              <p:cNvCxnSpPr/>
              <p:nvPr/>
            </p:nvCxnSpPr>
            <p:spPr>
              <a:xfrm>
                <a:off x="3417781" y="4367014"/>
                <a:ext cx="2538775" cy="0"/>
              </a:xfrm>
              <a:prstGeom prst="straightConnector1">
                <a:avLst/>
              </a:prstGeom>
              <a:ln w="25400"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0" name="TextBox 189"/>
              <p:cNvSpPr txBox="1"/>
              <p:nvPr/>
            </p:nvSpPr>
            <p:spPr>
              <a:xfrm>
                <a:off x="3825600" y="3957791"/>
                <a:ext cx="207346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Regulation stall</a:t>
                </a:r>
                <a:endParaRPr lang="en-US" dirty="0"/>
              </a:p>
            </p:txBody>
          </p:sp>
        </p:grpSp>
      </p:grpSp>
      <p:sp>
        <p:nvSpPr>
          <p:cNvPr id="22" name="Rectangle 21"/>
          <p:cNvSpPr/>
          <p:nvPr/>
        </p:nvSpPr>
        <p:spPr>
          <a:xfrm>
            <a:off x="9777486" y="4708884"/>
            <a:ext cx="816373" cy="344256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541729" y="219495"/>
                <a:ext cx="10864823" cy="818309"/>
              </a:xfrm>
            </p:spPr>
            <p:txBody>
              <a:bodyPr/>
              <a:lstStyle/>
              <a:p>
                <a:r>
                  <a:rPr lang="en-US" dirty="0" smtClean="0"/>
                  <a:t>Case 1 (Regulation dominant):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1≤ 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a:rPr lang="el-G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≤ 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den>
                    </m:f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41729" y="219495"/>
                <a:ext cx="10864823" cy="818309"/>
              </a:xfrm>
              <a:blipFill>
                <a:blip r:embed="rId2"/>
                <a:stretch>
                  <a:fillRect l="-2301" t="-10448" b="-335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2E71D35-7973-4725-A497-15A20A430A13}" type="slidenum">
              <a:rPr lang="en-US" sz="6600" smtClean="0">
                <a:solidFill>
                  <a:schemeClr val="bg1">
                    <a:lumMod val="85000"/>
                  </a:schemeClr>
                </a:solidFill>
              </a:rPr>
              <a:pPr/>
              <a:t>14</a:t>
            </a:fld>
            <a:endParaRPr lang="en-US" sz="6600" dirty="0">
              <a:solidFill>
                <a:schemeClr val="bg1">
                  <a:lumMod val="85000"/>
                </a:schemeClr>
              </a:solidFill>
            </a:endParaRPr>
          </a:p>
        </p:txBody>
      </p:sp>
      <p:grpSp>
        <p:nvGrpSpPr>
          <p:cNvPr id="199" name="Group 198"/>
          <p:cNvGrpSpPr/>
          <p:nvPr/>
        </p:nvGrpSpPr>
        <p:grpSpPr>
          <a:xfrm>
            <a:off x="8774909" y="4125856"/>
            <a:ext cx="2073469" cy="927243"/>
            <a:chOff x="8774909" y="4125856"/>
            <a:chExt cx="2073469" cy="927243"/>
          </a:xfrm>
        </p:grpSpPr>
        <p:grpSp>
          <p:nvGrpSpPr>
            <p:cNvPr id="21" name="Group 20"/>
            <p:cNvGrpSpPr/>
            <p:nvPr/>
          </p:nvGrpSpPr>
          <p:grpSpPr>
            <a:xfrm>
              <a:off x="8824924" y="4713539"/>
              <a:ext cx="475238" cy="339560"/>
              <a:chOff x="424134" y="2467420"/>
              <a:chExt cx="365709" cy="144110"/>
            </a:xfrm>
          </p:grpSpPr>
          <p:sp>
            <p:nvSpPr>
              <p:cNvPr id="23" name="Rectangle 22"/>
              <p:cNvSpPr/>
              <p:nvPr/>
            </p:nvSpPr>
            <p:spPr>
              <a:xfrm>
                <a:off x="697770" y="2467420"/>
                <a:ext cx="92073" cy="144110"/>
              </a:xfrm>
              <a:prstGeom prst="rec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424134" y="2467421"/>
                <a:ext cx="270083" cy="144109"/>
              </a:xfrm>
              <a:prstGeom prst="rect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93" name="Rectangle 192"/>
            <p:cNvSpPr/>
            <p:nvPr/>
          </p:nvSpPr>
          <p:spPr>
            <a:xfrm>
              <a:off x="9304907" y="4711502"/>
              <a:ext cx="350972" cy="339558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Rectangle 195"/>
            <p:cNvSpPr/>
            <p:nvPr/>
          </p:nvSpPr>
          <p:spPr>
            <a:xfrm>
              <a:off x="9656249" y="4705148"/>
              <a:ext cx="119649" cy="339560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8774909" y="4125856"/>
              <a:ext cx="2073469" cy="556894"/>
              <a:chOff x="8757701" y="1174791"/>
              <a:chExt cx="2073469" cy="556894"/>
            </a:xfrm>
          </p:grpSpPr>
          <p:cxnSp>
            <p:nvCxnSpPr>
              <p:cNvPr id="17" name="Straight Arrow Connector 16"/>
              <p:cNvCxnSpPr/>
              <p:nvPr/>
            </p:nvCxnSpPr>
            <p:spPr>
              <a:xfrm>
                <a:off x="8783078" y="1644122"/>
                <a:ext cx="375610" cy="0"/>
              </a:xfrm>
              <a:prstGeom prst="straightConnector1">
                <a:avLst/>
              </a:prstGeom>
              <a:ln w="25400"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8789634" y="1556559"/>
                <a:ext cx="0" cy="175126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>
                <a:off x="9158688" y="1554254"/>
                <a:ext cx="0" cy="175126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TextBox 19"/>
              <p:cNvSpPr txBox="1"/>
              <p:nvPr/>
            </p:nvSpPr>
            <p:spPr>
              <a:xfrm>
                <a:off x="8757701" y="1174791"/>
                <a:ext cx="207346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Contention stall</a:t>
                </a:r>
                <a:endParaRPr lang="en-US" dirty="0"/>
              </a:p>
            </p:txBody>
          </p:sp>
        </p:grpSp>
      </p:grpSp>
      <p:grpSp>
        <p:nvGrpSpPr>
          <p:cNvPr id="200" name="Group 199"/>
          <p:cNvGrpSpPr/>
          <p:nvPr/>
        </p:nvGrpSpPr>
        <p:grpSpPr>
          <a:xfrm>
            <a:off x="5990933" y="4457471"/>
            <a:ext cx="2789237" cy="588639"/>
            <a:chOff x="5990933" y="4457471"/>
            <a:chExt cx="2789237" cy="588639"/>
          </a:xfrm>
        </p:grpSpPr>
        <p:grpSp>
          <p:nvGrpSpPr>
            <p:cNvPr id="27" name="Group 26"/>
            <p:cNvGrpSpPr/>
            <p:nvPr/>
          </p:nvGrpSpPr>
          <p:grpSpPr>
            <a:xfrm>
              <a:off x="5990933" y="4457471"/>
              <a:ext cx="2789237" cy="588639"/>
              <a:chOff x="5990933" y="4457471"/>
              <a:chExt cx="2789237" cy="588639"/>
            </a:xfrm>
          </p:grpSpPr>
          <p:grpSp>
            <p:nvGrpSpPr>
              <p:cNvPr id="28" name="Group 27"/>
              <p:cNvGrpSpPr/>
              <p:nvPr/>
            </p:nvGrpSpPr>
            <p:grpSpPr>
              <a:xfrm>
                <a:off x="5990933" y="4705110"/>
                <a:ext cx="237841" cy="341000"/>
                <a:chOff x="425379" y="2471505"/>
                <a:chExt cx="183025" cy="144722"/>
              </a:xfrm>
            </p:grpSpPr>
            <p:sp>
              <p:nvSpPr>
                <p:cNvPr id="32" name="Rectangle 31"/>
                <p:cNvSpPr/>
                <p:nvPr/>
              </p:nvSpPr>
              <p:spPr>
                <a:xfrm>
                  <a:off x="425379" y="2472117"/>
                  <a:ext cx="92073" cy="144110"/>
                </a:xfrm>
                <a:prstGeom prst="rect">
                  <a:avLst/>
                </a:prstGeom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Rectangle 32"/>
                <p:cNvSpPr/>
                <p:nvPr/>
              </p:nvSpPr>
              <p:spPr>
                <a:xfrm>
                  <a:off x="516331" y="2471505"/>
                  <a:ext cx="92073" cy="144110"/>
                </a:xfrm>
                <a:prstGeom prst="rect">
                  <a:avLst/>
                </a:prstGeom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9" name="Group 28"/>
              <p:cNvGrpSpPr/>
              <p:nvPr/>
            </p:nvGrpSpPr>
            <p:grpSpPr>
              <a:xfrm>
                <a:off x="6361494" y="4457471"/>
                <a:ext cx="2418676" cy="415724"/>
                <a:chOff x="3537880" y="3957791"/>
                <a:chExt cx="2418676" cy="415724"/>
              </a:xfrm>
            </p:grpSpPr>
            <p:cxnSp>
              <p:nvCxnSpPr>
                <p:cNvPr id="30" name="Straight Arrow Connector 29"/>
                <p:cNvCxnSpPr>
                  <a:stCxn id="194" idx="3"/>
                </p:cNvCxnSpPr>
                <p:nvPr/>
              </p:nvCxnSpPr>
              <p:spPr>
                <a:xfrm flipV="1">
                  <a:off x="3537880" y="4367014"/>
                  <a:ext cx="2418676" cy="6501"/>
                </a:xfrm>
                <a:prstGeom prst="straightConnector1">
                  <a:avLst/>
                </a:prstGeom>
                <a:ln w="25400"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1" name="TextBox 30"/>
                <p:cNvSpPr txBox="1"/>
                <p:nvPr/>
              </p:nvSpPr>
              <p:spPr>
                <a:xfrm>
                  <a:off x="3825600" y="3957791"/>
                  <a:ext cx="207346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/>
                    <a:t>Regulation stall</a:t>
                  </a:r>
                  <a:endParaRPr lang="en-US" dirty="0"/>
                </a:p>
              </p:txBody>
            </p:sp>
          </p:grpSp>
        </p:grpSp>
        <p:sp>
          <p:nvSpPr>
            <p:cNvPr id="194" name="Rectangle 193"/>
            <p:cNvSpPr/>
            <p:nvPr/>
          </p:nvSpPr>
          <p:spPr>
            <a:xfrm>
              <a:off x="6241845" y="4703416"/>
              <a:ext cx="119649" cy="339558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7" name="TextBox 196"/>
          <p:cNvSpPr txBox="1"/>
          <p:nvPr/>
        </p:nvSpPr>
        <p:spPr>
          <a:xfrm>
            <a:off x="3073408" y="2248812"/>
            <a:ext cx="4105881" cy="105560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/>
              <a:t>Maximize the regulation stall for both controllers </a:t>
            </a:r>
            <a:endParaRPr lang="en-US" sz="2800" dirty="0"/>
          </a:p>
        </p:txBody>
      </p:sp>
      <p:grpSp>
        <p:nvGrpSpPr>
          <p:cNvPr id="7" name="Group 6"/>
          <p:cNvGrpSpPr/>
          <p:nvPr/>
        </p:nvGrpSpPr>
        <p:grpSpPr>
          <a:xfrm>
            <a:off x="181360" y="1408730"/>
            <a:ext cx="12136538" cy="4169157"/>
            <a:chOff x="181360" y="1408730"/>
            <a:chExt cx="12136538" cy="4169157"/>
          </a:xfrm>
        </p:grpSpPr>
        <p:sp>
          <p:nvSpPr>
            <p:cNvPr id="198" name="TextBox 197"/>
            <p:cNvSpPr txBox="1"/>
            <p:nvPr/>
          </p:nvSpPr>
          <p:spPr>
            <a:xfrm>
              <a:off x="500678" y="1408730"/>
              <a:ext cx="1130309" cy="28623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u="sng" dirty="0" smtClean="0"/>
                <a:t>Example</a:t>
              </a:r>
            </a:p>
            <a:p>
              <a:r>
                <a:rPr lang="en-US" sz="2000" dirty="0" smtClean="0"/>
                <a:t>Q1 = 2</a:t>
              </a:r>
            </a:p>
            <a:p>
              <a:r>
                <a:rPr lang="en-US" sz="2000" dirty="0" smtClean="0"/>
                <a:t>Q2 = 3</a:t>
              </a:r>
            </a:p>
            <a:p>
              <a:r>
                <a:rPr lang="en-US" sz="2000" dirty="0" smtClean="0"/>
                <a:t>P = 24</a:t>
              </a:r>
            </a:p>
            <a:p>
              <a:r>
                <a:rPr lang="en-US" sz="2000" dirty="0"/>
                <a:t>m</a:t>
              </a:r>
              <a:r>
                <a:rPr lang="en-US" sz="2000" dirty="0" smtClean="0"/>
                <a:t> = 4</a:t>
              </a:r>
            </a:p>
            <a:p>
              <a:endParaRPr lang="en-US" sz="2000" dirty="0" smtClean="0"/>
            </a:p>
            <a:p>
              <a:r>
                <a:rPr lang="en-US" sz="2000" dirty="0" smtClean="0"/>
                <a:t>C</a:t>
              </a:r>
              <a:r>
                <a:rPr lang="en-US" sz="2000" baseline="30000" dirty="0" smtClean="0"/>
                <a:t>m1</a:t>
              </a:r>
              <a:r>
                <a:rPr lang="en-US" sz="2000" dirty="0" smtClean="0"/>
                <a:t> = 5</a:t>
              </a:r>
            </a:p>
            <a:p>
              <a:r>
                <a:rPr lang="en-US" sz="2000" dirty="0" smtClean="0"/>
                <a:t>C</a:t>
              </a:r>
              <a:r>
                <a:rPr lang="en-US" sz="2000" baseline="30000" dirty="0" smtClean="0"/>
                <a:t>m2</a:t>
              </a:r>
              <a:r>
                <a:rPr lang="en-US" sz="2000" dirty="0" smtClean="0"/>
                <a:t> = 4</a:t>
              </a:r>
            </a:p>
            <a:p>
              <a:r>
                <a:rPr lang="en-US" sz="2000" dirty="0" smtClean="0"/>
                <a:t>C</a:t>
              </a:r>
              <a:r>
                <a:rPr lang="en-US" sz="2000" baseline="30000" dirty="0" smtClean="0"/>
                <a:t>e</a:t>
              </a:r>
              <a:r>
                <a:rPr lang="en-US" sz="2000" dirty="0" smtClean="0"/>
                <a:t> = 7 </a:t>
              </a:r>
              <a:endParaRPr lang="en-US" sz="2000" dirty="0"/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181360" y="1536662"/>
              <a:ext cx="12136538" cy="4041225"/>
              <a:chOff x="181360" y="1536662"/>
              <a:chExt cx="12136538" cy="4041225"/>
            </a:xfrm>
          </p:grpSpPr>
          <p:grpSp>
            <p:nvGrpSpPr>
              <p:cNvPr id="40" name="Group 39"/>
              <p:cNvGrpSpPr/>
              <p:nvPr/>
            </p:nvGrpSpPr>
            <p:grpSpPr>
              <a:xfrm>
                <a:off x="181360" y="1536662"/>
                <a:ext cx="12113497" cy="4041225"/>
                <a:chOff x="181360" y="1536662"/>
                <a:chExt cx="12113497" cy="4041225"/>
              </a:xfrm>
            </p:grpSpPr>
            <p:grpSp>
              <p:nvGrpSpPr>
                <p:cNvPr id="51" name="Group 50"/>
                <p:cNvGrpSpPr/>
                <p:nvPr/>
              </p:nvGrpSpPr>
              <p:grpSpPr>
                <a:xfrm>
                  <a:off x="181360" y="4882946"/>
                  <a:ext cx="11738793" cy="694941"/>
                  <a:chOff x="183816" y="4702672"/>
                  <a:chExt cx="11738793" cy="694941"/>
                </a:xfrm>
              </p:grpSpPr>
              <p:cxnSp>
                <p:nvCxnSpPr>
                  <p:cNvPr id="52" name="Straight Connector 51"/>
                  <p:cNvCxnSpPr/>
                  <p:nvPr/>
                </p:nvCxnSpPr>
                <p:spPr>
                  <a:xfrm>
                    <a:off x="302838" y="4873402"/>
                    <a:ext cx="11359708" cy="0"/>
                  </a:xfrm>
                  <a:prstGeom prst="line">
                    <a:avLst/>
                  </a:prstGeom>
                  <a:ln w="127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53" name="Group 52"/>
                  <p:cNvGrpSpPr/>
                  <p:nvPr/>
                </p:nvGrpSpPr>
                <p:grpSpPr>
                  <a:xfrm>
                    <a:off x="313841" y="4702672"/>
                    <a:ext cx="11353316" cy="377769"/>
                    <a:chOff x="239207" y="1849421"/>
                    <a:chExt cx="11353316" cy="998916"/>
                  </a:xfrm>
                </p:grpSpPr>
                <p:cxnSp>
                  <p:nvCxnSpPr>
                    <p:cNvPr id="173" name="Straight Connector 172"/>
                    <p:cNvCxnSpPr/>
                    <p:nvPr/>
                  </p:nvCxnSpPr>
                  <p:spPr>
                    <a:xfrm>
                      <a:off x="8754194" y="1849421"/>
                      <a:ext cx="0" cy="998916"/>
                    </a:xfrm>
                    <a:prstGeom prst="line">
                      <a:avLst/>
                    </a:prstGeom>
                    <a:ln w="508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4" name="Straight Connector 173"/>
                    <p:cNvCxnSpPr/>
                    <p:nvPr/>
                  </p:nvCxnSpPr>
                  <p:spPr>
                    <a:xfrm>
                      <a:off x="239207" y="1849421"/>
                      <a:ext cx="0" cy="998916"/>
                    </a:xfrm>
                    <a:prstGeom prst="line">
                      <a:avLst/>
                    </a:prstGeom>
                    <a:ln w="508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5" name="Straight Connector 174"/>
                    <p:cNvCxnSpPr/>
                    <p:nvPr/>
                  </p:nvCxnSpPr>
                  <p:spPr>
                    <a:xfrm>
                      <a:off x="3077536" y="1849421"/>
                      <a:ext cx="0" cy="998916"/>
                    </a:xfrm>
                    <a:prstGeom prst="line">
                      <a:avLst/>
                    </a:prstGeom>
                    <a:ln w="508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6" name="Straight Connector 175"/>
                    <p:cNvCxnSpPr/>
                    <p:nvPr/>
                  </p:nvCxnSpPr>
                  <p:spPr>
                    <a:xfrm>
                      <a:off x="5915865" y="1849421"/>
                      <a:ext cx="0" cy="998916"/>
                    </a:xfrm>
                    <a:prstGeom prst="line">
                      <a:avLst/>
                    </a:prstGeom>
                    <a:ln w="508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7" name="Straight Connector 176"/>
                    <p:cNvCxnSpPr/>
                    <p:nvPr/>
                  </p:nvCxnSpPr>
                  <p:spPr>
                    <a:xfrm>
                      <a:off x="11592523" y="1849421"/>
                      <a:ext cx="0" cy="998916"/>
                    </a:xfrm>
                    <a:prstGeom prst="line">
                      <a:avLst/>
                    </a:prstGeom>
                    <a:ln w="508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54" name="Group 53"/>
                  <p:cNvGrpSpPr/>
                  <p:nvPr/>
                </p:nvGrpSpPr>
                <p:grpSpPr>
                  <a:xfrm>
                    <a:off x="315960" y="4793619"/>
                    <a:ext cx="11346586" cy="175126"/>
                    <a:chOff x="241326" y="2290185"/>
                    <a:chExt cx="11346586" cy="269749"/>
                  </a:xfrm>
                </p:grpSpPr>
                <p:grpSp>
                  <p:nvGrpSpPr>
                    <p:cNvPr id="61" name="Group 60"/>
                    <p:cNvGrpSpPr/>
                    <p:nvPr/>
                  </p:nvGrpSpPr>
                  <p:grpSpPr>
                    <a:xfrm>
                      <a:off x="3077832" y="2290185"/>
                      <a:ext cx="2836025" cy="269749"/>
                      <a:chOff x="2608872" y="2540882"/>
                      <a:chExt cx="2182399" cy="152400"/>
                    </a:xfrm>
                  </p:grpSpPr>
                  <p:grpSp>
                    <p:nvGrpSpPr>
                      <p:cNvPr id="146" name="Group 145"/>
                      <p:cNvGrpSpPr/>
                      <p:nvPr/>
                    </p:nvGrpSpPr>
                    <p:grpSpPr>
                      <a:xfrm>
                        <a:off x="2608872" y="2540882"/>
                        <a:ext cx="2182399" cy="152400"/>
                        <a:chOff x="424472" y="2532415"/>
                        <a:chExt cx="2182399" cy="152400"/>
                      </a:xfrm>
                    </p:grpSpPr>
                    <p:cxnSp>
                      <p:nvCxnSpPr>
                        <p:cNvPr id="160" name="Straight Connector 159"/>
                        <p:cNvCxnSpPr/>
                        <p:nvPr/>
                      </p:nvCxnSpPr>
                      <p:spPr>
                        <a:xfrm>
                          <a:off x="606339" y="2532415"/>
                          <a:ext cx="0" cy="152400"/>
                        </a:xfrm>
                        <a:prstGeom prst="line">
                          <a:avLst/>
                        </a:prstGeom>
                        <a:ln w="12700"/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61" name="Straight Connector 160"/>
                        <p:cNvCxnSpPr/>
                        <p:nvPr/>
                      </p:nvCxnSpPr>
                      <p:spPr>
                        <a:xfrm>
                          <a:off x="788206" y="2532415"/>
                          <a:ext cx="0" cy="152400"/>
                        </a:xfrm>
                        <a:prstGeom prst="line">
                          <a:avLst/>
                        </a:prstGeom>
                        <a:ln w="12700"/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62" name="Straight Connector 161"/>
                        <p:cNvCxnSpPr/>
                        <p:nvPr/>
                      </p:nvCxnSpPr>
                      <p:spPr>
                        <a:xfrm>
                          <a:off x="970073" y="2532415"/>
                          <a:ext cx="0" cy="152400"/>
                        </a:xfrm>
                        <a:prstGeom prst="line">
                          <a:avLst/>
                        </a:prstGeom>
                        <a:ln w="12700"/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63" name="Straight Connector 162"/>
                        <p:cNvCxnSpPr/>
                        <p:nvPr/>
                      </p:nvCxnSpPr>
                      <p:spPr>
                        <a:xfrm>
                          <a:off x="1151940" y="2532415"/>
                          <a:ext cx="0" cy="152400"/>
                        </a:xfrm>
                        <a:prstGeom prst="line">
                          <a:avLst/>
                        </a:prstGeom>
                        <a:ln w="12700"/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64" name="Straight Connector 163"/>
                        <p:cNvCxnSpPr/>
                        <p:nvPr/>
                      </p:nvCxnSpPr>
                      <p:spPr>
                        <a:xfrm>
                          <a:off x="1333807" y="2532415"/>
                          <a:ext cx="0" cy="152400"/>
                        </a:xfrm>
                        <a:prstGeom prst="line">
                          <a:avLst/>
                        </a:prstGeom>
                        <a:ln w="12700"/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65" name="Straight Connector 164"/>
                        <p:cNvCxnSpPr/>
                        <p:nvPr/>
                      </p:nvCxnSpPr>
                      <p:spPr>
                        <a:xfrm>
                          <a:off x="1515674" y="2532415"/>
                          <a:ext cx="0" cy="152400"/>
                        </a:xfrm>
                        <a:prstGeom prst="line">
                          <a:avLst/>
                        </a:prstGeom>
                        <a:ln w="12700"/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66" name="Straight Connector 165"/>
                        <p:cNvCxnSpPr/>
                        <p:nvPr/>
                      </p:nvCxnSpPr>
                      <p:spPr>
                        <a:xfrm>
                          <a:off x="1697541" y="2532415"/>
                          <a:ext cx="0" cy="152400"/>
                        </a:xfrm>
                        <a:prstGeom prst="line">
                          <a:avLst/>
                        </a:prstGeom>
                        <a:ln w="12700"/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67" name="Straight Connector 166"/>
                        <p:cNvCxnSpPr/>
                        <p:nvPr/>
                      </p:nvCxnSpPr>
                      <p:spPr>
                        <a:xfrm>
                          <a:off x="1879408" y="2532415"/>
                          <a:ext cx="0" cy="152400"/>
                        </a:xfrm>
                        <a:prstGeom prst="line">
                          <a:avLst/>
                        </a:prstGeom>
                        <a:ln w="12700"/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68" name="Straight Connector 167"/>
                        <p:cNvCxnSpPr/>
                        <p:nvPr/>
                      </p:nvCxnSpPr>
                      <p:spPr>
                        <a:xfrm>
                          <a:off x="2061275" y="2532415"/>
                          <a:ext cx="0" cy="152400"/>
                        </a:xfrm>
                        <a:prstGeom prst="line">
                          <a:avLst/>
                        </a:prstGeom>
                        <a:ln w="12700"/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69" name="Straight Connector 168"/>
                        <p:cNvCxnSpPr/>
                        <p:nvPr/>
                      </p:nvCxnSpPr>
                      <p:spPr>
                        <a:xfrm>
                          <a:off x="2243142" y="2532415"/>
                          <a:ext cx="0" cy="152400"/>
                        </a:xfrm>
                        <a:prstGeom prst="line">
                          <a:avLst/>
                        </a:prstGeom>
                        <a:ln w="12700"/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70" name="Straight Connector 169"/>
                        <p:cNvCxnSpPr/>
                        <p:nvPr/>
                      </p:nvCxnSpPr>
                      <p:spPr>
                        <a:xfrm>
                          <a:off x="2425009" y="2532415"/>
                          <a:ext cx="0" cy="152400"/>
                        </a:xfrm>
                        <a:prstGeom prst="line">
                          <a:avLst/>
                        </a:prstGeom>
                        <a:ln w="12700"/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71" name="Straight Connector 170"/>
                        <p:cNvCxnSpPr/>
                        <p:nvPr/>
                      </p:nvCxnSpPr>
                      <p:spPr>
                        <a:xfrm>
                          <a:off x="2606871" y="2532415"/>
                          <a:ext cx="0" cy="152400"/>
                        </a:xfrm>
                        <a:prstGeom prst="line">
                          <a:avLst/>
                        </a:prstGeom>
                        <a:ln w="12700"/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72" name="Straight Connector 171"/>
                        <p:cNvCxnSpPr/>
                        <p:nvPr/>
                      </p:nvCxnSpPr>
                      <p:spPr>
                        <a:xfrm>
                          <a:off x="424472" y="2532415"/>
                          <a:ext cx="0" cy="152400"/>
                        </a:xfrm>
                        <a:prstGeom prst="line">
                          <a:avLst/>
                        </a:prstGeom>
                        <a:ln w="12700"/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grpSp>
                    <p:nvGrpSpPr>
                      <p:cNvPr id="147" name="Group 146"/>
                      <p:cNvGrpSpPr/>
                      <p:nvPr/>
                    </p:nvGrpSpPr>
                    <p:grpSpPr>
                      <a:xfrm>
                        <a:off x="2698666" y="2540882"/>
                        <a:ext cx="2000532" cy="152400"/>
                        <a:chOff x="606339" y="2532415"/>
                        <a:chExt cx="2000532" cy="152400"/>
                      </a:xfrm>
                    </p:grpSpPr>
                    <p:cxnSp>
                      <p:nvCxnSpPr>
                        <p:cNvPr id="148" name="Straight Connector 147"/>
                        <p:cNvCxnSpPr/>
                        <p:nvPr/>
                      </p:nvCxnSpPr>
                      <p:spPr>
                        <a:xfrm>
                          <a:off x="606339" y="2532415"/>
                          <a:ext cx="0" cy="152400"/>
                        </a:xfrm>
                        <a:prstGeom prst="line">
                          <a:avLst/>
                        </a:prstGeom>
                        <a:ln w="12700"/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49" name="Straight Connector 148"/>
                        <p:cNvCxnSpPr/>
                        <p:nvPr/>
                      </p:nvCxnSpPr>
                      <p:spPr>
                        <a:xfrm>
                          <a:off x="788206" y="2532415"/>
                          <a:ext cx="0" cy="152400"/>
                        </a:xfrm>
                        <a:prstGeom prst="line">
                          <a:avLst/>
                        </a:prstGeom>
                        <a:ln w="12700"/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50" name="Straight Connector 149"/>
                        <p:cNvCxnSpPr/>
                        <p:nvPr/>
                      </p:nvCxnSpPr>
                      <p:spPr>
                        <a:xfrm>
                          <a:off x="970073" y="2532415"/>
                          <a:ext cx="0" cy="152400"/>
                        </a:xfrm>
                        <a:prstGeom prst="line">
                          <a:avLst/>
                        </a:prstGeom>
                        <a:ln w="12700"/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51" name="Straight Connector 150"/>
                        <p:cNvCxnSpPr/>
                        <p:nvPr/>
                      </p:nvCxnSpPr>
                      <p:spPr>
                        <a:xfrm>
                          <a:off x="1151940" y="2532415"/>
                          <a:ext cx="0" cy="152400"/>
                        </a:xfrm>
                        <a:prstGeom prst="line">
                          <a:avLst/>
                        </a:prstGeom>
                        <a:ln w="12700"/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52" name="Straight Connector 151"/>
                        <p:cNvCxnSpPr/>
                        <p:nvPr/>
                      </p:nvCxnSpPr>
                      <p:spPr>
                        <a:xfrm>
                          <a:off x="1333807" y="2532415"/>
                          <a:ext cx="0" cy="152400"/>
                        </a:xfrm>
                        <a:prstGeom prst="line">
                          <a:avLst/>
                        </a:prstGeom>
                        <a:ln w="12700"/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53" name="Straight Connector 152"/>
                        <p:cNvCxnSpPr/>
                        <p:nvPr/>
                      </p:nvCxnSpPr>
                      <p:spPr>
                        <a:xfrm>
                          <a:off x="1515674" y="2532415"/>
                          <a:ext cx="0" cy="152400"/>
                        </a:xfrm>
                        <a:prstGeom prst="line">
                          <a:avLst/>
                        </a:prstGeom>
                        <a:ln w="12700"/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54" name="Straight Connector 153"/>
                        <p:cNvCxnSpPr/>
                        <p:nvPr/>
                      </p:nvCxnSpPr>
                      <p:spPr>
                        <a:xfrm>
                          <a:off x="1697541" y="2532415"/>
                          <a:ext cx="0" cy="152400"/>
                        </a:xfrm>
                        <a:prstGeom prst="line">
                          <a:avLst/>
                        </a:prstGeom>
                        <a:ln w="12700"/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55" name="Straight Connector 154"/>
                        <p:cNvCxnSpPr/>
                        <p:nvPr/>
                      </p:nvCxnSpPr>
                      <p:spPr>
                        <a:xfrm>
                          <a:off x="1879408" y="2532415"/>
                          <a:ext cx="0" cy="152400"/>
                        </a:xfrm>
                        <a:prstGeom prst="line">
                          <a:avLst/>
                        </a:prstGeom>
                        <a:ln w="12700"/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56" name="Straight Connector 155"/>
                        <p:cNvCxnSpPr/>
                        <p:nvPr/>
                      </p:nvCxnSpPr>
                      <p:spPr>
                        <a:xfrm>
                          <a:off x="2061275" y="2532415"/>
                          <a:ext cx="0" cy="152400"/>
                        </a:xfrm>
                        <a:prstGeom prst="line">
                          <a:avLst/>
                        </a:prstGeom>
                        <a:ln w="12700"/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57" name="Straight Connector 156"/>
                        <p:cNvCxnSpPr/>
                        <p:nvPr/>
                      </p:nvCxnSpPr>
                      <p:spPr>
                        <a:xfrm>
                          <a:off x="2243142" y="2532415"/>
                          <a:ext cx="0" cy="152400"/>
                        </a:xfrm>
                        <a:prstGeom prst="line">
                          <a:avLst/>
                        </a:prstGeom>
                        <a:ln w="12700"/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58" name="Straight Connector 157"/>
                        <p:cNvCxnSpPr/>
                        <p:nvPr/>
                      </p:nvCxnSpPr>
                      <p:spPr>
                        <a:xfrm>
                          <a:off x="2425009" y="2532415"/>
                          <a:ext cx="0" cy="152400"/>
                        </a:xfrm>
                        <a:prstGeom prst="line">
                          <a:avLst/>
                        </a:prstGeom>
                        <a:ln w="12700"/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59" name="Straight Connector 158"/>
                        <p:cNvCxnSpPr/>
                        <p:nvPr/>
                      </p:nvCxnSpPr>
                      <p:spPr>
                        <a:xfrm>
                          <a:off x="2606871" y="2532415"/>
                          <a:ext cx="0" cy="152400"/>
                        </a:xfrm>
                        <a:prstGeom prst="line">
                          <a:avLst/>
                        </a:prstGeom>
                        <a:ln w="12700"/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</p:grpSp>
                <p:grpSp>
                  <p:nvGrpSpPr>
                    <p:cNvPr id="62" name="Group 61"/>
                    <p:cNvGrpSpPr/>
                    <p:nvPr/>
                  </p:nvGrpSpPr>
                  <p:grpSpPr>
                    <a:xfrm>
                      <a:off x="241326" y="2290185"/>
                      <a:ext cx="2836025" cy="269749"/>
                      <a:chOff x="2608872" y="2540882"/>
                      <a:chExt cx="2182399" cy="152400"/>
                    </a:xfrm>
                  </p:grpSpPr>
                  <p:grpSp>
                    <p:nvGrpSpPr>
                      <p:cNvPr id="119" name="Group 118"/>
                      <p:cNvGrpSpPr/>
                      <p:nvPr/>
                    </p:nvGrpSpPr>
                    <p:grpSpPr>
                      <a:xfrm>
                        <a:off x="2608872" y="2540882"/>
                        <a:ext cx="2182399" cy="152400"/>
                        <a:chOff x="424472" y="2532415"/>
                        <a:chExt cx="2182399" cy="152400"/>
                      </a:xfrm>
                    </p:grpSpPr>
                    <p:cxnSp>
                      <p:nvCxnSpPr>
                        <p:cNvPr id="133" name="Straight Connector 132"/>
                        <p:cNvCxnSpPr/>
                        <p:nvPr/>
                      </p:nvCxnSpPr>
                      <p:spPr>
                        <a:xfrm>
                          <a:off x="606339" y="2532415"/>
                          <a:ext cx="0" cy="152400"/>
                        </a:xfrm>
                        <a:prstGeom prst="line">
                          <a:avLst/>
                        </a:prstGeom>
                        <a:ln w="12700"/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34" name="Straight Connector 133"/>
                        <p:cNvCxnSpPr/>
                        <p:nvPr/>
                      </p:nvCxnSpPr>
                      <p:spPr>
                        <a:xfrm>
                          <a:off x="788206" y="2532415"/>
                          <a:ext cx="0" cy="152400"/>
                        </a:xfrm>
                        <a:prstGeom prst="line">
                          <a:avLst/>
                        </a:prstGeom>
                        <a:ln w="12700"/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35" name="Straight Connector 134"/>
                        <p:cNvCxnSpPr/>
                        <p:nvPr/>
                      </p:nvCxnSpPr>
                      <p:spPr>
                        <a:xfrm>
                          <a:off x="970073" y="2532415"/>
                          <a:ext cx="0" cy="152400"/>
                        </a:xfrm>
                        <a:prstGeom prst="line">
                          <a:avLst/>
                        </a:prstGeom>
                        <a:ln w="12700"/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36" name="Straight Connector 135"/>
                        <p:cNvCxnSpPr/>
                        <p:nvPr/>
                      </p:nvCxnSpPr>
                      <p:spPr>
                        <a:xfrm>
                          <a:off x="1151940" y="2532415"/>
                          <a:ext cx="0" cy="152400"/>
                        </a:xfrm>
                        <a:prstGeom prst="line">
                          <a:avLst/>
                        </a:prstGeom>
                        <a:ln w="12700"/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37" name="Straight Connector 136"/>
                        <p:cNvCxnSpPr/>
                        <p:nvPr/>
                      </p:nvCxnSpPr>
                      <p:spPr>
                        <a:xfrm>
                          <a:off x="1333807" y="2532415"/>
                          <a:ext cx="0" cy="152400"/>
                        </a:xfrm>
                        <a:prstGeom prst="line">
                          <a:avLst/>
                        </a:prstGeom>
                        <a:ln w="12700"/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38" name="Straight Connector 137"/>
                        <p:cNvCxnSpPr/>
                        <p:nvPr/>
                      </p:nvCxnSpPr>
                      <p:spPr>
                        <a:xfrm>
                          <a:off x="1515674" y="2532415"/>
                          <a:ext cx="0" cy="152400"/>
                        </a:xfrm>
                        <a:prstGeom prst="line">
                          <a:avLst/>
                        </a:prstGeom>
                        <a:ln w="12700"/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39" name="Straight Connector 138"/>
                        <p:cNvCxnSpPr/>
                        <p:nvPr/>
                      </p:nvCxnSpPr>
                      <p:spPr>
                        <a:xfrm>
                          <a:off x="1697541" y="2532415"/>
                          <a:ext cx="0" cy="152400"/>
                        </a:xfrm>
                        <a:prstGeom prst="line">
                          <a:avLst/>
                        </a:prstGeom>
                        <a:ln w="12700"/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40" name="Straight Connector 139"/>
                        <p:cNvCxnSpPr/>
                        <p:nvPr/>
                      </p:nvCxnSpPr>
                      <p:spPr>
                        <a:xfrm>
                          <a:off x="1879408" y="2532415"/>
                          <a:ext cx="0" cy="152400"/>
                        </a:xfrm>
                        <a:prstGeom prst="line">
                          <a:avLst/>
                        </a:prstGeom>
                        <a:ln w="12700"/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41" name="Straight Connector 140"/>
                        <p:cNvCxnSpPr/>
                        <p:nvPr/>
                      </p:nvCxnSpPr>
                      <p:spPr>
                        <a:xfrm>
                          <a:off x="2061275" y="2532415"/>
                          <a:ext cx="0" cy="152400"/>
                        </a:xfrm>
                        <a:prstGeom prst="line">
                          <a:avLst/>
                        </a:prstGeom>
                        <a:ln w="12700"/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42" name="Straight Connector 141"/>
                        <p:cNvCxnSpPr/>
                        <p:nvPr/>
                      </p:nvCxnSpPr>
                      <p:spPr>
                        <a:xfrm>
                          <a:off x="2243142" y="2532415"/>
                          <a:ext cx="0" cy="152400"/>
                        </a:xfrm>
                        <a:prstGeom prst="line">
                          <a:avLst/>
                        </a:prstGeom>
                        <a:ln w="12700"/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43" name="Straight Connector 142"/>
                        <p:cNvCxnSpPr/>
                        <p:nvPr/>
                      </p:nvCxnSpPr>
                      <p:spPr>
                        <a:xfrm>
                          <a:off x="2425009" y="2532415"/>
                          <a:ext cx="0" cy="152400"/>
                        </a:xfrm>
                        <a:prstGeom prst="line">
                          <a:avLst/>
                        </a:prstGeom>
                        <a:ln w="12700"/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44" name="Straight Connector 143"/>
                        <p:cNvCxnSpPr/>
                        <p:nvPr/>
                      </p:nvCxnSpPr>
                      <p:spPr>
                        <a:xfrm>
                          <a:off x="2606871" y="2532415"/>
                          <a:ext cx="0" cy="152400"/>
                        </a:xfrm>
                        <a:prstGeom prst="line">
                          <a:avLst/>
                        </a:prstGeom>
                        <a:ln w="12700"/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45" name="Straight Connector 144"/>
                        <p:cNvCxnSpPr/>
                        <p:nvPr/>
                      </p:nvCxnSpPr>
                      <p:spPr>
                        <a:xfrm>
                          <a:off x="424472" y="2532415"/>
                          <a:ext cx="0" cy="152400"/>
                        </a:xfrm>
                        <a:prstGeom prst="line">
                          <a:avLst/>
                        </a:prstGeom>
                        <a:ln w="12700"/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grpSp>
                    <p:nvGrpSpPr>
                      <p:cNvPr id="120" name="Group 119"/>
                      <p:cNvGrpSpPr/>
                      <p:nvPr/>
                    </p:nvGrpSpPr>
                    <p:grpSpPr>
                      <a:xfrm>
                        <a:off x="2698666" y="2540882"/>
                        <a:ext cx="2000532" cy="152400"/>
                        <a:chOff x="606339" y="2532415"/>
                        <a:chExt cx="2000532" cy="152400"/>
                      </a:xfrm>
                    </p:grpSpPr>
                    <p:cxnSp>
                      <p:nvCxnSpPr>
                        <p:cNvPr id="121" name="Straight Connector 120"/>
                        <p:cNvCxnSpPr/>
                        <p:nvPr/>
                      </p:nvCxnSpPr>
                      <p:spPr>
                        <a:xfrm>
                          <a:off x="606339" y="2532415"/>
                          <a:ext cx="0" cy="152400"/>
                        </a:xfrm>
                        <a:prstGeom prst="line">
                          <a:avLst/>
                        </a:prstGeom>
                        <a:ln w="12700"/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22" name="Straight Connector 121"/>
                        <p:cNvCxnSpPr/>
                        <p:nvPr/>
                      </p:nvCxnSpPr>
                      <p:spPr>
                        <a:xfrm>
                          <a:off x="788206" y="2532415"/>
                          <a:ext cx="0" cy="152400"/>
                        </a:xfrm>
                        <a:prstGeom prst="line">
                          <a:avLst/>
                        </a:prstGeom>
                        <a:ln w="12700"/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23" name="Straight Connector 122"/>
                        <p:cNvCxnSpPr/>
                        <p:nvPr/>
                      </p:nvCxnSpPr>
                      <p:spPr>
                        <a:xfrm>
                          <a:off x="970073" y="2532415"/>
                          <a:ext cx="0" cy="152400"/>
                        </a:xfrm>
                        <a:prstGeom prst="line">
                          <a:avLst/>
                        </a:prstGeom>
                        <a:ln w="12700"/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24" name="Straight Connector 123"/>
                        <p:cNvCxnSpPr/>
                        <p:nvPr/>
                      </p:nvCxnSpPr>
                      <p:spPr>
                        <a:xfrm>
                          <a:off x="1151940" y="2532415"/>
                          <a:ext cx="0" cy="152400"/>
                        </a:xfrm>
                        <a:prstGeom prst="line">
                          <a:avLst/>
                        </a:prstGeom>
                        <a:ln w="12700"/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25" name="Straight Connector 124"/>
                        <p:cNvCxnSpPr/>
                        <p:nvPr/>
                      </p:nvCxnSpPr>
                      <p:spPr>
                        <a:xfrm>
                          <a:off x="1333807" y="2532415"/>
                          <a:ext cx="0" cy="152400"/>
                        </a:xfrm>
                        <a:prstGeom prst="line">
                          <a:avLst/>
                        </a:prstGeom>
                        <a:ln w="12700"/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26" name="Straight Connector 125"/>
                        <p:cNvCxnSpPr/>
                        <p:nvPr/>
                      </p:nvCxnSpPr>
                      <p:spPr>
                        <a:xfrm>
                          <a:off x="1515674" y="2532415"/>
                          <a:ext cx="0" cy="152400"/>
                        </a:xfrm>
                        <a:prstGeom prst="line">
                          <a:avLst/>
                        </a:prstGeom>
                        <a:ln w="12700"/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27" name="Straight Connector 126"/>
                        <p:cNvCxnSpPr/>
                        <p:nvPr/>
                      </p:nvCxnSpPr>
                      <p:spPr>
                        <a:xfrm>
                          <a:off x="1697541" y="2532415"/>
                          <a:ext cx="0" cy="152400"/>
                        </a:xfrm>
                        <a:prstGeom prst="line">
                          <a:avLst/>
                        </a:prstGeom>
                        <a:ln w="12700"/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28" name="Straight Connector 127"/>
                        <p:cNvCxnSpPr/>
                        <p:nvPr/>
                      </p:nvCxnSpPr>
                      <p:spPr>
                        <a:xfrm>
                          <a:off x="1879408" y="2532415"/>
                          <a:ext cx="0" cy="152400"/>
                        </a:xfrm>
                        <a:prstGeom prst="line">
                          <a:avLst/>
                        </a:prstGeom>
                        <a:ln w="12700"/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29" name="Straight Connector 128"/>
                        <p:cNvCxnSpPr/>
                        <p:nvPr/>
                      </p:nvCxnSpPr>
                      <p:spPr>
                        <a:xfrm>
                          <a:off x="2061275" y="2532415"/>
                          <a:ext cx="0" cy="152400"/>
                        </a:xfrm>
                        <a:prstGeom prst="line">
                          <a:avLst/>
                        </a:prstGeom>
                        <a:ln w="12700"/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30" name="Straight Connector 129"/>
                        <p:cNvCxnSpPr/>
                        <p:nvPr/>
                      </p:nvCxnSpPr>
                      <p:spPr>
                        <a:xfrm>
                          <a:off x="2243142" y="2532415"/>
                          <a:ext cx="0" cy="152400"/>
                        </a:xfrm>
                        <a:prstGeom prst="line">
                          <a:avLst/>
                        </a:prstGeom>
                        <a:ln w="12700"/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31" name="Straight Connector 130"/>
                        <p:cNvCxnSpPr/>
                        <p:nvPr/>
                      </p:nvCxnSpPr>
                      <p:spPr>
                        <a:xfrm>
                          <a:off x="2425009" y="2532415"/>
                          <a:ext cx="0" cy="152400"/>
                        </a:xfrm>
                        <a:prstGeom prst="line">
                          <a:avLst/>
                        </a:prstGeom>
                        <a:ln w="12700"/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32" name="Straight Connector 131"/>
                        <p:cNvCxnSpPr/>
                        <p:nvPr/>
                      </p:nvCxnSpPr>
                      <p:spPr>
                        <a:xfrm>
                          <a:off x="2606871" y="2532415"/>
                          <a:ext cx="0" cy="152400"/>
                        </a:xfrm>
                        <a:prstGeom prst="line">
                          <a:avLst/>
                        </a:prstGeom>
                        <a:ln w="12700"/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</p:grpSp>
                <p:grpSp>
                  <p:nvGrpSpPr>
                    <p:cNvPr id="63" name="Group 62"/>
                    <p:cNvGrpSpPr/>
                    <p:nvPr/>
                  </p:nvGrpSpPr>
                  <p:grpSpPr>
                    <a:xfrm>
                      <a:off x="5915865" y="2290185"/>
                      <a:ext cx="2836025" cy="269749"/>
                      <a:chOff x="2608872" y="2540882"/>
                      <a:chExt cx="2182399" cy="152400"/>
                    </a:xfrm>
                  </p:grpSpPr>
                  <p:grpSp>
                    <p:nvGrpSpPr>
                      <p:cNvPr id="92" name="Group 91"/>
                      <p:cNvGrpSpPr/>
                      <p:nvPr/>
                    </p:nvGrpSpPr>
                    <p:grpSpPr>
                      <a:xfrm>
                        <a:off x="2608872" y="2540882"/>
                        <a:ext cx="2182399" cy="152400"/>
                        <a:chOff x="424472" y="2532415"/>
                        <a:chExt cx="2182399" cy="152400"/>
                      </a:xfrm>
                    </p:grpSpPr>
                    <p:cxnSp>
                      <p:nvCxnSpPr>
                        <p:cNvPr id="106" name="Straight Connector 105"/>
                        <p:cNvCxnSpPr/>
                        <p:nvPr/>
                      </p:nvCxnSpPr>
                      <p:spPr>
                        <a:xfrm>
                          <a:off x="606339" y="2532415"/>
                          <a:ext cx="0" cy="152400"/>
                        </a:xfrm>
                        <a:prstGeom prst="line">
                          <a:avLst/>
                        </a:prstGeom>
                        <a:ln w="12700"/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07" name="Straight Connector 106"/>
                        <p:cNvCxnSpPr/>
                        <p:nvPr/>
                      </p:nvCxnSpPr>
                      <p:spPr>
                        <a:xfrm>
                          <a:off x="788206" y="2532415"/>
                          <a:ext cx="0" cy="152400"/>
                        </a:xfrm>
                        <a:prstGeom prst="line">
                          <a:avLst/>
                        </a:prstGeom>
                        <a:ln w="12700"/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08" name="Straight Connector 107"/>
                        <p:cNvCxnSpPr/>
                        <p:nvPr/>
                      </p:nvCxnSpPr>
                      <p:spPr>
                        <a:xfrm>
                          <a:off x="970073" y="2532415"/>
                          <a:ext cx="0" cy="152400"/>
                        </a:xfrm>
                        <a:prstGeom prst="line">
                          <a:avLst/>
                        </a:prstGeom>
                        <a:ln w="12700"/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09" name="Straight Connector 108"/>
                        <p:cNvCxnSpPr/>
                        <p:nvPr/>
                      </p:nvCxnSpPr>
                      <p:spPr>
                        <a:xfrm>
                          <a:off x="1151940" y="2532415"/>
                          <a:ext cx="0" cy="152400"/>
                        </a:xfrm>
                        <a:prstGeom prst="line">
                          <a:avLst/>
                        </a:prstGeom>
                        <a:ln w="12700"/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10" name="Straight Connector 109"/>
                        <p:cNvCxnSpPr/>
                        <p:nvPr/>
                      </p:nvCxnSpPr>
                      <p:spPr>
                        <a:xfrm>
                          <a:off x="1333807" y="2532415"/>
                          <a:ext cx="0" cy="152400"/>
                        </a:xfrm>
                        <a:prstGeom prst="line">
                          <a:avLst/>
                        </a:prstGeom>
                        <a:ln w="12700"/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11" name="Straight Connector 110"/>
                        <p:cNvCxnSpPr/>
                        <p:nvPr/>
                      </p:nvCxnSpPr>
                      <p:spPr>
                        <a:xfrm>
                          <a:off x="1515674" y="2532415"/>
                          <a:ext cx="0" cy="152400"/>
                        </a:xfrm>
                        <a:prstGeom prst="line">
                          <a:avLst/>
                        </a:prstGeom>
                        <a:ln w="12700"/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12" name="Straight Connector 111"/>
                        <p:cNvCxnSpPr/>
                        <p:nvPr/>
                      </p:nvCxnSpPr>
                      <p:spPr>
                        <a:xfrm>
                          <a:off x="1697541" y="2532415"/>
                          <a:ext cx="0" cy="152400"/>
                        </a:xfrm>
                        <a:prstGeom prst="line">
                          <a:avLst/>
                        </a:prstGeom>
                        <a:ln w="12700"/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13" name="Straight Connector 112"/>
                        <p:cNvCxnSpPr/>
                        <p:nvPr/>
                      </p:nvCxnSpPr>
                      <p:spPr>
                        <a:xfrm>
                          <a:off x="1879408" y="2532415"/>
                          <a:ext cx="0" cy="152400"/>
                        </a:xfrm>
                        <a:prstGeom prst="line">
                          <a:avLst/>
                        </a:prstGeom>
                        <a:ln w="12700"/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14" name="Straight Connector 113"/>
                        <p:cNvCxnSpPr/>
                        <p:nvPr/>
                      </p:nvCxnSpPr>
                      <p:spPr>
                        <a:xfrm>
                          <a:off x="2061275" y="2532415"/>
                          <a:ext cx="0" cy="152400"/>
                        </a:xfrm>
                        <a:prstGeom prst="line">
                          <a:avLst/>
                        </a:prstGeom>
                        <a:ln w="12700"/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15" name="Straight Connector 114"/>
                        <p:cNvCxnSpPr/>
                        <p:nvPr/>
                      </p:nvCxnSpPr>
                      <p:spPr>
                        <a:xfrm>
                          <a:off x="2243142" y="2532415"/>
                          <a:ext cx="0" cy="152400"/>
                        </a:xfrm>
                        <a:prstGeom prst="line">
                          <a:avLst/>
                        </a:prstGeom>
                        <a:ln w="12700"/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16" name="Straight Connector 115"/>
                        <p:cNvCxnSpPr/>
                        <p:nvPr/>
                      </p:nvCxnSpPr>
                      <p:spPr>
                        <a:xfrm>
                          <a:off x="2425009" y="2532415"/>
                          <a:ext cx="0" cy="152400"/>
                        </a:xfrm>
                        <a:prstGeom prst="line">
                          <a:avLst/>
                        </a:prstGeom>
                        <a:ln w="12700"/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17" name="Straight Connector 116"/>
                        <p:cNvCxnSpPr/>
                        <p:nvPr/>
                      </p:nvCxnSpPr>
                      <p:spPr>
                        <a:xfrm>
                          <a:off x="2606871" y="2532415"/>
                          <a:ext cx="0" cy="152400"/>
                        </a:xfrm>
                        <a:prstGeom prst="line">
                          <a:avLst/>
                        </a:prstGeom>
                        <a:ln w="12700"/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18" name="Straight Connector 117"/>
                        <p:cNvCxnSpPr/>
                        <p:nvPr/>
                      </p:nvCxnSpPr>
                      <p:spPr>
                        <a:xfrm>
                          <a:off x="424472" y="2532415"/>
                          <a:ext cx="0" cy="152400"/>
                        </a:xfrm>
                        <a:prstGeom prst="line">
                          <a:avLst/>
                        </a:prstGeom>
                        <a:ln w="12700"/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grpSp>
                    <p:nvGrpSpPr>
                      <p:cNvPr id="93" name="Group 92"/>
                      <p:cNvGrpSpPr/>
                      <p:nvPr/>
                    </p:nvGrpSpPr>
                    <p:grpSpPr>
                      <a:xfrm>
                        <a:off x="2698666" y="2540882"/>
                        <a:ext cx="2000532" cy="152400"/>
                        <a:chOff x="606339" y="2532415"/>
                        <a:chExt cx="2000532" cy="152400"/>
                      </a:xfrm>
                    </p:grpSpPr>
                    <p:cxnSp>
                      <p:nvCxnSpPr>
                        <p:cNvPr id="94" name="Straight Connector 93"/>
                        <p:cNvCxnSpPr/>
                        <p:nvPr/>
                      </p:nvCxnSpPr>
                      <p:spPr>
                        <a:xfrm>
                          <a:off x="606339" y="2532415"/>
                          <a:ext cx="0" cy="152400"/>
                        </a:xfrm>
                        <a:prstGeom prst="line">
                          <a:avLst/>
                        </a:prstGeom>
                        <a:ln w="12700"/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95" name="Straight Connector 94"/>
                        <p:cNvCxnSpPr/>
                        <p:nvPr/>
                      </p:nvCxnSpPr>
                      <p:spPr>
                        <a:xfrm>
                          <a:off x="788206" y="2532415"/>
                          <a:ext cx="0" cy="152400"/>
                        </a:xfrm>
                        <a:prstGeom prst="line">
                          <a:avLst/>
                        </a:prstGeom>
                        <a:ln w="12700"/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96" name="Straight Connector 95"/>
                        <p:cNvCxnSpPr/>
                        <p:nvPr/>
                      </p:nvCxnSpPr>
                      <p:spPr>
                        <a:xfrm>
                          <a:off x="970073" y="2532415"/>
                          <a:ext cx="0" cy="152400"/>
                        </a:xfrm>
                        <a:prstGeom prst="line">
                          <a:avLst/>
                        </a:prstGeom>
                        <a:ln w="12700"/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97" name="Straight Connector 96"/>
                        <p:cNvCxnSpPr/>
                        <p:nvPr/>
                      </p:nvCxnSpPr>
                      <p:spPr>
                        <a:xfrm>
                          <a:off x="1151940" y="2532415"/>
                          <a:ext cx="0" cy="152400"/>
                        </a:xfrm>
                        <a:prstGeom prst="line">
                          <a:avLst/>
                        </a:prstGeom>
                        <a:ln w="12700"/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98" name="Straight Connector 97"/>
                        <p:cNvCxnSpPr/>
                        <p:nvPr/>
                      </p:nvCxnSpPr>
                      <p:spPr>
                        <a:xfrm>
                          <a:off x="1333807" y="2532415"/>
                          <a:ext cx="0" cy="152400"/>
                        </a:xfrm>
                        <a:prstGeom prst="line">
                          <a:avLst/>
                        </a:prstGeom>
                        <a:ln w="12700"/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99" name="Straight Connector 98"/>
                        <p:cNvCxnSpPr/>
                        <p:nvPr/>
                      </p:nvCxnSpPr>
                      <p:spPr>
                        <a:xfrm>
                          <a:off x="1515674" y="2532415"/>
                          <a:ext cx="0" cy="152400"/>
                        </a:xfrm>
                        <a:prstGeom prst="line">
                          <a:avLst/>
                        </a:prstGeom>
                        <a:ln w="12700"/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00" name="Straight Connector 99"/>
                        <p:cNvCxnSpPr/>
                        <p:nvPr/>
                      </p:nvCxnSpPr>
                      <p:spPr>
                        <a:xfrm>
                          <a:off x="1697541" y="2532415"/>
                          <a:ext cx="0" cy="152400"/>
                        </a:xfrm>
                        <a:prstGeom prst="line">
                          <a:avLst/>
                        </a:prstGeom>
                        <a:ln w="12700"/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01" name="Straight Connector 100"/>
                        <p:cNvCxnSpPr/>
                        <p:nvPr/>
                      </p:nvCxnSpPr>
                      <p:spPr>
                        <a:xfrm>
                          <a:off x="1879408" y="2532415"/>
                          <a:ext cx="0" cy="152400"/>
                        </a:xfrm>
                        <a:prstGeom prst="line">
                          <a:avLst/>
                        </a:prstGeom>
                        <a:ln w="12700"/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02" name="Straight Connector 101"/>
                        <p:cNvCxnSpPr/>
                        <p:nvPr/>
                      </p:nvCxnSpPr>
                      <p:spPr>
                        <a:xfrm>
                          <a:off x="2061275" y="2532415"/>
                          <a:ext cx="0" cy="152400"/>
                        </a:xfrm>
                        <a:prstGeom prst="line">
                          <a:avLst/>
                        </a:prstGeom>
                        <a:ln w="12700"/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03" name="Straight Connector 102"/>
                        <p:cNvCxnSpPr/>
                        <p:nvPr/>
                      </p:nvCxnSpPr>
                      <p:spPr>
                        <a:xfrm>
                          <a:off x="2243142" y="2532415"/>
                          <a:ext cx="0" cy="152400"/>
                        </a:xfrm>
                        <a:prstGeom prst="line">
                          <a:avLst/>
                        </a:prstGeom>
                        <a:ln w="12700"/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04" name="Straight Connector 103"/>
                        <p:cNvCxnSpPr/>
                        <p:nvPr/>
                      </p:nvCxnSpPr>
                      <p:spPr>
                        <a:xfrm>
                          <a:off x="2425009" y="2532415"/>
                          <a:ext cx="0" cy="152400"/>
                        </a:xfrm>
                        <a:prstGeom prst="line">
                          <a:avLst/>
                        </a:prstGeom>
                        <a:ln w="12700"/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05" name="Straight Connector 104"/>
                        <p:cNvCxnSpPr/>
                        <p:nvPr/>
                      </p:nvCxnSpPr>
                      <p:spPr>
                        <a:xfrm>
                          <a:off x="2606871" y="2532415"/>
                          <a:ext cx="0" cy="152400"/>
                        </a:xfrm>
                        <a:prstGeom prst="line">
                          <a:avLst/>
                        </a:prstGeom>
                        <a:ln w="12700"/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</p:grpSp>
                <p:grpSp>
                  <p:nvGrpSpPr>
                    <p:cNvPr id="64" name="Group 63"/>
                    <p:cNvGrpSpPr/>
                    <p:nvPr/>
                  </p:nvGrpSpPr>
                  <p:grpSpPr>
                    <a:xfrm>
                      <a:off x="8751887" y="2290185"/>
                      <a:ext cx="2836025" cy="269749"/>
                      <a:chOff x="2608872" y="2540882"/>
                      <a:chExt cx="2182399" cy="152400"/>
                    </a:xfrm>
                  </p:grpSpPr>
                  <p:grpSp>
                    <p:nvGrpSpPr>
                      <p:cNvPr id="65" name="Group 64"/>
                      <p:cNvGrpSpPr/>
                      <p:nvPr/>
                    </p:nvGrpSpPr>
                    <p:grpSpPr>
                      <a:xfrm>
                        <a:off x="2608872" y="2540882"/>
                        <a:ext cx="2182399" cy="152400"/>
                        <a:chOff x="424472" y="2532415"/>
                        <a:chExt cx="2182399" cy="152400"/>
                      </a:xfrm>
                    </p:grpSpPr>
                    <p:cxnSp>
                      <p:nvCxnSpPr>
                        <p:cNvPr id="79" name="Straight Connector 78"/>
                        <p:cNvCxnSpPr/>
                        <p:nvPr/>
                      </p:nvCxnSpPr>
                      <p:spPr>
                        <a:xfrm>
                          <a:off x="606339" y="2532415"/>
                          <a:ext cx="0" cy="152400"/>
                        </a:xfrm>
                        <a:prstGeom prst="line">
                          <a:avLst/>
                        </a:prstGeom>
                        <a:ln w="12700"/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80" name="Straight Connector 79"/>
                        <p:cNvCxnSpPr/>
                        <p:nvPr/>
                      </p:nvCxnSpPr>
                      <p:spPr>
                        <a:xfrm>
                          <a:off x="788206" y="2532415"/>
                          <a:ext cx="0" cy="152400"/>
                        </a:xfrm>
                        <a:prstGeom prst="line">
                          <a:avLst/>
                        </a:prstGeom>
                        <a:ln w="12700"/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81" name="Straight Connector 80"/>
                        <p:cNvCxnSpPr/>
                        <p:nvPr/>
                      </p:nvCxnSpPr>
                      <p:spPr>
                        <a:xfrm>
                          <a:off x="970073" y="2532415"/>
                          <a:ext cx="0" cy="152400"/>
                        </a:xfrm>
                        <a:prstGeom prst="line">
                          <a:avLst/>
                        </a:prstGeom>
                        <a:ln w="12700"/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82" name="Straight Connector 81"/>
                        <p:cNvCxnSpPr/>
                        <p:nvPr/>
                      </p:nvCxnSpPr>
                      <p:spPr>
                        <a:xfrm>
                          <a:off x="1151940" y="2532415"/>
                          <a:ext cx="0" cy="152400"/>
                        </a:xfrm>
                        <a:prstGeom prst="line">
                          <a:avLst/>
                        </a:prstGeom>
                        <a:ln w="12700"/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83" name="Straight Connector 82"/>
                        <p:cNvCxnSpPr/>
                        <p:nvPr/>
                      </p:nvCxnSpPr>
                      <p:spPr>
                        <a:xfrm>
                          <a:off x="1333807" y="2532415"/>
                          <a:ext cx="0" cy="152400"/>
                        </a:xfrm>
                        <a:prstGeom prst="line">
                          <a:avLst/>
                        </a:prstGeom>
                        <a:ln w="12700"/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84" name="Straight Connector 83"/>
                        <p:cNvCxnSpPr/>
                        <p:nvPr/>
                      </p:nvCxnSpPr>
                      <p:spPr>
                        <a:xfrm>
                          <a:off x="1515674" y="2532415"/>
                          <a:ext cx="0" cy="152400"/>
                        </a:xfrm>
                        <a:prstGeom prst="line">
                          <a:avLst/>
                        </a:prstGeom>
                        <a:ln w="12700"/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85" name="Straight Connector 84"/>
                        <p:cNvCxnSpPr/>
                        <p:nvPr/>
                      </p:nvCxnSpPr>
                      <p:spPr>
                        <a:xfrm>
                          <a:off x="1697541" y="2532415"/>
                          <a:ext cx="0" cy="152400"/>
                        </a:xfrm>
                        <a:prstGeom prst="line">
                          <a:avLst/>
                        </a:prstGeom>
                        <a:ln w="12700"/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86" name="Straight Connector 85"/>
                        <p:cNvCxnSpPr/>
                        <p:nvPr/>
                      </p:nvCxnSpPr>
                      <p:spPr>
                        <a:xfrm>
                          <a:off x="1879408" y="2532415"/>
                          <a:ext cx="0" cy="152400"/>
                        </a:xfrm>
                        <a:prstGeom prst="line">
                          <a:avLst/>
                        </a:prstGeom>
                        <a:ln w="12700"/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87" name="Straight Connector 86"/>
                        <p:cNvCxnSpPr/>
                        <p:nvPr/>
                      </p:nvCxnSpPr>
                      <p:spPr>
                        <a:xfrm>
                          <a:off x="2061275" y="2532415"/>
                          <a:ext cx="0" cy="152400"/>
                        </a:xfrm>
                        <a:prstGeom prst="line">
                          <a:avLst/>
                        </a:prstGeom>
                        <a:ln w="12700"/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88" name="Straight Connector 87"/>
                        <p:cNvCxnSpPr/>
                        <p:nvPr/>
                      </p:nvCxnSpPr>
                      <p:spPr>
                        <a:xfrm>
                          <a:off x="2243142" y="2532415"/>
                          <a:ext cx="0" cy="152400"/>
                        </a:xfrm>
                        <a:prstGeom prst="line">
                          <a:avLst/>
                        </a:prstGeom>
                        <a:ln w="12700"/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89" name="Straight Connector 88"/>
                        <p:cNvCxnSpPr/>
                        <p:nvPr/>
                      </p:nvCxnSpPr>
                      <p:spPr>
                        <a:xfrm>
                          <a:off x="2425009" y="2532415"/>
                          <a:ext cx="0" cy="152400"/>
                        </a:xfrm>
                        <a:prstGeom prst="line">
                          <a:avLst/>
                        </a:prstGeom>
                        <a:ln w="12700"/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90" name="Straight Connector 89"/>
                        <p:cNvCxnSpPr/>
                        <p:nvPr/>
                      </p:nvCxnSpPr>
                      <p:spPr>
                        <a:xfrm>
                          <a:off x="2606871" y="2532415"/>
                          <a:ext cx="0" cy="152400"/>
                        </a:xfrm>
                        <a:prstGeom prst="line">
                          <a:avLst/>
                        </a:prstGeom>
                        <a:ln w="12700"/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91" name="Straight Connector 90"/>
                        <p:cNvCxnSpPr/>
                        <p:nvPr/>
                      </p:nvCxnSpPr>
                      <p:spPr>
                        <a:xfrm>
                          <a:off x="424472" y="2532415"/>
                          <a:ext cx="0" cy="152400"/>
                        </a:xfrm>
                        <a:prstGeom prst="line">
                          <a:avLst/>
                        </a:prstGeom>
                        <a:ln w="12700"/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grpSp>
                    <p:nvGrpSpPr>
                      <p:cNvPr id="66" name="Group 65"/>
                      <p:cNvGrpSpPr/>
                      <p:nvPr/>
                    </p:nvGrpSpPr>
                    <p:grpSpPr>
                      <a:xfrm>
                        <a:off x="2698666" y="2540882"/>
                        <a:ext cx="2000532" cy="152400"/>
                        <a:chOff x="606339" y="2532415"/>
                        <a:chExt cx="2000532" cy="152400"/>
                      </a:xfrm>
                    </p:grpSpPr>
                    <p:cxnSp>
                      <p:nvCxnSpPr>
                        <p:cNvPr id="67" name="Straight Connector 66"/>
                        <p:cNvCxnSpPr/>
                        <p:nvPr/>
                      </p:nvCxnSpPr>
                      <p:spPr>
                        <a:xfrm>
                          <a:off x="606339" y="2532415"/>
                          <a:ext cx="0" cy="152400"/>
                        </a:xfrm>
                        <a:prstGeom prst="line">
                          <a:avLst/>
                        </a:prstGeom>
                        <a:ln w="12700"/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8" name="Straight Connector 67"/>
                        <p:cNvCxnSpPr/>
                        <p:nvPr/>
                      </p:nvCxnSpPr>
                      <p:spPr>
                        <a:xfrm>
                          <a:off x="788206" y="2532415"/>
                          <a:ext cx="0" cy="152400"/>
                        </a:xfrm>
                        <a:prstGeom prst="line">
                          <a:avLst/>
                        </a:prstGeom>
                        <a:ln w="12700"/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9" name="Straight Connector 68"/>
                        <p:cNvCxnSpPr/>
                        <p:nvPr/>
                      </p:nvCxnSpPr>
                      <p:spPr>
                        <a:xfrm>
                          <a:off x="970073" y="2532415"/>
                          <a:ext cx="0" cy="152400"/>
                        </a:xfrm>
                        <a:prstGeom prst="line">
                          <a:avLst/>
                        </a:prstGeom>
                        <a:ln w="12700"/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70" name="Straight Connector 69"/>
                        <p:cNvCxnSpPr/>
                        <p:nvPr/>
                      </p:nvCxnSpPr>
                      <p:spPr>
                        <a:xfrm>
                          <a:off x="1151940" y="2532415"/>
                          <a:ext cx="0" cy="152400"/>
                        </a:xfrm>
                        <a:prstGeom prst="line">
                          <a:avLst/>
                        </a:prstGeom>
                        <a:ln w="12700"/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71" name="Straight Connector 70"/>
                        <p:cNvCxnSpPr/>
                        <p:nvPr/>
                      </p:nvCxnSpPr>
                      <p:spPr>
                        <a:xfrm>
                          <a:off x="1333807" y="2532415"/>
                          <a:ext cx="0" cy="152400"/>
                        </a:xfrm>
                        <a:prstGeom prst="line">
                          <a:avLst/>
                        </a:prstGeom>
                        <a:ln w="12700"/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72" name="Straight Connector 71"/>
                        <p:cNvCxnSpPr/>
                        <p:nvPr/>
                      </p:nvCxnSpPr>
                      <p:spPr>
                        <a:xfrm>
                          <a:off x="1515674" y="2532415"/>
                          <a:ext cx="0" cy="152400"/>
                        </a:xfrm>
                        <a:prstGeom prst="line">
                          <a:avLst/>
                        </a:prstGeom>
                        <a:ln w="12700"/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73" name="Straight Connector 72"/>
                        <p:cNvCxnSpPr/>
                        <p:nvPr/>
                      </p:nvCxnSpPr>
                      <p:spPr>
                        <a:xfrm>
                          <a:off x="1697541" y="2532415"/>
                          <a:ext cx="0" cy="152400"/>
                        </a:xfrm>
                        <a:prstGeom prst="line">
                          <a:avLst/>
                        </a:prstGeom>
                        <a:ln w="12700"/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74" name="Straight Connector 73"/>
                        <p:cNvCxnSpPr/>
                        <p:nvPr/>
                      </p:nvCxnSpPr>
                      <p:spPr>
                        <a:xfrm>
                          <a:off x="1879408" y="2532415"/>
                          <a:ext cx="0" cy="152400"/>
                        </a:xfrm>
                        <a:prstGeom prst="line">
                          <a:avLst/>
                        </a:prstGeom>
                        <a:ln w="12700"/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75" name="Straight Connector 74"/>
                        <p:cNvCxnSpPr/>
                        <p:nvPr/>
                      </p:nvCxnSpPr>
                      <p:spPr>
                        <a:xfrm>
                          <a:off x="2061275" y="2532415"/>
                          <a:ext cx="0" cy="152400"/>
                        </a:xfrm>
                        <a:prstGeom prst="line">
                          <a:avLst/>
                        </a:prstGeom>
                        <a:ln w="12700"/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76" name="Straight Connector 75"/>
                        <p:cNvCxnSpPr/>
                        <p:nvPr/>
                      </p:nvCxnSpPr>
                      <p:spPr>
                        <a:xfrm>
                          <a:off x="2243142" y="2532415"/>
                          <a:ext cx="0" cy="152400"/>
                        </a:xfrm>
                        <a:prstGeom prst="line">
                          <a:avLst/>
                        </a:prstGeom>
                        <a:ln w="12700"/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77" name="Straight Connector 76"/>
                        <p:cNvCxnSpPr/>
                        <p:nvPr/>
                      </p:nvCxnSpPr>
                      <p:spPr>
                        <a:xfrm>
                          <a:off x="2425009" y="2532415"/>
                          <a:ext cx="0" cy="152400"/>
                        </a:xfrm>
                        <a:prstGeom prst="line">
                          <a:avLst/>
                        </a:prstGeom>
                        <a:ln w="12700"/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78" name="Straight Connector 77"/>
                        <p:cNvCxnSpPr/>
                        <p:nvPr/>
                      </p:nvCxnSpPr>
                      <p:spPr>
                        <a:xfrm>
                          <a:off x="2606871" y="2532415"/>
                          <a:ext cx="0" cy="152400"/>
                        </a:xfrm>
                        <a:prstGeom prst="line">
                          <a:avLst/>
                        </a:prstGeom>
                        <a:ln w="12700"/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</p:grpSp>
              </p:grpSp>
              <p:grpSp>
                <p:nvGrpSpPr>
                  <p:cNvPr id="55" name="Group 54"/>
                  <p:cNvGrpSpPr/>
                  <p:nvPr/>
                </p:nvGrpSpPr>
                <p:grpSpPr>
                  <a:xfrm>
                    <a:off x="183816" y="5028281"/>
                    <a:ext cx="11738793" cy="369332"/>
                    <a:chOff x="95357" y="1783800"/>
                    <a:chExt cx="11738793" cy="369332"/>
                  </a:xfrm>
                </p:grpSpPr>
                <p:sp>
                  <p:nvSpPr>
                    <p:cNvPr id="56" name="TextBox 55"/>
                    <p:cNvSpPr txBox="1"/>
                    <p:nvPr/>
                  </p:nvSpPr>
                  <p:spPr>
                    <a:xfrm>
                      <a:off x="2817177" y="1783800"/>
                      <a:ext cx="447558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dirty="0" smtClean="0"/>
                        <a:t>24</a:t>
                      </a:r>
                      <a:endParaRPr lang="en-US" dirty="0"/>
                    </a:p>
                  </p:txBody>
                </p:sp>
                <p:sp>
                  <p:nvSpPr>
                    <p:cNvPr id="57" name="TextBox 56"/>
                    <p:cNvSpPr txBox="1"/>
                    <p:nvPr/>
                  </p:nvSpPr>
                  <p:spPr>
                    <a:xfrm>
                      <a:off x="5667237" y="1783800"/>
                      <a:ext cx="453970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dirty="0" smtClean="0"/>
                        <a:t>48</a:t>
                      </a:r>
                      <a:endParaRPr lang="en-US" dirty="0"/>
                    </a:p>
                  </p:txBody>
                </p:sp>
                <p:sp>
                  <p:nvSpPr>
                    <p:cNvPr id="58" name="TextBox 57"/>
                    <p:cNvSpPr txBox="1"/>
                    <p:nvPr/>
                  </p:nvSpPr>
                  <p:spPr>
                    <a:xfrm>
                      <a:off x="8523709" y="1783800"/>
                      <a:ext cx="453970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dirty="0" smtClean="0"/>
                        <a:t>72</a:t>
                      </a:r>
                      <a:endParaRPr lang="en-US" dirty="0"/>
                    </a:p>
                  </p:txBody>
                </p:sp>
                <p:sp>
                  <p:nvSpPr>
                    <p:cNvPr id="59" name="TextBox 58"/>
                    <p:cNvSpPr txBox="1"/>
                    <p:nvPr/>
                  </p:nvSpPr>
                  <p:spPr>
                    <a:xfrm>
                      <a:off x="11380180" y="1783800"/>
                      <a:ext cx="453970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dirty="0"/>
                        <a:t>9</a:t>
                      </a:r>
                      <a:r>
                        <a:rPr lang="en-US" dirty="0" smtClean="0"/>
                        <a:t>6</a:t>
                      </a:r>
                      <a:endParaRPr lang="en-US" dirty="0"/>
                    </a:p>
                  </p:txBody>
                </p:sp>
                <p:sp>
                  <p:nvSpPr>
                    <p:cNvPr id="60" name="Rectangle 59"/>
                    <p:cNvSpPr/>
                    <p:nvPr/>
                  </p:nvSpPr>
                  <p:spPr>
                    <a:xfrm>
                      <a:off x="95357" y="1783800"/>
                      <a:ext cx="319318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dirty="0"/>
                        <a:t>0</a:t>
                      </a:r>
                    </a:p>
                  </p:txBody>
                </p:sp>
              </p:grpSp>
            </p:grpSp>
            <p:grpSp>
              <p:nvGrpSpPr>
                <p:cNvPr id="42" name="Group 41"/>
                <p:cNvGrpSpPr/>
                <p:nvPr/>
              </p:nvGrpSpPr>
              <p:grpSpPr>
                <a:xfrm>
                  <a:off x="8747863" y="1536662"/>
                  <a:ext cx="3546994" cy="1369697"/>
                  <a:chOff x="8747863" y="1536662"/>
                  <a:chExt cx="3546994" cy="1369697"/>
                </a:xfrm>
              </p:grpSpPr>
              <p:sp>
                <p:nvSpPr>
                  <p:cNvPr id="43" name="Rectangle 42"/>
                  <p:cNvSpPr/>
                  <p:nvPr/>
                </p:nvSpPr>
                <p:spPr>
                  <a:xfrm>
                    <a:off x="8747863" y="1547128"/>
                    <a:ext cx="128857" cy="339558"/>
                  </a:xfrm>
                  <a:prstGeom prst="rect">
                    <a:avLst/>
                  </a:prstGeom>
                  <a:gradFill flip="none" rotWithShape="1">
                    <a:gsLst>
                      <a:gs pos="0">
                        <a:schemeClr val="accent6">
                          <a:lumMod val="67000"/>
                        </a:schemeClr>
                      </a:gs>
                      <a:gs pos="48000">
                        <a:schemeClr val="accent6">
                          <a:lumMod val="97000"/>
                          <a:lumOff val="3000"/>
                        </a:schemeClr>
                      </a:gs>
                      <a:gs pos="100000">
                        <a:schemeClr val="accent6">
                          <a:lumMod val="60000"/>
                          <a:lumOff val="40000"/>
                        </a:schemeClr>
                      </a:gs>
                    </a:gsLst>
                    <a:lin ang="16200000" scaled="1"/>
                    <a:tileRect/>
                  </a:gradFill>
                  <a:ln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" name="Rectangle 43"/>
                  <p:cNvSpPr/>
                  <p:nvPr/>
                </p:nvSpPr>
                <p:spPr>
                  <a:xfrm>
                    <a:off x="8747863" y="2072256"/>
                    <a:ext cx="128857" cy="339558"/>
                  </a:xfrm>
                  <a:prstGeom prst="rect">
                    <a:avLst/>
                  </a:prstGeom>
                  <a:ln/>
                </p:spPr>
                <p:style>
                  <a:lnRef idx="0">
                    <a:schemeClr val="accent2"/>
                  </a:lnRef>
                  <a:fillRef idx="3">
                    <a:schemeClr val="accent2"/>
                  </a:fillRef>
                  <a:effectRef idx="3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" name="Rectangle 44"/>
                  <p:cNvSpPr/>
                  <p:nvPr/>
                </p:nvSpPr>
                <p:spPr>
                  <a:xfrm>
                    <a:off x="8747863" y="2566801"/>
                    <a:ext cx="128857" cy="339558"/>
                  </a:xfrm>
                  <a:prstGeom prst="rect">
                    <a:avLst/>
                  </a:prstGeom>
                </p:spPr>
                <p:style>
                  <a:lnRef idx="0">
                    <a:schemeClr val="dk1"/>
                  </a:lnRef>
                  <a:fillRef idx="3">
                    <a:schemeClr val="dk1"/>
                  </a:fillRef>
                  <a:effectRef idx="3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" name="TextBox 45"/>
                  <p:cNvSpPr txBox="1"/>
                  <p:nvPr/>
                </p:nvSpPr>
                <p:spPr>
                  <a:xfrm>
                    <a:off x="8968545" y="1536662"/>
                    <a:ext cx="3161132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600" b="1" dirty="0" smtClean="0"/>
                      <a:t>Access via controller 1</a:t>
                    </a:r>
                    <a:endParaRPr lang="en-US" sz="1600" b="1" dirty="0"/>
                  </a:p>
                </p:txBody>
              </p:sp>
              <p:sp>
                <p:nvSpPr>
                  <p:cNvPr id="47" name="TextBox 46"/>
                  <p:cNvSpPr txBox="1"/>
                  <p:nvPr/>
                </p:nvSpPr>
                <p:spPr>
                  <a:xfrm>
                    <a:off x="8943208" y="2093547"/>
                    <a:ext cx="3326312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600" b="1" dirty="0" smtClean="0"/>
                      <a:t>Access via controller 2</a:t>
                    </a:r>
                    <a:endParaRPr lang="en-US" sz="1600" b="1" dirty="0"/>
                  </a:p>
                </p:txBody>
              </p:sp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8968545" y="2560405"/>
                    <a:ext cx="3326312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600" b="1" dirty="0" smtClean="0"/>
                      <a:t>CPU computation</a:t>
                    </a:r>
                    <a:endParaRPr lang="en-US" sz="1600" b="1" dirty="0"/>
                  </a:p>
                </p:txBody>
              </p:sp>
            </p:grpSp>
          </p:grpSp>
          <p:sp>
            <p:nvSpPr>
              <p:cNvPr id="201" name="Rectangle 200"/>
              <p:cNvSpPr/>
              <p:nvPr/>
            </p:nvSpPr>
            <p:spPr>
              <a:xfrm>
                <a:off x="8764166" y="3055513"/>
                <a:ext cx="128857" cy="339558"/>
              </a:xfrm>
              <a:prstGeom prst="rect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2" name="TextBox 201"/>
              <p:cNvSpPr txBox="1"/>
              <p:nvPr/>
            </p:nvSpPr>
            <p:spPr>
              <a:xfrm>
                <a:off x="8991586" y="3060443"/>
                <a:ext cx="332631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/>
                  <a:t>Contention stall</a:t>
                </a:r>
                <a:endParaRPr lang="en-US" sz="1600" b="1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09453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19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Rectangle 232"/>
          <p:cNvSpPr/>
          <p:nvPr/>
        </p:nvSpPr>
        <p:spPr>
          <a:xfrm>
            <a:off x="9800954" y="1955718"/>
            <a:ext cx="938874" cy="344256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4" name="Group 233"/>
          <p:cNvGrpSpPr/>
          <p:nvPr/>
        </p:nvGrpSpPr>
        <p:grpSpPr>
          <a:xfrm>
            <a:off x="8856859" y="1950824"/>
            <a:ext cx="950974" cy="347951"/>
            <a:chOff x="8824924" y="4705148"/>
            <a:chExt cx="950974" cy="347951"/>
          </a:xfrm>
        </p:grpSpPr>
        <p:grpSp>
          <p:nvGrpSpPr>
            <p:cNvPr id="235" name="Group 234"/>
            <p:cNvGrpSpPr/>
            <p:nvPr/>
          </p:nvGrpSpPr>
          <p:grpSpPr>
            <a:xfrm>
              <a:off x="8824924" y="4713539"/>
              <a:ext cx="475238" cy="339560"/>
              <a:chOff x="424134" y="2467420"/>
              <a:chExt cx="365709" cy="144110"/>
            </a:xfrm>
          </p:grpSpPr>
          <p:sp>
            <p:nvSpPr>
              <p:cNvPr id="243" name="Rectangle 242"/>
              <p:cNvSpPr/>
              <p:nvPr/>
            </p:nvSpPr>
            <p:spPr>
              <a:xfrm>
                <a:off x="697770" y="2467420"/>
                <a:ext cx="92073" cy="144110"/>
              </a:xfrm>
              <a:prstGeom prst="rec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4" name="Rectangle 243"/>
              <p:cNvSpPr/>
              <p:nvPr/>
            </p:nvSpPr>
            <p:spPr>
              <a:xfrm>
                <a:off x="424134" y="2467421"/>
                <a:ext cx="270083" cy="144109"/>
              </a:xfrm>
              <a:prstGeom prst="rect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36" name="Rectangle 235"/>
            <p:cNvSpPr/>
            <p:nvPr/>
          </p:nvSpPr>
          <p:spPr>
            <a:xfrm>
              <a:off x="9304907" y="4711502"/>
              <a:ext cx="350972" cy="339558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Rectangle 236"/>
            <p:cNvSpPr/>
            <p:nvPr/>
          </p:nvSpPr>
          <p:spPr>
            <a:xfrm>
              <a:off x="9656249" y="4705148"/>
              <a:ext cx="119649" cy="339560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40437" y="1957176"/>
            <a:ext cx="952071" cy="339560"/>
            <a:chOff x="340437" y="1957176"/>
            <a:chExt cx="952071" cy="339560"/>
          </a:xfrm>
        </p:grpSpPr>
        <p:grpSp>
          <p:nvGrpSpPr>
            <p:cNvPr id="8" name="Group 7"/>
            <p:cNvGrpSpPr/>
            <p:nvPr/>
          </p:nvGrpSpPr>
          <p:grpSpPr>
            <a:xfrm>
              <a:off x="340437" y="1957176"/>
              <a:ext cx="475238" cy="339560"/>
              <a:chOff x="6205754" y="3035920"/>
              <a:chExt cx="475238" cy="339560"/>
            </a:xfrm>
          </p:grpSpPr>
          <p:sp>
            <p:nvSpPr>
              <p:cNvPr id="381" name="Rectangle 380"/>
              <p:cNvSpPr/>
              <p:nvPr/>
            </p:nvSpPr>
            <p:spPr>
              <a:xfrm>
                <a:off x="6561343" y="3035920"/>
                <a:ext cx="119649" cy="339560"/>
              </a:xfrm>
              <a:prstGeom prst="rec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2" name="Rectangle 381"/>
              <p:cNvSpPr/>
              <p:nvPr/>
            </p:nvSpPr>
            <p:spPr>
              <a:xfrm>
                <a:off x="6205754" y="3035922"/>
                <a:ext cx="350972" cy="339558"/>
              </a:xfrm>
              <a:prstGeom prst="rect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83" name="Group 382"/>
            <p:cNvGrpSpPr/>
            <p:nvPr/>
          </p:nvGrpSpPr>
          <p:grpSpPr>
            <a:xfrm>
              <a:off x="817270" y="1957176"/>
              <a:ext cx="475238" cy="339560"/>
              <a:chOff x="6205754" y="3035920"/>
              <a:chExt cx="475238" cy="339560"/>
            </a:xfrm>
          </p:grpSpPr>
          <p:sp>
            <p:nvSpPr>
              <p:cNvPr id="384" name="Rectangle 383"/>
              <p:cNvSpPr/>
              <p:nvPr/>
            </p:nvSpPr>
            <p:spPr>
              <a:xfrm>
                <a:off x="6561343" y="3035920"/>
                <a:ext cx="119649" cy="339560"/>
              </a:xfrm>
              <a:prstGeom prst="rec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5" name="Rectangle 384"/>
              <p:cNvSpPr/>
              <p:nvPr/>
            </p:nvSpPr>
            <p:spPr>
              <a:xfrm>
                <a:off x="6205754" y="3035922"/>
                <a:ext cx="350972" cy="339558"/>
              </a:xfrm>
              <a:prstGeom prst="rect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2" name="Group 11"/>
          <p:cNvGrpSpPr/>
          <p:nvPr/>
        </p:nvGrpSpPr>
        <p:grpSpPr>
          <a:xfrm>
            <a:off x="1295101" y="1952960"/>
            <a:ext cx="954060" cy="340986"/>
            <a:chOff x="1295101" y="1952960"/>
            <a:chExt cx="954060" cy="340986"/>
          </a:xfrm>
        </p:grpSpPr>
        <p:grpSp>
          <p:nvGrpSpPr>
            <p:cNvPr id="386" name="Group 385"/>
            <p:cNvGrpSpPr/>
            <p:nvPr/>
          </p:nvGrpSpPr>
          <p:grpSpPr>
            <a:xfrm>
              <a:off x="1295101" y="1954386"/>
              <a:ext cx="475238" cy="339560"/>
              <a:chOff x="6205754" y="3035920"/>
              <a:chExt cx="475238" cy="339560"/>
            </a:xfrm>
          </p:grpSpPr>
          <p:sp>
            <p:nvSpPr>
              <p:cNvPr id="387" name="Rectangle 386"/>
              <p:cNvSpPr/>
              <p:nvPr/>
            </p:nvSpPr>
            <p:spPr>
              <a:xfrm>
                <a:off x="6561343" y="3035920"/>
                <a:ext cx="119649" cy="339560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8" name="Rectangle 387"/>
              <p:cNvSpPr/>
              <p:nvPr/>
            </p:nvSpPr>
            <p:spPr>
              <a:xfrm>
                <a:off x="6205754" y="3035922"/>
                <a:ext cx="350972" cy="339558"/>
              </a:xfrm>
              <a:prstGeom prst="rect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89" name="Group 388"/>
            <p:cNvGrpSpPr/>
            <p:nvPr/>
          </p:nvGrpSpPr>
          <p:grpSpPr>
            <a:xfrm>
              <a:off x="1773923" y="1952960"/>
              <a:ext cx="475238" cy="339560"/>
              <a:chOff x="6205754" y="3035920"/>
              <a:chExt cx="475238" cy="339560"/>
            </a:xfrm>
          </p:grpSpPr>
          <p:sp>
            <p:nvSpPr>
              <p:cNvPr id="390" name="Rectangle 389"/>
              <p:cNvSpPr/>
              <p:nvPr/>
            </p:nvSpPr>
            <p:spPr>
              <a:xfrm>
                <a:off x="6561343" y="3035920"/>
                <a:ext cx="119649" cy="339560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1" name="Rectangle 390"/>
              <p:cNvSpPr/>
              <p:nvPr/>
            </p:nvSpPr>
            <p:spPr>
              <a:xfrm>
                <a:off x="6205754" y="3035922"/>
                <a:ext cx="350972" cy="339558"/>
              </a:xfrm>
              <a:prstGeom prst="rect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6" name="Group 15"/>
          <p:cNvGrpSpPr/>
          <p:nvPr/>
        </p:nvGrpSpPr>
        <p:grpSpPr>
          <a:xfrm>
            <a:off x="3180571" y="1956304"/>
            <a:ext cx="952071" cy="339560"/>
            <a:chOff x="3180571" y="1956304"/>
            <a:chExt cx="952071" cy="339560"/>
          </a:xfrm>
        </p:grpSpPr>
        <p:grpSp>
          <p:nvGrpSpPr>
            <p:cNvPr id="392" name="Group 391"/>
            <p:cNvGrpSpPr/>
            <p:nvPr/>
          </p:nvGrpSpPr>
          <p:grpSpPr>
            <a:xfrm>
              <a:off x="3180571" y="1956304"/>
              <a:ext cx="475238" cy="339560"/>
              <a:chOff x="6205754" y="3035920"/>
              <a:chExt cx="475238" cy="339560"/>
            </a:xfrm>
          </p:grpSpPr>
          <p:sp>
            <p:nvSpPr>
              <p:cNvPr id="393" name="Rectangle 392"/>
              <p:cNvSpPr/>
              <p:nvPr/>
            </p:nvSpPr>
            <p:spPr>
              <a:xfrm>
                <a:off x="6561343" y="3035920"/>
                <a:ext cx="119649" cy="339560"/>
              </a:xfrm>
              <a:prstGeom prst="rec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4" name="Rectangle 393"/>
              <p:cNvSpPr/>
              <p:nvPr/>
            </p:nvSpPr>
            <p:spPr>
              <a:xfrm>
                <a:off x="6205754" y="3035922"/>
                <a:ext cx="350972" cy="339558"/>
              </a:xfrm>
              <a:prstGeom prst="rect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95" name="Group 394"/>
            <p:cNvGrpSpPr/>
            <p:nvPr/>
          </p:nvGrpSpPr>
          <p:grpSpPr>
            <a:xfrm>
              <a:off x="3657404" y="1956304"/>
              <a:ext cx="475238" cy="339560"/>
              <a:chOff x="6205754" y="3035920"/>
              <a:chExt cx="475238" cy="339560"/>
            </a:xfrm>
          </p:grpSpPr>
          <p:sp>
            <p:nvSpPr>
              <p:cNvPr id="396" name="Rectangle 395"/>
              <p:cNvSpPr/>
              <p:nvPr/>
            </p:nvSpPr>
            <p:spPr>
              <a:xfrm>
                <a:off x="6561343" y="3035920"/>
                <a:ext cx="119649" cy="339560"/>
              </a:xfrm>
              <a:prstGeom prst="rec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7" name="Rectangle 396"/>
              <p:cNvSpPr/>
              <p:nvPr/>
            </p:nvSpPr>
            <p:spPr>
              <a:xfrm>
                <a:off x="6205754" y="3035922"/>
                <a:ext cx="350972" cy="339558"/>
              </a:xfrm>
              <a:prstGeom prst="rect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7" name="Group 16"/>
          <p:cNvGrpSpPr/>
          <p:nvPr/>
        </p:nvGrpSpPr>
        <p:grpSpPr>
          <a:xfrm>
            <a:off x="4135235" y="1952088"/>
            <a:ext cx="954060" cy="340986"/>
            <a:chOff x="4135235" y="1952088"/>
            <a:chExt cx="954060" cy="340986"/>
          </a:xfrm>
        </p:grpSpPr>
        <p:grpSp>
          <p:nvGrpSpPr>
            <p:cNvPr id="398" name="Group 397"/>
            <p:cNvGrpSpPr/>
            <p:nvPr/>
          </p:nvGrpSpPr>
          <p:grpSpPr>
            <a:xfrm>
              <a:off x="4135235" y="1953514"/>
              <a:ext cx="475238" cy="339560"/>
              <a:chOff x="6205754" y="3035920"/>
              <a:chExt cx="475238" cy="339560"/>
            </a:xfrm>
          </p:grpSpPr>
          <p:sp>
            <p:nvSpPr>
              <p:cNvPr id="399" name="Rectangle 398"/>
              <p:cNvSpPr/>
              <p:nvPr/>
            </p:nvSpPr>
            <p:spPr>
              <a:xfrm>
                <a:off x="6561343" y="3035920"/>
                <a:ext cx="119649" cy="339560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0" name="Rectangle 399"/>
              <p:cNvSpPr/>
              <p:nvPr/>
            </p:nvSpPr>
            <p:spPr>
              <a:xfrm>
                <a:off x="6205754" y="3035922"/>
                <a:ext cx="350972" cy="339558"/>
              </a:xfrm>
              <a:prstGeom prst="rect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01" name="Group 400"/>
            <p:cNvGrpSpPr/>
            <p:nvPr/>
          </p:nvGrpSpPr>
          <p:grpSpPr>
            <a:xfrm>
              <a:off x="4614057" y="1952088"/>
              <a:ext cx="475238" cy="339560"/>
              <a:chOff x="6205754" y="3035920"/>
              <a:chExt cx="475238" cy="339560"/>
            </a:xfrm>
          </p:grpSpPr>
          <p:sp>
            <p:nvSpPr>
              <p:cNvPr id="402" name="Rectangle 401"/>
              <p:cNvSpPr/>
              <p:nvPr/>
            </p:nvSpPr>
            <p:spPr>
              <a:xfrm>
                <a:off x="6561343" y="3035920"/>
                <a:ext cx="119649" cy="339560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3" name="Rectangle 402"/>
              <p:cNvSpPr/>
              <p:nvPr/>
            </p:nvSpPr>
            <p:spPr>
              <a:xfrm>
                <a:off x="6205754" y="3035922"/>
                <a:ext cx="350972" cy="339558"/>
              </a:xfrm>
              <a:prstGeom prst="rect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8" name="Group 17"/>
          <p:cNvGrpSpPr/>
          <p:nvPr/>
        </p:nvGrpSpPr>
        <p:grpSpPr>
          <a:xfrm>
            <a:off x="6020248" y="1951373"/>
            <a:ext cx="952071" cy="339560"/>
            <a:chOff x="6020248" y="1951373"/>
            <a:chExt cx="952071" cy="339560"/>
          </a:xfrm>
        </p:grpSpPr>
        <p:grpSp>
          <p:nvGrpSpPr>
            <p:cNvPr id="404" name="Group 403"/>
            <p:cNvGrpSpPr/>
            <p:nvPr/>
          </p:nvGrpSpPr>
          <p:grpSpPr>
            <a:xfrm>
              <a:off x="6020248" y="1951373"/>
              <a:ext cx="475238" cy="339560"/>
              <a:chOff x="6205754" y="3035920"/>
              <a:chExt cx="475238" cy="339560"/>
            </a:xfrm>
          </p:grpSpPr>
          <p:sp>
            <p:nvSpPr>
              <p:cNvPr id="405" name="Rectangle 404"/>
              <p:cNvSpPr/>
              <p:nvPr/>
            </p:nvSpPr>
            <p:spPr>
              <a:xfrm>
                <a:off x="6561343" y="3035920"/>
                <a:ext cx="119649" cy="339560"/>
              </a:xfrm>
              <a:prstGeom prst="rec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6" name="Rectangle 405"/>
              <p:cNvSpPr/>
              <p:nvPr/>
            </p:nvSpPr>
            <p:spPr>
              <a:xfrm>
                <a:off x="6205754" y="3035922"/>
                <a:ext cx="350972" cy="339558"/>
              </a:xfrm>
              <a:prstGeom prst="rect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07" name="Group 406"/>
            <p:cNvGrpSpPr/>
            <p:nvPr/>
          </p:nvGrpSpPr>
          <p:grpSpPr>
            <a:xfrm>
              <a:off x="6497081" y="1951373"/>
              <a:ext cx="475238" cy="339560"/>
              <a:chOff x="6205754" y="3035920"/>
              <a:chExt cx="475238" cy="339560"/>
            </a:xfrm>
          </p:grpSpPr>
          <p:sp>
            <p:nvSpPr>
              <p:cNvPr id="408" name="Rectangle 407"/>
              <p:cNvSpPr/>
              <p:nvPr/>
            </p:nvSpPr>
            <p:spPr>
              <a:xfrm>
                <a:off x="6561343" y="3035920"/>
                <a:ext cx="119649" cy="339560"/>
              </a:xfrm>
              <a:prstGeom prst="rec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9" name="Rectangle 408"/>
              <p:cNvSpPr/>
              <p:nvPr/>
            </p:nvSpPr>
            <p:spPr>
              <a:xfrm>
                <a:off x="6205754" y="3035922"/>
                <a:ext cx="350972" cy="339558"/>
              </a:xfrm>
              <a:prstGeom prst="rect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10" name="Group 409"/>
          <p:cNvGrpSpPr/>
          <p:nvPr/>
        </p:nvGrpSpPr>
        <p:grpSpPr>
          <a:xfrm>
            <a:off x="6974912" y="1948583"/>
            <a:ext cx="475238" cy="339560"/>
            <a:chOff x="6205754" y="3035920"/>
            <a:chExt cx="475238" cy="339560"/>
          </a:xfrm>
        </p:grpSpPr>
        <p:sp>
          <p:nvSpPr>
            <p:cNvPr id="411" name="Rectangle 410"/>
            <p:cNvSpPr/>
            <p:nvPr/>
          </p:nvSpPr>
          <p:spPr>
            <a:xfrm>
              <a:off x="6561343" y="3035920"/>
              <a:ext cx="119649" cy="339560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2" name="Rectangle 411"/>
            <p:cNvSpPr/>
            <p:nvPr/>
          </p:nvSpPr>
          <p:spPr>
            <a:xfrm>
              <a:off x="6205754" y="3035922"/>
              <a:ext cx="350972" cy="339558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16" name="Rectangle 415"/>
          <p:cNvSpPr/>
          <p:nvPr/>
        </p:nvSpPr>
        <p:spPr>
          <a:xfrm flipH="1">
            <a:off x="2259953" y="1953167"/>
            <a:ext cx="900020" cy="339558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7" name="Rectangle 416"/>
          <p:cNvSpPr/>
          <p:nvPr/>
        </p:nvSpPr>
        <p:spPr>
          <a:xfrm flipH="1">
            <a:off x="5096575" y="1954000"/>
            <a:ext cx="900020" cy="339558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8" name="Rectangle 417"/>
          <p:cNvSpPr/>
          <p:nvPr/>
        </p:nvSpPr>
        <p:spPr>
          <a:xfrm flipH="1">
            <a:off x="7452514" y="1954899"/>
            <a:ext cx="1383567" cy="339558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10735687" y="1951048"/>
            <a:ext cx="487668" cy="339560"/>
            <a:chOff x="10735687" y="1941423"/>
            <a:chExt cx="487668" cy="339560"/>
          </a:xfrm>
        </p:grpSpPr>
        <p:sp>
          <p:nvSpPr>
            <p:cNvPr id="419" name="Rectangle 418"/>
            <p:cNvSpPr/>
            <p:nvPr/>
          </p:nvSpPr>
          <p:spPr>
            <a:xfrm>
              <a:off x="10735687" y="1941423"/>
              <a:ext cx="119649" cy="339560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0" name="Rectangle 419"/>
            <p:cNvSpPr/>
            <p:nvPr/>
          </p:nvSpPr>
          <p:spPr>
            <a:xfrm>
              <a:off x="10858360" y="1941423"/>
              <a:ext cx="119649" cy="339560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1" name="Rectangle 420"/>
            <p:cNvSpPr/>
            <p:nvPr/>
          </p:nvSpPr>
          <p:spPr>
            <a:xfrm>
              <a:off x="10981033" y="1941423"/>
              <a:ext cx="119649" cy="339560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2" name="Rectangle 421"/>
            <p:cNvSpPr/>
            <p:nvPr/>
          </p:nvSpPr>
          <p:spPr>
            <a:xfrm>
              <a:off x="11103706" y="1941423"/>
              <a:ext cx="119649" cy="339560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541729" y="219495"/>
                <a:ext cx="10864823" cy="818309"/>
              </a:xfrm>
            </p:spPr>
            <p:txBody>
              <a:bodyPr/>
              <a:lstStyle/>
              <a:p>
                <a:r>
                  <a:rPr lang="en-US" dirty="0" smtClean="0"/>
                  <a:t>Case 2 (Contention dominant):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1&gt; 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a:rPr lang="el-G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den>
                    </m:f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41729" y="219495"/>
                <a:ext cx="10864823" cy="818309"/>
              </a:xfrm>
              <a:blipFill>
                <a:blip r:embed="rId2"/>
                <a:stretch>
                  <a:fillRect l="-2301" t="-10448" b="-335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2E71D35-7973-4725-A497-15A20A430A13}" type="slidenum">
              <a:rPr lang="en-US" sz="6600" smtClean="0">
                <a:solidFill>
                  <a:schemeClr val="bg1">
                    <a:lumMod val="85000"/>
                  </a:schemeClr>
                </a:solidFill>
              </a:rPr>
              <a:pPr/>
              <a:t>15</a:t>
            </a:fld>
            <a:endParaRPr lang="en-US" sz="6600" dirty="0">
              <a:solidFill>
                <a:schemeClr val="bg1">
                  <a:lumMod val="85000"/>
                </a:schemeClr>
              </a:solidFill>
            </a:endParaRPr>
          </a:p>
        </p:txBody>
      </p:sp>
      <p:grpSp>
        <p:nvGrpSpPr>
          <p:cNvPr id="245" name="Group 244"/>
          <p:cNvGrpSpPr/>
          <p:nvPr/>
        </p:nvGrpSpPr>
        <p:grpSpPr>
          <a:xfrm>
            <a:off x="213295" y="2128622"/>
            <a:ext cx="11738793" cy="694941"/>
            <a:chOff x="183816" y="4702672"/>
            <a:chExt cx="11738793" cy="694941"/>
          </a:xfrm>
        </p:grpSpPr>
        <p:cxnSp>
          <p:nvCxnSpPr>
            <p:cNvPr id="246" name="Straight Connector 245"/>
            <p:cNvCxnSpPr/>
            <p:nvPr/>
          </p:nvCxnSpPr>
          <p:spPr>
            <a:xfrm>
              <a:off x="302838" y="4873402"/>
              <a:ext cx="11359708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7" name="Group 246"/>
            <p:cNvGrpSpPr/>
            <p:nvPr/>
          </p:nvGrpSpPr>
          <p:grpSpPr>
            <a:xfrm>
              <a:off x="313841" y="4702672"/>
              <a:ext cx="11353316" cy="377769"/>
              <a:chOff x="239207" y="1849421"/>
              <a:chExt cx="11353316" cy="998916"/>
            </a:xfrm>
          </p:grpSpPr>
          <p:cxnSp>
            <p:nvCxnSpPr>
              <p:cNvPr id="367" name="Straight Connector 366"/>
              <p:cNvCxnSpPr/>
              <p:nvPr/>
            </p:nvCxnSpPr>
            <p:spPr>
              <a:xfrm>
                <a:off x="8754194" y="1849421"/>
                <a:ext cx="0" cy="998916"/>
              </a:xfrm>
              <a:prstGeom prst="line">
                <a:avLst/>
              </a:prstGeom>
              <a:ln w="508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8" name="Straight Connector 367"/>
              <p:cNvCxnSpPr/>
              <p:nvPr/>
            </p:nvCxnSpPr>
            <p:spPr>
              <a:xfrm>
                <a:off x="239207" y="1849421"/>
                <a:ext cx="0" cy="998916"/>
              </a:xfrm>
              <a:prstGeom prst="line">
                <a:avLst/>
              </a:prstGeom>
              <a:ln w="508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9" name="Straight Connector 368"/>
              <p:cNvCxnSpPr/>
              <p:nvPr/>
            </p:nvCxnSpPr>
            <p:spPr>
              <a:xfrm>
                <a:off x="3077536" y="1849421"/>
                <a:ext cx="0" cy="998916"/>
              </a:xfrm>
              <a:prstGeom prst="line">
                <a:avLst/>
              </a:prstGeom>
              <a:ln w="508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0" name="Straight Connector 369"/>
              <p:cNvCxnSpPr/>
              <p:nvPr/>
            </p:nvCxnSpPr>
            <p:spPr>
              <a:xfrm>
                <a:off x="5915865" y="1849421"/>
                <a:ext cx="0" cy="998916"/>
              </a:xfrm>
              <a:prstGeom prst="line">
                <a:avLst/>
              </a:prstGeom>
              <a:ln w="508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1" name="Straight Connector 370"/>
              <p:cNvCxnSpPr/>
              <p:nvPr/>
            </p:nvCxnSpPr>
            <p:spPr>
              <a:xfrm>
                <a:off x="11592523" y="1849421"/>
                <a:ext cx="0" cy="998916"/>
              </a:xfrm>
              <a:prstGeom prst="line">
                <a:avLst/>
              </a:prstGeom>
              <a:ln w="508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8" name="Group 247"/>
            <p:cNvGrpSpPr/>
            <p:nvPr/>
          </p:nvGrpSpPr>
          <p:grpSpPr>
            <a:xfrm>
              <a:off x="315960" y="4793619"/>
              <a:ext cx="11346586" cy="175126"/>
              <a:chOff x="241326" y="2290185"/>
              <a:chExt cx="11346586" cy="269749"/>
            </a:xfrm>
          </p:grpSpPr>
          <p:grpSp>
            <p:nvGrpSpPr>
              <p:cNvPr id="255" name="Group 254"/>
              <p:cNvGrpSpPr/>
              <p:nvPr/>
            </p:nvGrpSpPr>
            <p:grpSpPr>
              <a:xfrm>
                <a:off x="3077832" y="2290185"/>
                <a:ext cx="2836025" cy="269749"/>
                <a:chOff x="2608872" y="2540882"/>
                <a:chExt cx="2182399" cy="152400"/>
              </a:xfrm>
            </p:grpSpPr>
            <p:grpSp>
              <p:nvGrpSpPr>
                <p:cNvPr id="340" name="Group 339"/>
                <p:cNvGrpSpPr/>
                <p:nvPr/>
              </p:nvGrpSpPr>
              <p:grpSpPr>
                <a:xfrm>
                  <a:off x="2608872" y="2540882"/>
                  <a:ext cx="2182399" cy="152400"/>
                  <a:chOff x="424472" y="2532415"/>
                  <a:chExt cx="2182399" cy="152400"/>
                </a:xfrm>
              </p:grpSpPr>
              <p:cxnSp>
                <p:nvCxnSpPr>
                  <p:cNvPr id="354" name="Straight Connector 353"/>
                  <p:cNvCxnSpPr/>
                  <p:nvPr/>
                </p:nvCxnSpPr>
                <p:spPr>
                  <a:xfrm>
                    <a:off x="606339" y="2532415"/>
                    <a:ext cx="0" cy="152400"/>
                  </a:xfrm>
                  <a:prstGeom prst="line">
                    <a:avLst/>
                  </a:prstGeom>
                  <a:ln w="127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55" name="Straight Connector 354"/>
                  <p:cNvCxnSpPr/>
                  <p:nvPr/>
                </p:nvCxnSpPr>
                <p:spPr>
                  <a:xfrm>
                    <a:off x="788206" y="2532415"/>
                    <a:ext cx="0" cy="152400"/>
                  </a:xfrm>
                  <a:prstGeom prst="line">
                    <a:avLst/>
                  </a:prstGeom>
                  <a:ln w="127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56" name="Straight Connector 355"/>
                  <p:cNvCxnSpPr/>
                  <p:nvPr/>
                </p:nvCxnSpPr>
                <p:spPr>
                  <a:xfrm>
                    <a:off x="970073" y="2532415"/>
                    <a:ext cx="0" cy="152400"/>
                  </a:xfrm>
                  <a:prstGeom prst="line">
                    <a:avLst/>
                  </a:prstGeom>
                  <a:ln w="127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57" name="Straight Connector 356"/>
                  <p:cNvCxnSpPr/>
                  <p:nvPr/>
                </p:nvCxnSpPr>
                <p:spPr>
                  <a:xfrm>
                    <a:off x="1151940" y="2532415"/>
                    <a:ext cx="0" cy="152400"/>
                  </a:xfrm>
                  <a:prstGeom prst="line">
                    <a:avLst/>
                  </a:prstGeom>
                  <a:ln w="127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58" name="Straight Connector 357"/>
                  <p:cNvCxnSpPr/>
                  <p:nvPr/>
                </p:nvCxnSpPr>
                <p:spPr>
                  <a:xfrm>
                    <a:off x="1333807" y="2532415"/>
                    <a:ext cx="0" cy="152400"/>
                  </a:xfrm>
                  <a:prstGeom prst="line">
                    <a:avLst/>
                  </a:prstGeom>
                  <a:ln w="127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59" name="Straight Connector 358"/>
                  <p:cNvCxnSpPr/>
                  <p:nvPr/>
                </p:nvCxnSpPr>
                <p:spPr>
                  <a:xfrm>
                    <a:off x="1515674" y="2532415"/>
                    <a:ext cx="0" cy="152400"/>
                  </a:xfrm>
                  <a:prstGeom prst="line">
                    <a:avLst/>
                  </a:prstGeom>
                  <a:ln w="127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60" name="Straight Connector 359"/>
                  <p:cNvCxnSpPr/>
                  <p:nvPr/>
                </p:nvCxnSpPr>
                <p:spPr>
                  <a:xfrm>
                    <a:off x="1697541" y="2532415"/>
                    <a:ext cx="0" cy="152400"/>
                  </a:xfrm>
                  <a:prstGeom prst="line">
                    <a:avLst/>
                  </a:prstGeom>
                  <a:ln w="127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61" name="Straight Connector 360"/>
                  <p:cNvCxnSpPr/>
                  <p:nvPr/>
                </p:nvCxnSpPr>
                <p:spPr>
                  <a:xfrm>
                    <a:off x="1879408" y="2532415"/>
                    <a:ext cx="0" cy="152400"/>
                  </a:xfrm>
                  <a:prstGeom prst="line">
                    <a:avLst/>
                  </a:prstGeom>
                  <a:ln w="127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62" name="Straight Connector 361"/>
                  <p:cNvCxnSpPr/>
                  <p:nvPr/>
                </p:nvCxnSpPr>
                <p:spPr>
                  <a:xfrm>
                    <a:off x="2061275" y="2532415"/>
                    <a:ext cx="0" cy="152400"/>
                  </a:xfrm>
                  <a:prstGeom prst="line">
                    <a:avLst/>
                  </a:prstGeom>
                  <a:ln w="127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63" name="Straight Connector 362"/>
                  <p:cNvCxnSpPr/>
                  <p:nvPr/>
                </p:nvCxnSpPr>
                <p:spPr>
                  <a:xfrm>
                    <a:off x="2243142" y="2532415"/>
                    <a:ext cx="0" cy="152400"/>
                  </a:xfrm>
                  <a:prstGeom prst="line">
                    <a:avLst/>
                  </a:prstGeom>
                  <a:ln w="127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64" name="Straight Connector 363"/>
                  <p:cNvCxnSpPr/>
                  <p:nvPr/>
                </p:nvCxnSpPr>
                <p:spPr>
                  <a:xfrm>
                    <a:off x="2425009" y="2532415"/>
                    <a:ext cx="0" cy="152400"/>
                  </a:xfrm>
                  <a:prstGeom prst="line">
                    <a:avLst/>
                  </a:prstGeom>
                  <a:ln w="127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65" name="Straight Connector 364"/>
                  <p:cNvCxnSpPr/>
                  <p:nvPr/>
                </p:nvCxnSpPr>
                <p:spPr>
                  <a:xfrm>
                    <a:off x="2606871" y="2532415"/>
                    <a:ext cx="0" cy="152400"/>
                  </a:xfrm>
                  <a:prstGeom prst="line">
                    <a:avLst/>
                  </a:prstGeom>
                  <a:ln w="127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66" name="Straight Connector 365"/>
                  <p:cNvCxnSpPr/>
                  <p:nvPr/>
                </p:nvCxnSpPr>
                <p:spPr>
                  <a:xfrm>
                    <a:off x="424472" y="2532415"/>
                    <a:ext cx="0" cy="152400"/>
                  </a:xfrm>
                  <a:prstGeom prst="line">
                    <a:avLst/>
                  </a:prstGeom>
                  <a:ln w="127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41" name="Group 340"/>
                <p:cNvGrpSpPr/>
                <p:nvPr/>
              </p:nvGrpSpPr>
              <p:grpSpPr>
                <a:xfrm>
                  <a:off x="2698666" y="2540882"/>
                  <a:ext cx="2000532" cy="152400"/>
                  <a:chOff x="606339" y="2532415"/>
                  <a:chExt cx="2000532" cy="152400"/>
                </a:xfrm>
              </p:grpSpPr>
              <p:cxnSp>
                <p:nvCxnSpPr>
                  <p:cNvPr id="342" name="Straight Connector 341"/>
                  <p:cNvCxnSpPr/>
                  <p:nvPr/>
                </p:nvCxnSpPr>
                <p:spPr>
                  <a:xfrm>
                    <a:off x="606339" y="2532415"/>
                    <a:ext cx="0" cy="152400"/>
                  </a:xfrm>
                  <a:prstGeom prst="line">
                    <a:avLst/>
                  </a:prstGeom>
                  <a:ln w="127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3" name="Straight Connector 342"/>
                  <p:cNvCxnSpPr/>
                  <p:nvPr/>
                </p:nvCxnSpPr>
                <p:spPr>
                  <a:xfrm>
                    <a:off x="788206" y="2532415"/>
                    <a:ext cx="0" cy="152400"/>
                  </a:xfrm>
                  <a:prstGeom prst="line">
                    <a:avLst/>
                  </a:prstGeom>
                  <a:ln w="127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4" name="Straight Connector 343"/>
                  <p:cNvCxnSpPr/>
                  <p:nvPr/>
                </p:nvCxnSpPr>
                <p:spPr>
                  <a:xfrm>
                    <a:off x="970073" y="2532415"/>
                    <a:ext cx="0" cy="152400"/>
                  </a:xfrm>
                  <a:prstGeom prst="line">
                    <a:avLst/>
                  </a:prstGeom>
                  <a:ln w="127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5" name="Straight Connector 344"/>
                  <p:cNvCxnSpPr/>
                  <p:nvPr/>
                </p:nvCxnSpPr>
                <p:spPr>
                  <a:xfrm>
                    <a:off x="1151940" y="2532415"/>
                    <a:ext cx="0" cy="152400"/>
                  </a:xfrm>
                  <a:prstGeom prst="line">
                    <a:avLst/>
                  </a:prstGeom>
                  <a:ln w="127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6" name="Straight Connector 345"/>
                  <p:cNvCxnSpPr/>
                  <p:nvPr/>
                </p:nvCxnSpPr>
                <p:spPr>
                  <a:xfrm>
                    <a:off x="1333807" y="2532415"/>
                    <a:ext cx="0" cy="152400"/>
                  </a:xfrm>
                  <a:prstGeom prst="line">
                    <a:avLst/>
                  </a:prstGeom>
                  <a:ln w="127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7" name="Straight Connector 346"/>
                  <p:cNvCxnSpPr/>
                  <p:nvPr/>
                </p:nvCxnSpPr>
                <p:spPr>
                  <a:xfrm>
                    <a:off x="1515674" y="2532415"/>
                    <a:ext cx="0" cy="152400"/>
                  </a:xfrm>
                  <a:prstGeom prst="line">
                    <a:avLst/>
                  </a:prstGeom>
                  <a:ln w="127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8" name="Straight Connector 347"/>
                  <p:cNvCxnSpPr/>
                  <p:nvPr/>
                </p:nvCxnSpPr>
                <p:spPr>
                  <a:xfrm>
                    <a:off x="1697541" y="2532415"/>
                    <a:ext cx="0" cy="152400"/>
                  </a:xfrm>
                  <a:prstGeom prst="line">
                    <a:avLst/>
                  </a:prstGeom>
                  <a:ln w="127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9" name="Straight Connector 348"/>
                  <p:cNvCxnSpPr/>
                  <p:nvPr/>
                </p:nvCxnSpPr>
                <p:spPr>
                  <a:xfrm>
                    <a:off x="1879408" y="2532415"/>
                    <a:ext cx="0" cy="152400"/>
                  </a:xfrm>
                  <a:prstGeom prst="line">
                    <a:avLst/>
                  </a:prstGeom>
                  <a:ln w="127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50" name="Straight Connector 349"/>
                  <p:cNvCxnSpPr/>
                  <p:nvPr/>
                </p:nvCxnSpPr>
                <p:spPr>
                  <a:xfrm>
                    <a:off x="2061275" y="2532415"/>
                    <a:ext cx="0" cy="152400"/>
                  </a:xfrm>
                  <a:prstGeom prst="line">
                    <a:avLst/>
                  </a:prstGeom>
                  <a:ln w="127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51" name="Straight Connector 350"/>
                  <p:cNvCxnSpPr/>
                  <p:nvPr/>
                </p:nvCxnSpPr>
                <p:spPr>
                  <a:xfrm>
                    <a:off x="2243142" y="2532415"/>
                    <a:ext cx="0" cy="152400"/>
                  </a:xfrm>
                  <a:prstGeom prst="line">
                    <a:avLst/>
                  </a:prstGeom>
                  <a:ln w="127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52" name="Straight Connector 351"/>
                  <p:cNvCxnSpPr/>
                  <p:nvPr/>
                </p:nvCxnSpPr>
                <p:spPr>
                  <a:xfrm>
                    <a:off x="2425009" y="2532415"/>
                    <a:ext cx="0" cy="152400"/>
                  </a:xfrm>
                  <a:prstGeom prst="line">
                    <a:avLst/>
                  </a:prstGeom>
                  <a:ln w="127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53" name="Straight Connector 352"/>
                  <p:cNvCxnSpPr/>
                  <p:nvPr/>
                </p:nvCxnSpPr>
                <p:spPr>
                  <a:xfrm>
                    <a:off x="2606871" y="2532415"/>
                    <a:ext cx="0" cy="152400"/>
                  </a:xfrm>
                  <a:prstGeom prst="line">
                    <a:avLst/>
                  </a:prstGeom>
                  <a:ln w="127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56" name="Group 255"/>
              <p:cNvGrpSpPr/>
              <p:nvPr/>
            </p:nvGrpSpPr>
            <p:grpSpPr>
              <a:xfrm>
                <a:off x="241326" y="2290185"/>
                <a:ext cx="2836025" cy="269749"/>
                <a:chOff x="2608872" y="2540882"/>
                <a:chExt cx="2182399" cy="152400"/>
              </a:xfrm>
            </p:grpSpPr>
            <p:grpSp>
              <p:nvGrpSpPr>
                <p:cNvPr id="313" name="Group 312"/>
                <p:cNvGrpSpPr/>
                <p:nvPr/>
              </p:nvGrpSpPr>
              <p:grpSpPr>
                <a:xfrm>
                  <a:off x="2608872" y="2540882"/>
                  <a:ext cx="2182399" cy="152400"/>
                  <a:chOff x="424472" y="2532415"/>
                  <a:chExt cx="2182399" cy="152400"/>
                </a:xfrm>
              </p:grpSpPr>
              <p:cxnSp>
                <p:nvCxnSpPr>
                  <p:cNvPr id="327" name="Straight Connector 326"/>
                  <p:cNvCxnSpPr/>
                  <p:nvPr/>
                </p:nvCxnSpPr>
                <p:spPr>
                  <a:xfrm>
                    <a:off x="606339" y="2532415"/>
                    <a:ext cx="0" cy="152400"/>
                  </a:xfrm>
                  <a:prstGeom prst="line">
                    <a:avLst/>
                  </a:prstGeom>
                  <a:ln w="127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8" name="Straight Connector 327"/>
                  <p:cNvCxnSpPr/>
                  <p:nvPr/>
                </p:nvCxnSpPr>
                <p:spPr>
                  <a:xfrm>
                    <a:off x="788206" y="2532415"/>
                    <a:ext cx="0" cy="152400"/>
                  </a:xfrm>
                  <a:prstGeom prst="line">
                    <a:avLst/>
                  </a:prstGeom>
                  <a:ln w="127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9" name="Straight Connector 328"/>
                  <p:cNvCxnSpPr/>
                  <p:nvPr/>
                </p:nvCxnSpPr>
                <p:spPr>
                  <a:xfrm>
                    <a:off x="970073" y="2532415"/>
                    <a:ext cx="0" cy="152400"/>
                  </a:xfrm>
                  <a:prstGeom prst="line">
                    <a:avLst/>
                  </a:prstGeom>
                  <a:ln w="127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0" name="Straight Connector 329"/>
                  <p:cNvCxnSpPr/>
                  <p:nvPr/>
                </p:nvCxnSpPr>
                <p:spPr>
                  <a:xfrm>
                    <a:off x="1151940" y="2532415"/>
                    <a:ext cx="0" cy="152400"/>
                  </a:xfrm>
                  <a:prstGeom prst="line">
                    <a:avLst/>
                  </a:prstGeom>
                  <a:ln w="127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1" name="Straight Connector 330"/>
                  <p:cNvCxnSpPr/>
                  <p:nvPr/>
                </p:nvCxnSpPr>
                <p:spPr>
                  <a:xfrm>
                    <a:off x="1333807" y="2532415"/>
                    <a:ext cx="0" cy="152400"/>
                  </a:xfrm>
                  <a:prstGeom prst="line">
                    <a:avLst/>
                  </a:prstGeom>
                  <a:ln w="127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2" name="Straight Connector 331"/>
                  <p:cNvCxnSpPr/>
                  <p:nvPr/>
                </p:nvCxnSpPr>
                <p:spPr>
                  <a:xfrm>
                    <a:off x="1515674" y="2532415"/>
                    <a:ext cx="0" cy="152400"/>
                  </a:xfrm>
                  <a:prstGeom prst="line">
                    <a:avLst/>
                  </a:prstGeom>
                  <a:ln w="127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3" name="Straight Connector 332"/>
                  <p:cNvCxnSpPr/>
                  <p:nvPr/>
                </p:nvCxnSpPr>
                <p:spPr>
                  <a:xfrm>
                    <a:off x="1697541" y="2532415"/>
                    <a:ext cx="0" cy="152400"/>
                  </a:xfrm>
                  <a:prstGeom prst="line">
                    <a:avLst/>
                  </a:prstGeom>
                  <a:ln w="127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4" name="Straight Connector 333"/>
                  <p:cNvCxnSpPr/>
                  <p:nvPr/>
                </p:nvCxnSpPr>
                <p:spPr>
                  <a:xfrm>
                    <a:off x="1879408" y="2532415"/>
                    <a:ext cx="0" cy="152400"/>
                  </a:xfrm>
                  <a:prstGeom prst="line">
                    <a:avLst/>
                  </a:prstGeom>
                  <a:ln w="127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5" name="Straight Connector 334"/>
                  <p:cNvCxnSpPr/>
                  <p:nvPr/>
                </p:nvCxnSpPr>
                <p:spPr>
                  <a:xfrm>
                    <a:off x="2061275" y="2532415"/>
                    <a:ext cx="0" cy="152400"/>
                  </a:xfrm>
                  <a:prstGeom prst="line">
                    <a:avLst/>
                  </a:prstGeom>
                  <a:ln w="127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6" name="Straight Connector 335"/>
                  <p:cNvCxnSpPr/>
                  <p:nvPr/>
                </p:nvCxnSpPr>
                <p:spPr>
                  <a:xfrm>
                    <a:off x="2243142" y="2532415"/>
                    <a:ext cx="0" cy="152400"/>
                  </a:xfrm>
                  <a:prstGeom prst="line">
                    <a:avLst/>
                  </a:prstGeom>
                  <a:ln w="127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7" name="Straight Connector 336"/>
                  <p:cNvCxnSpPr/>
                  <p:nvPr/>
                </p:nvCxnSpPr>
                <p:spPr>
                  <a:xfrm>
                    <a:off x="2425009" y="2532415"/>
                    <a:ext cx="0" cy="152400"/>
                  </a:xfrm>
                  <a:prstGeom prst="line">
                    <a:avLst/>
                  </a:prstGeom>
                  <a:ln w="127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8" name="Straight Connector 337"/>
                  <p:cNvCxnSpPr/>
                  <p:nvPr/>
                </p:nvCxnSpPr>
                <p:spPr>
                  <a:xfrm>
                    <a:off x="2606871" y="2532415"/>
                    <a:ext cx="0" cy="152400"/>
                  </a:xfrm>
                  <a:prstGeom prst="line">
                    <a:avLst/>
                  </a:prstGeom>
                  <a:ln w="127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9" name="Straight Connector 338"/>
                  <p:cNvCxnSpPr/>
                  <p:nvPr/>
                </p:nvCxnSpPr>
                <p:spPr>
                  <a:xfrm>
                    <a:off x="424472" y="2532415"/>
                    <a:ext cx="0" cy="152400"/>
                  </a:xfrm>
                  <a:prstGeom prst="line">
                    <a:avLst/>
                  </a:prstGeom>
                  <a:ln w="127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14" name="Group 313"/>
                <p:cNvGrpSpPr/>
                <p:nvPr/>
              </p:nvGrpSpPr>
              <p:grpSpPr>
                <a:xfrm>
                  <a:off x="2698666" y="2540882"/>
                  <a:ext cx="2000532" cy="152400"/>
                  <a:chOff x="606339" y="2532415"/>
                  <a:chExt cx="2000532" cy="152400"/>
                </a:xfrm>
              </p:grpSpPr>
              <p:cxnSp>
                <p:nvCxnSpPr>
                  <p:cNvPr id="315" name="Straight Connector 314"/>
                  <p:cNvCxnSpPr/>
                  <p:nvPr/>
                </p:nvCxnSpPr>
                <p:spPr>
                  <a:xfrm>
                    <a:off x="606339" y="2532415"/>
                    <a:ext cx="0" cy="152400"/>
                  </a:xfrm>
                  <a:prstGeom prst="line">
                    <a:avLst/>
                  </a:prstGeom>
                  <a:ln w="127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6" name="Straight Connector 315"/>
                  <p:cNvCxnSpPr/>
                  <p:nvPr/>
                </p:nvCxnSpPr>
                <p:spPr>
                  <a:xfrm>
                    <a:off x="788206" y="2532415"/>
                    <a:ext cx="0" cy="152400"/>
                  </a:xfrm>
                  <a:prstGeom prst="line">
                    <a:avLst/>
                  </a:prstGeom>
                  <a:ln w="127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7" name="Straight Connector 316"/>
                  <p:cNvCxnSpPr/>
                  <p:nvPr/>
                </p:nvCxnSpPr>
                <p:spPr>
                  <a:xfrm>
                    <a:off x="970073" y="2532415"/>
                    <a:ext cx="0" cy="152400"/>
                  </a:xfrm>
                  <a:prstGeom prst="line">
                    <a:avLst/>
                  </a:prstGeom>
                  <a:ln w="127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8" name="Straight Connector 317"/>
                  <p:cNvCxnSpPr/>
                  <p:nvPr/>
                </p:nvCxnSpPr>
                <p:spPr>
                  <a:xfrm>
                    <a:off x="1151940" y="2532415"/>
                    <a:ext cx="0" cy="152400"/>
                  </a:xfrm>
                  <a:prstGeom prst="line">
                    <a:avLst/>
                  </a:prstGeom>
                  <a:ln w="127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9" name="Straight Connector 318"/>
                  <p:cNvCxnSpPr/>
                  <p:nvPr/>
                </p:nvCxnSpPr>
                <p:spPr>
                  <a:xfrm>
                    <a:off x="1333807" y="2532415"/>
                    <a:ext cx="0" cy="152400"/>
                  </a:xfrm>
                  <a:prstGeom prst="line">
                    <a:avLst/>
                  </a:prstGeom>
                  <a:ln w="127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0" name="Straight Connector 319"/>
                  <p:cNvCxnSpPr/>
                  <p:nvPr/>
                </p:nvCxnSpPr>
                <p:spPr>
                  <a:xfrm>
                    <a:off x="1515674" y="2532415"/>
                    <a:ext cx="0" cy="152400"/>
                  </a:xfrm>
                  <a:prstGeom prst="line">
                    <a:avLst/>
                  </a:prstGeom>
                  <a:ln w="127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1" name="Straight Connector 320"/>
                  <p:cNvCxnSpPr/>
                  <p:nvPr/>
                </p:nvCxnSpPr>
                <p:spPr>
                  <a:xfrm>
                    <a:off x="1697541" y="2532415"/>
                    <a:ext cx="0" cy="152400"/>
                  </a:xfrm>
                  <a:prstGeom prst="line">
                    <a:avLst/>
                  </a:prstGeom>
                  <a:ln w="127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2" name="Straight Connector 321"/>
                  <p:cNvCxnSpPr/>
                  <p:nvPr/>
                </p:nvCxnSpPr>
                <p:spPr>
                  <a:xfrm>
                    <a:off x="1879408" y="2532415"/>
                    <a:ext cx="0" cy="152400"/>
                  </a:xfrm>
                  <a:prstGeom prst="line">
                    <a:avLst/>
                  </a:prstGeom>
                  <a:ln w="127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3" name="Straight Connector 322"/>
                  <p:cNvCxnSpPr/>
                  <p:nvPr/>
                </p:nvCxnSpPr>
                <p:spPr>
                  <a:xfrm>
                    <a:off x="2061275" y="2532415"/>
                    <a:ext cx="0" cy="152400"/>
                  </a:xfrm>
                  <a:prstGeom prst="line">
                    <a:avLst/>
                  </a:prstGeom>
                  <a:ln w="127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4" name="Straight Connector 323"/>
                  <p:cNvCxnSpPr/>
                  <p:nvPr/>
                </p:nvCxnSpPr>
                <p:spPr>
                  <a:xfrm>
                    <a:off x="2243142" y="2532415"/>
                    <a:ext cx="0" cy="152400"/>
                  </a:xfrm>
                  <a:prstGeom prst="line">
                    <a:avLst/>
                  </a:prstGeom>
                  <a:ln w="127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5" name="Straight Connector 324"/>
                  <p:cNvCxnSpPr/>
                  <p:nvPr/>
                </p:nvCxnSpPr>
                <p:spPr>
                  <a:xfrm>
                    <a:off x="2425009" y="2532415"/>
                    <a:ext cx="0" cy="152400"/>
                  </a:xfrm>
                  <a:prstGeom prst="line">
                    <a:avLst/>
                  </a:prstGeom>
                  <a:ln w="127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6" name="Straight Connector 325"/>
                  <p:cNvCxnSpPr/>
                  <p:nvPr/>
                </p:nvCxnSpPr>
                <p:spPr>
                  <a:xfrm>
                    <a:off x="2606871" y="2532415"/>
                    <a:ext cx="0" cy="152400"/>
                  </a:xfrm>
                  <a:prstGeom prst="line">
                    <a:avLst/>
                  </a:prstGeom>
                  <a:ln w="127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57" name="Group 256"/>
              <p:cNvGrpSpPr/>
              <p:nvPr/>
            </p:nvGrpSpPr>
            <p:grpSpPr>
              <a:xfrm>
                <a:off x="5915865" y="2290185"/>
                <a:ext cx="2836025" cy="269749"/>
                <a:chOff x="2608872" y="2540882"/>
                <a:chExt cx="2182399" cy="152400"/>
              </a:xfrm>
            </p:grpSpPr>
            <p:grpSp>
              <p:nvGrpSpPr>
                <p:cNvPr id="286" name="Group 285"/>
                <p:cNvGrpSpPr/>
                <p:nvPr/>
              </p:nvGrpSpPr>
              <p:grpSpPr>
                <a:xfrm>
                  <a:off x="2608872" y="2540882"/>
                  <a:ext cx="2182399" cy="152400"/>
                  <a:chOff x="424472" y="2532415"/>
                  <a:chExt cx="2182399" cy="152400"/>
                </a:xfrm>
              </p:grpSpPr>
              <p:cxnSp>
                <p:nvCxnSpPr>
                  <p:cNvPr id="300" name="Straight Connector 299"/>
                  <p:cNvCxnSpPr/>
                  <p:nvPr/>
                </p:nvCxnSpPr>
                <p:spPr>
                  <a:xfrm>
                    <a:off x="606339" y="2532415"/>
                    <a:ext cx="0" cy="152400"/>
                  </a:xfrm>
                  <a:prstGeom prst="line">
                    <a:avLst/>
                  </a:prstGeom>
                  <a:ln w="127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1" name="Straight Connector 300"/>
                  <p:cNvCxnSpPr/>
                  <p:nvPr/>
                </p:nvCxnSpPr>
                <p:spPr>
                  <a:xfrm>
                    <a:off x="788206" y="2532415"/>
                    <a:ext cx="0" cy="152400"/>
                  </a:xfrm>
                  <a:prstGeom prst="line">
                    <a:avLst/>
                  </a:prstGeom>
                  <a:ln w="127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2" name="Straight Connector 301"/>
                  <p:cNvCxnSpPr/>
                  <p:nvPr/>
                </p:nvCxnSpPr>
                <p:spPr>
                  <a:xfrm>
                    <a:off x="970073" y="2532415"/>
                    <a:ext cx="0" cy="152400"/>
                  </a:xfrm>
                  <a:prstGeom prst="line">
                    <a:avLst/>
                  </a:prstGeom>
                  <a:ln w="127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3" name="Straight Connector 302"/>
                  <p:cNvCxnSpPr/>
                  <p:nvPr/>
                </p:nvCxnSpPr>
                <p:spPr>
                  <a:xfrm>
                    <a:off x="1151940" y="2532415"/>
                    <a:ext cx="0" cy="152400"/>
                  </a:xfrm>
                  <a:prstGeom prst="line">
                    <a:avLst/>
                  </a:prstGeom>
                  <a:ln w="127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4" name="Straight Connector 303"/>
                  <p:cNvCxnSpPr/>
                  <p:nvPr/>
                </p:nvCxnSpPr>
                <p:spPr>
                  <a:xfrm>
                    <a:off x="1333807" y="2532415"/>
                    <a:ext cx="0" cy="152400"/>
                  </a:xfrm>
                  <a:prstGeom prst="line">
                    <a:avLst/>
                  </a:prstGeom>
                  <a:ln w="127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5" name="Straight Connector 304"/>
                  <p:cNvCxnSpPr/>
                  <p:nvPr/>
                </p:nvCxnSpPr>
                <p:spPr>
                  <a:xfrm>
                    <a:off x="1515674" y="2532415"/>
                    <a:ext cx="0" cy="152400"/>
                  </a:xfrm>
                  <a:prstGeom prst="line">
                    <a:avLst/>
                  </a:prstGeom>
                  <a:ln w="127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6" name="Straight Connector 305"/>
                  <p:cNvCxnSpPr/>
                  <p:nvPr/>
                </p:nvCxnSpPr>
                <p:spPr>
                  <a:xfrm>
                    <a:off x="1697541" y="2532415"/>
                    <a:ext cx="0" cy="152400"/>
                  </a:xfrm>
                  <a:prstGeom prst="line">
                    <a:avLst/>
                  </a:prstGeom>
                  <a:ln w="127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7" name="Straight Connector 306"/>
                  <p:cNvCxnSpPr/>
                  <p:nvPr/>
                </p:nvCxnSpPr>
                <p:spPr>
                  <a:xfrm>
                    <a:off x="1879408" y="2532415"/>
                    <a:ext cx="0" cy="152400"/>
                  </a:xfrm>
                  <a:prstGeom prst="line">
                    <a:avLst/>
                  </a:prstGeom>
                  <a:ln w="127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8" name="Straight Connector 307"/>
                  <p:cNvCxnSpPr/>
                  <p:nvPr/>
                </p:nvCxnSpPr>
                <p:spPr>
                  <a:xfrm>
                    <a:off x="2061275" y="2532415"/>
                    <a:ext cx="0" cy="152400"/>
                  </a:xfrm>
                  <a:prstGeom prst="line">
                    <a:avLst/>
                  </a:prstGeom>
                  <a:ln w="127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9" name="Straight Connector 308"/>
                  <p:cNvCxnSpPr/>
                  <p:nvPr/>
                </p:nvCxnSpPr>
                <p:spPr>
                  <a:xfrm>
                    <a:off x="2243142" y="2532415"/>
                    <a:ext cx="0" cy="152400"/>
                  </a:xfrm>
                  <a:prstGeom prst="line">
                    <a:avLst/>
                  </a:prstGeom>
                  <a:ln w="127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0" name="Straight Connector 309"/>
                  <p:cNvCxnSpPr/>
                  <p:nvPr/>
                </p:nvCxnSpPr>
                <p:spPr>
                  <a:xfrm>
                    <a:off x="2425009" y="2532415"/>
                    <a:ext cx="0" cy="152400"/>
                  </a:xfrm>
                  <a:prstGeom prst="line">
                    <a:avLst/>
                  </a:prstGeom>
                  <a:ln w="127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1" name="Straight Connector 310"/>
                  <p:cNvCxnSpPr/>
                  <p:nvPr/>
                </p:nvCxnSpPr>
                <p:spPr>
                  <a:xfrm>
                    <a:off x="2606871" y="2532415"/>
                    <a:ext cx="0" cy="152400"/>
                  </a:xfrm>
                  <a:prstGeom prst="line">
                    <a:avLst/>
                  </a:prstGeom>
                  <a:ln w="127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2" name="Straight Connector 311"/>
                  <p:cNvCxnSpPr/>
                  <p:nvPr/>
                </p:nvCxnSpPr>
                <p:spPr>
                  <a:xfrm>
                    <a:off x="424472" y="2532415"/>
                    <a:ext cx="0" cy="152400"/>
                  </a:xfrm>
                  <a:prstGeom prst="line">
                    <a:avLst/>
                  </a:prstGeom>
                  <a:ln w="127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87" name="Group 286"/>
                <p:cNvGrpSpPr/>
                <p:nvPr/>
              </p:nvGrpSpPr>
              <p:grpSpPr>
                <a:xfrm>
                  <a:off x="2698666" y="2540882"/>
                  <a:ext cx="2000532" cy="152400"/>
                  <a:chOff x="606339" y="2532415"/>
                  <a:chExt cx="2000532" cy="152400"/>
                </a:xfrm>
              </p:grpSpPr>
              <p:cxnSp>
                <p:nvCxnSpPr>
                  <p:cNvPr id="288" name="Straight Connector 287"/>
                  <p:cNvCxnSpPr/>
                  <p:nvPr/>
                </p:nvCxnSpPr>
                <p:spPr>
                  <a:xfrm>
                    <a:off x="606339" y="2532415"/>
                    <a:ext cx="0" cy="152400"/>
                  </a:xfrm>
                  <a:prstGeom prst="line">
                    <a:avLst/>
                  </a:prstGeom>
                  <a:ln w="127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9" name="Straight Connector 288"/>
                  <p:cNvCxnSpPr/>
                  <p:nvPr/>
                </p:nvCxnSpPr>
                <p:spPr>
                  <a:xfrm>
                    <a:off x="788206" y="2532415"/>
                    <a:ext cx="0" cy="152400"/>
                  </a:xfrm>
                  <a:prstGeom prst="line">
                    <a:avLst/>
                  </a:prstGeom>
                  <a:ln w="127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0" name="Straight Connector 289"/>
                  <p:cNvCxnSpPr/>
                  <p:nvPr/>
                </p:nvCxnSpPr>
                <p:spPr>
                  <a:xfrm>
                    <a:off x="970073" y="2532415"/>
                    <a:ext cx="0" cy="152400"/>
                  </a:xfrm>
                  <a:prstGeom prst="line">
                    <a:avLst/>
                  </a:prstGeom>
                  <a:ln w="127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1" name="Straight Connector 290"/>
                  <p:cNvCxnSpPr/>
                  <p:nvPr/>
                </p:nvCxnSpPr>
                <p:spPr>
                  <a:xfrm>
                    <a:off x="1151940" y="2532415"/>
                    <a:ext cx="0" cy="152400"/>
                  </a:xfrm>
                  <a:prstGeom prst="line">
                    <a:avLst/>
                  </a:prstGeom>
                  <a:ln w="127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2" name="Straight Connector 291"/>
                  <p:cNvCxnSpPr/>
                  <p:nvPr/>
                </p:nvCxnSpPr>
                <p:spPr>
                  <a:xfrm>
                    <a:off x="1333807" y="2532415"/>
                    <a:ext cx="0" cy="152400"/>
                  </a:xfrm>
                  <a:prstGeom prst="line">
                    <a:avLst/>
                  </a:prstGeom>
                  <a:ln w="127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3" name="Straight Connector 292"/>
                  <p:cNvCxnSpPr/>
                  <p:nvPr/>
                </p:nvCxnSpPr>
                <p:spPr>
                  <a:xfrm>
                    <a:off x="1515674" y="2532415"/>
                    <a:ext cx="0" cy="152400"/>
                  </a:xfrm>
                  <a:prstGeom prst="line">
                    <a:avLst/>
                  </a:prstGeom>
                  <a:ln w="127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4" name="Straight Connector 293"/>
                  <p:cNvCxnSpPr/>
                  <p:nvPr/>
                </p:nvCxnSpPr>
                <p:spPr>
                  <a:xfrm>
                    <a:off x="1697541" y="2532415"/>
                    <a:ext cx="0" cy="152400"/>
                  </a:xfrm>
                  <a:prstGeom prst="line">
                    <a:avLst/>
                  </a:prstGeom>
                  <a:ln w="127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5" name="Straight Connector 294"/>
                  <p:cNvCxnSpPr/>
                  <p:nvPr/>
                </p:nvCxnSpPr>
                <p:spPr>
                  <a:xfrm>
                    <a:off x="1879408" y="2532415"/>
                    <a:ext cx="0" cy="152400"/>
                  </a:xfrm>
                  <a:prstGeom prst="line">
                    <a:avLst/>
                  </a:prstGeom>
                  <a:ln w="127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6" name="Straight Connector 295"/>
                  <p:cNvCxnSpPr/>
                  <p:nvPr/>
                </p:nvCxnSpPr>
                <p:spPr>
                  <a:xfrm>
                    <a:off x="2061275" y="2532415"/>
                    <a:ext cx="0" cy="152400"/>
                  </a:xfrm>
                  <a:prstGeom prst="line">
                    <a:avLst/>
                  </a:prstGeom>
                  <a:ln w="127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7" name="Straight Connector 296"/>
                  <p:cNvCxnSpPr/>
                  <p:nvPr/>
                </p:nvCxnSpPr>
                <p:spPr>
                  <a:xfrm>
                    <a:off x="2243142" y="2532415"/>
                    <a:ext cx="0" cy="152400"/>
                  </a:xfrm>
                  <a:prstGeom prst="line">
                    <a:avLst/>
                  </a:prstGeom>
                  <a:ln w="127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8" name="Straight Connector 297"/>
                  <p:cNvCxnSpPr/>
                  <p:nvPr/>
                </p:nvCxnSpPr>
                <p:spPr>
                  <a:xfrm>
                    <a:off x="2425009" y="2532415"/>
                    <a:ext cx="0" cy="152400"/>
                  </a:xfrm>
                  <a:prstGeom prst="line">
                    <a:avLst/>
                  </a:prstGeom>
                  <a:ln w="127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9" name="Straight Connector 298"/>
                  <p:cNvCxnSpPr/>
                  <p:nvPr/>
                </p:nvCxnSpPr>
                <p:spPr>
                  <a:xfrm>
                    <a:off x="2606871" y="2532415"/>
                    <a:ext cx="0" cy="152400"/>
                  </a:xfrm>
                  <a:prstGeom prst="line">
                    <a:avLst/>
                  </a:prstGeom>
                  <a:ln w="127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58" name="Group 257"/>
              <p:cNvGrpSpPr/>
              <p:nvPr/>
            </p:nvGrpSpPr>
            <p:grpSpPr>
              <a:xfrm>
                <a:off x="8751887" y="2290185"/>
                <a:ext cx="2836025" cy="269749"/>
                <a:chOff x="2608872" y="2540882"/>
                <a:chExt cx="2182399" cy="152400"/>
              </a:xfrm>
            </p:grpSpPr>
            <p:grpSp>
              <p:nvGrpSpPr>
                <p:cNvPr id="259" name="Group 258"/>
                <p:cNvGrpSpPr/>
                <p:nvPr/>
              </p:nvGrpSpPr>
              <p:grpSpPr>
                <a:xfrm>
                  <a:off x="2608872" y="2540882"/>
                  <a:ext cx="2182399" cy="152400"/>
                  <a:chOff x="424472" y="2532415"/>
                  <a:chExt cx="2182399" cy="152400"/>
                </a:xfrm>
              </p:grpSpPr>
              <p:cxnSp>
                <p:nvCxnSpPr>
                  <p:cNvPr id="273" name="Straight Connector 272"/>
                  <p:cNvCxnSpPr/>
                  <p:nvPr/>
                </p:nvCxnSpPr>
                <p:spPr>
                  <a:xfrm>
                    <a:off x="606339" y="2532415"/>
                    <a:ext cx="0" cy="152400"/>
                  </a:xfrm>
                  <a:prstGeom prst="line">
                    <a:avLst/>
                  </a:prstGeom>
                  <a:ln w="127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4" name="Straight Connector 273"/>
                  <p:cNvCxnSpPr/>
                  <p:nvPr/>
                </p:nvCxnSpPr>
                <p:spPr>
                  <a:xfrm>
                    <a:off x="788206" y="2532415"/>
                    <a:ext cx="0" cy="152400"/>
                  </a:xfrm>
                  <a:prstGeom prst="line">
                    <a:avLst/>
                  </a:prstGeom>
                  <a:ln w="127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5" name="Straight Connector 274"/>
                  <p:cNvCxnSpPr/>
                  <p:nvPr/>
                </p:nvCxnSpPr>
                <p:spPr>
                  <a:xfrm>
                    <a:off x="970073" y="2532415"/>
                    <a:ext cx="0" cy="152400"/>
                  </a:xfrm>
                  <a:prstGeom prst="line">
                    <a:avLst/>
                  </a:prstGeom>
                  <a:ln w="127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6" name="Straight Connector 275"/>
                  <p:cNvCxnSpPr/>
                  <p:nvPr/>
                </p:nvCxnSpPr>
                <p:spPr>
                  <a:xfrm>
                    <a:off x="1151940" y="2532415"/>
                    <a:ext cx="0" cy="152400"/>
                  </a:xfrm>
                  <a:prstGeom prst="line">
                    <a:avLst/>
                  </a:prstGeom>
                  <a:ln w="127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7" name="Straight Connector 276"/>
                  <p:cNvCxnSpPr/>
                  <p:nvPr/>
                </p:nvCxnSpPr>
                <p:spPr>
                  <a:xfrm>
                    <a:off x="1333807" y="2532415"/>
                    <a:ext cx="0" cy="152400"/>
                  </a:xfrm>
                  <a:prstGeom prst="line">
                    <a:avLst/>
                  </a:prstGeom>
                  <a:ln w="127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8" name="Straight Connector 277"/>
                  <p:cNvCxnSpPr/>
                  <p:nvPr/>
                </p:nvCxnSpPr>
                <p:spPr>
                  <a:xfrm>
                    <a:off x="1515674" y="2532415"/>
                    <a:ext cx="0" cy="152400"/>
                  </a:xfrm>
                  <a:prstGeom prst="line">
                    <a:avLst/>
                  </a:prstGeom>
                  <a:ln w="127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9" name="Straight Connector 278"/>
                  <p:cNvCxnSpPr/>
                  <p:nvPr/>
                </p:nvCxnSpPr>
                <p:spPr>
                  <a:xfrm>
                    <a:off x="1697541" y="2532415"/>
                    <a:ext cx="0" cy="152400"/>
                  </a:xfrm>
                  <a:prstGeom prst="line">
                    <a:avLst/>
                  </a:prstGeom>
                  <a:ln w="127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0" name="Straight Connector 279"/>
                  <p:cNvCxnSpPr/>
                  <p:nvPr/>
                </p:nvCxnSpPr>
                <p:spPr>
                  <a:xfrm>
                    <a:off x="1879408" y="2532415"/>
                    <a:ext cx="0" cy="152400"/>
                  </a:xfrm>
                  <a:prstGeom prst="line">
                    <a:avLst/>
                  </a:prstGeom>
                  <a:ln w="127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1" name="Straight Connector 280"/>
                  <p:cNvCxnSpPr/>
                  <p:nvPr/>
                </p:nvCxnSpPr>
                <p:spPr>
                  <a:xfrm>
                    <a:off x="2061275" y="2532415"/>
                    <a:ext cx="0" cy="152400"/>
                  </a:xfrm>
                  <a:prstGeom prst="line">
                    <a:avLst/>
                  </a:prstGeom>
                  <a:ln w="127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2" name="Straight Connector 281"/>
                  <p:cNvCxnSpPr/>
                  <p:nvPr/>
                </p:nvCxnSpPr>
                <p:spPr>
                  <a:xfrm>
                    <a:off x="2243142" y="2532415"/>
                    <a:ext cx="0" cy="152400"/>
                  </a:xfrm>
                  <a:prstGeom prst="line">
                    <a:avLst/>
                  </a:prstGeom>
                  <a:ln w="127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3" name="Straight Connector 282"/>
                  <p:cNvCxnSpPr/>
                  <p:nvPr/>
                </p:nvCxnSpPr>
                <p:spPr>
                  <a:xfrm>
                    <a:off x="2425009" y="2532415"/>
                    <a:ext cx="0" cy="152400"/>
                  </a:xfrm>
                  <a:prstGeom prst="line">
                    <a:avLst/>
                  </a:prstGeom>
                  <a:ln w="127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4" name="Straight Connector 283"/>
                  <p:cNvCxnSpPr/>
                  <p:nvPr/>
                </p:nvCxnSpPr>
                <p:spPr>
                  <a:xfrm>
                    <a:off x="2606871" y="2532415"/>
                    <a:ext cx="0" cy="152400"/>
                  </a:xfrm>
                  <a:prstGeom prst="line">
                    <a:avLst/>
                  </a:prstGeom>
                  <a:ln w="127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5" name="Straight Connector 284"/>
                  <p:cNvCxnSpPr/>
                  <p:nvPr/>
                </p:nvCxnSpPr>
                <p:spPr>
                  <a:xfrm>
                    <a:off x="424472" y="2532415"/>
                    <a:ext cx="0" cy="152400"/>
                  </a:xfrm>
                  <a:prstGeom prst="line">
                    <a:avLst/>
                  </a:prstGeom>
                  <a:ln w="127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60" name="Group 259"/>
                <p:cNvGrpSpPr/>
                <p:nvPr/>
              </p:nvGrpSpPr>
              <p:grpSpPr>
                <a:xfrm>
                  <a:off x="2698666" y="2540882"/>
                  <a:ext cx="2000532" cy="152400"/>
                  <a:chOff x="606339" y="2532415"/>
                  <a:chExt cx="2000532" cy="152400"/>
                </a:xfrm>
              </p:grpSpPr>
              <p:cxnSp>
                <p:nvCxnSpPr>
                  <p:cNvPr id="261" name="Straight Connector 260"/>
                  <p:cNvCxnSpPr/>
                  <p:nvPr/>
                </p:nvCxnSpPr>
                <p:spPr>
                  <a:xfrm>
                    <a:off x="606339" y="2532415"/>
                    <a:ext cx="0" cy="152400"/>
                  </a:xfrm>
                  <a:prstGeom prst="line">
                    <a:avLst/>
                  </a:prstGeom>
                  <a:ln w="127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2" name="Straight Connector 261"/>
                  <p:cNvCxnSpPr/>
                  <p:nvPr/>
                </p:nvCxnSpPr>
                <p:spPr>
                  <a:xfrm>
                    <a:off x="788206" y="2532415"/>
                    <a:ext cx="0" cy="152400"/>
                  </a:xfrm>
                  <a:prstGeom prst="line">
                    <a:avLst/>
                  </a:prstGeom>
                  <a:ln w="127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3" name="Straight Connector 262"/>
                  <p:cNvCxnSpPr/>
                  <p:nvPr/>
                </p:nvCxnSpPr>
                <p:spPr>
                  <a:xfrm>
                    <a:off x="970073" y="2532415"/>
                    <a:ext cx="0" cy="152400"/>
                  </a:xfrm>
                  <a:prstGeom prst="line">
                    <a:avLst/>
                  </a:prstGeom>
                  <a:ln w="127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4" name="Straight Connector 263"/>
                  <p:cNvCxnSpPr/>
                  <p:nvPr/>
                </p:nvCxnSpPr>
                <p:spPr>
                  <a:xfrm>
                    <a:off x="1151940" y="2532415"/>
                    <a:ext cx="0" cy="152400"/>
                  </a:xfrm>
                  <a:prstGeom prst="line">
                    <a:avLst/>
                  </a:prstGeom>
                  <a:ln w="127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5" name="Straight Connector 264"/>
                  <p:cNvCxnSpPr/>
                  <p:nvPr/>
                </p:nvCxnSpPr>
                <p:spPr>
                  <a:xfrm>
                    <a:off x="1333807" y="2532415"/>
                    <a:ext cx="0" cy="152400"/>
                  </a:xfrm>
                  <a:prstGeom prst="line">
                    <a:avLst/>
                  </a:prstGeom>
                  <a:ln w="127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6" name="Straight Connector 265"/>
                  <p:cNvCxnSpPr/>
                  <p:nvPr/>
                </p:nvCxnSpPr>
                <p:spPr>
                  <a:xfrm>
                    <a:off x="1515674" y="2532415"/>
                    <a:ext cx="0" cy="152400"/>
                  </a:xfrm>
                  <a:prstGeom prst="line">
                    <a:avLst/>
                  </a:prstGeom>
                  <a:ln w="127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7" name="Straight Connector 266"/>
                  <p:cNvCxnSpPr/>
                  <p:nvPr/>
                </p:nvCxnSpPr>
                <p:spPr>
                  <a:xfrm>
                    <a:off x="1697541" y="2532415"/>
                    <a:ext cx="0" cy="152400"/>
                  </a:xfrm>
                  <a:prstGeom prst="line">
                    <a:avLst/>
                  </a:prstGeom>
                  <a:ln w="127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8" name="Straight Connector 267"/>
                  <p:cNvCxnSpPr/>
                  <p:nvPr/>
                </p:nvCxnSpPr>
                <p:spPr>
                  <a:xfrm>
                    <a:off x="1879408" y="2532415"/>
                    <a:ext cx="0" cy="152400"/>
                  </a:xfrm>
                  <a:prstGeom prst="line">
                    <a:avLst/>
                  </a:prstGeom>
                  <a:ln w="127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9" name="Straight Connector 268"/>
                  <p:cNvCxnSpPr/>
                  <p:nvPr/>
                </p:nvCxnSpPr>
                <p:spPr>
                  <a:xfrm>
                    <a:off x="2061275" y="2532415"/>
                    <a:ext cx="0" cy="152400"/>
                  </a:xfrm>
                  <a:prstGeom prst="line">
                    <a:avLst/>
                  </a:prstGeom>
                  <a:ln w="127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0" name="Straight Connector 269"/>
                  <p:cNvCxnSpPr/>
                  <p:nvPr/>
                </p:nvCxnSpPr>
                <p:spPr>
                  <a:xfrm>
                    <a:off x="2243142" y="2532415"/>
                    <a:ext cx="0" cy="152400"/>
                  </a:xfrm>
                  <a:prstGeom prst="line">
                    <a:avLst/>
                  </a:prstGeom>
                  <a:ln w="127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1" name="Straight Connector 270"/>
                  <p:cNvCxnSpPr/>
                  <p:nvPr/>
                </p:nvCxnSpPr>
                <p:spPr>
                  <a:xfrm>
                    <a:off x="2425009" y="2532415"/>
                    <a:ext cx="0" cy="152400"/>
                  </a:xfrm>
                  <a:prstGeom prst="line">
                    <a:avLst/>
                  </a:prstGeom>
                  <a:ln w="127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2" name="Straight Connector 271"/>
                  <p:cNvCxnSpPr/>
                  <p:nvPr/>
                </p:nvCxnSpPr>
                <p:spPr>
                  <a:xfrm>
                    <a:off x="2606871" y="2532415"/>
                    <a:ext cx="0" cy="152400"/>
                  </a:xfrm>
                  <a:prstGeom prst="line">
                    <a:avLst/>
                  </a:prstGeom>
                  <a:ln w="127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249" name="Group 248"/>
            <p:cNvGrpSpPr/>
            <p:nvPr/>
          </p:nvGrpSpPr>
          <p:grpSpPr>
            <a:xfrm>
              <a:off x="183816" y="5028281"/>
              <a:ext cx="11738793" cy="369332"/>
              <a:chOff x="95357" y="1783800"/>
              <a:chExt cx="11738793" cy="369332"/>
            </a:xfrm>
          </p:grpSpPr>
          <p:sp>
            <p:nvSpPr>
              <p:cNvPr id="250" name="TextBox 249"/>
              <p:cNvSpPr txBox="1"/>
              <p:nvPr/>
            </p:nvSpPr>
            <p:spPr>
              <a:xfrm>
                <a:off x="2817177" y="1783800"/>
                <a:ext cx="44755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24</a:t>
                </a:r>
                <a:endParaRPr lang="en-US" dirty="0"/>
              </a:p>
            </p:txBody>
          </p:sp>
          <p:sp>
            <p:nvSpPr>
              <p:cNvPr id="251" name="TextBox 250"/>
              <p:cNvSpPr txBox="1"/>
              <p:nvPr/>
            </p:nvSpPr>
            <p:spPr>
              <a:xfrm>
                <a:off x="5667237" y="1783800"/>
                <a:ext cx="45397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48</a:t>
                </a:r>
                <a:endParaRPr lang="en-US" dirty="0"/>
              </a:p>
            </p:txBody>
          </p:sp>
          <p:sp>
            <p:nvSpPr>
              <p:cNvPr id="252" name="TextBox 251"/>
              <p:cNvSpPr txBox="1"/>
              <p:nvPr/>
            </p:nvSpPr>
            <p:spPr>
              <a:xfrm>
                <a:off x="8523709" y="1783800"/>
                <a:ext cx="45397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72</a:t>
                </a:r>
                <a:endParaRPr lang="en-US" dirty="0"/>
              </a:p>
            </p:txBody>
          </p:sp>
          <p:sp>
            <p:nvSpPr>
              <p:cNvPr id="253" name="TextBox 252"/>
              <p:cNvSpPr txBox="1"/>
              <p:nvPr/>
            </p:nvSpPr>
            <p:spPr>
              <a:xfrm>
                <a:off x="11380180" y="1783800"/>
                <a:ext cx="45397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9</a:t>
                </a:r>
                <a:r>
                  <a:rPr lang="en-US" dirty="0" smtClean="0"/>
                  <a:t>6</a:t>
                </a:r>
                <a:endParaRPr lang="en-US" dirty="0"/>
              </a:p>
            </p:txBody>
          </p:sp>
          <p:sp>
            <p:nvSpPr>
              <p:cNvPr id="254" name="Rectangle 253"/>
              <p:cNvSpPr/>
              <p:nvPr/>
            </p:nvSpPr>
            <p:spPr>
              <a:xfrm>
                <a:off x="95357" y="1783800"/>
                <a:ext cx="31931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0</a:t>
                </a:r>
              </a:p>
            </p:txBody>
          </p:sp>
        </p:grpSp>
      </p:grpSp>
      <p:grpSp>
        <p:nvGrpSpPr>
          <p:cNvPr id="22" name="Group 21"/>
          <p:cNvGrpSpPr/>
          <p:nvPr/>
        </p:nvGrpSpPr>
        <p:grpSpPr>
          <a:xfrm>
            <a:off x="365186" y="2769032"/>
            <a:ext cx="5596636" cy="799259"/>
            <a:chOff x="365186" y="2769032"/>
            <a:chExt cx="5596636" cy="799259"/>
          </a:xfrm>
        </p:grpSpPr>
        <p:sp>
          <p:nvSpPr>
            <p:cNvPr id="11" name="Left Brace 10"/>
            <p:cNvSpPr/>
            <p:nvPr/>
          </p:nvSpPr>
          <p:spPr>
            <a:xfrm rot="16200000">
              <a:off x="2985550" y="148668"/>
              <a:ext cx="355908" cy="5596636"/>
            </a:xfrm>
            <a:prstGeom prst="leftBrace">
              <a:avLst>
                <a:gd name="adj1" fmla="val 8333"/>
                <a:gd name="adj2" fmla="val 50505"/>
              </a:avLst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674443" y="3198959"/>
              <a:ext cx="9909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Phase 1</a:t>
              </a:r>
              <a:endParaRPr lang="en-US" dirty="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049278" y="2769030"/>
            <a:ext cx="2826049" cy="799261"/>
            <a:chOff x="6049278" y="2769030"/>
            <a:chExt cx="2826049" cy="799261"/>
          </a:xfrm>
        </p:grpSpPr>
        <p:sp>
          <p:nvSpPr>
            <p:cNvPr id="423" name="Left Brace 422"/>
            <p:cNvSpPr/>
            <p:nvPr/>
          </p:nvSpPr>
          <p:spPr>
            <a:xfrm rot="16200000">
              <a:off x="7284348" y="1533960"/>
              <a:ext cx="355910" cy="2826049"/>
            </a:xfrm>
            <a:prstGeom prst="leftBrace">
              <a:avLst>
                <a:gd name="adj1" fmla="val 14527"/>
                <a:gd name="adj2" fmla="val 48408"/>
              </a:avLst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5" name="TextBox 424"/>
            <p:cNvSpPr txBox="1"/>
            <p:nvPr/>
          </p:nvSpPr>
          <p:spPr>
            <a:xfrm>
              <a:off x="6972319" y="3198959"/>
              <a:ext cx="9909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Phase 2</a:t>
              </a:r>
              <a:endParaRPr lang="en-US" dirty="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8923866" y="2769031"/>
            <a:ext cx="2819913" cy="799260"/>
            <a:chOff x="8923866" y="2769031"/>
            <a:chExt cx="2819913" cy="799260"/>
          </a:xfrm>
        </p:grpSpPr>
        <p:sp>
          <p:nvSpPr>
            <p:cNvPr id="424" name="Left Brace 423"/>
            <p:cNvSpPr/>
            <p:nvPr/>
          </p:nvSpPr>
          <p:spPr>
            <a:xfrm rot="16200000">
              <a:off x="10155868" y="1537029"/>
              <a:ext cx="355909" cy="2819913"/>
            </a:xfrm>
            <a:prstGeom prst="leftBrace">
              <a:avLst>
                <a:gd name="adj1" fmla="val 8333"/>
                <a:gd name="adj2" fmla="val 50505"/>
              </a:avLst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6" name="TextBox 425"/>
            <p:cNvSpPr txBox="1"/>
            <p:nvPr/>
          </p:nvSpPr>
          <p:spPr>
            <a:xfrm>
              <a:off x="9872398" y="3198959"/>
              <a:ext cx="9909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Phase 3</a:t>
              </a:r>
              <a:endParaRPr lang="en-US" dirty="0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729119" y="3499276"/>
            <a:ext cx="10370592" cy="2654453"/>
            <a:chOff x="729119" y="3499276"/>
            <a:chExt cx="10370592" cy="2654453"/>
          </a:xfrm>
        </p:grpSpPr>
        <p:sp>
          <p:nvSpPr>
            <p:cNvPr id="47" name="TextBox 46"/>
            <p:cNvSpPr txBox="1"/>
            <p:nvPr/>
          </p:nvSpPr>
          <p:spPr>
            <a:xfrm>
              <a:off x="4027690" y="5794620"/>
              <a:ext cx="2190221" cy="3374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Access via controller 2</a:t>
              </a:r>
              <a:endParaRPr lang="en-US" sz="1600" b="1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6857861" y="5797237"/>
              <a:ext cx="176181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CPU computation</a:t>
              </a:r>
              <a:endParaRPr lang="en-US" sz="1600" b="1" dirty="0"/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9056598" y="5806206"/>
              <a:ext cx="2043113" cy="339558"/>
              <a:chOff x="9056598" y="5806206"/>
              <a:chExt cx="2043113" cy="339558"/>
            </a:xfrm>
          </p:grpSpPr>
          <p:sp>
            <p:nvSpPr>
              <p:cNvPr id="178" name="TextBox 177"/>
              <p:cNvSpPr txBox="1"/>
              <p:nvPr/>
            </p:nvSpPr>
            <p:spPr>
              <a:xfrm>
                <a:off x="9413424" y="5806206"/>
                <a:ext cx="168628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/>
                  <a:t>Contention stall</a:t>
                </a:r>
                <a:endParaRPr lang="en-US" sz="1600" b="1" dirty="0"/>
              </a:p>
            </p:txBody>
          </p:sp>
          <p:sp>
            <p:nvSpPr>
              <p:cNvPr id="181" name="Rectangle 180"/>
              <p:cNvSpPr/>
              <p:nvPr/>
            </p:nvSpPr>
            <p:spPr>
              <a:xfrm>
                <a:off x="9056598" y="5806206"/>
                <a:ext cx="353754" cy="339558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4">
                      <a:lumMod val="67000"/>
                    </a:schemeClr>
                  </a:gs>
                  <a:gs pos="48000">
                    <a:schemeClr val="accent4">
                      <a:lumMod val="97000"/>
                      <a:lumOff val="3000"/>
                    </a:schemeClr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1" name="Group 20"/>
            <p:cNvGrpSpPr/>
            <p:nvPr/>
          </p:nvGrpSpPr>
          <p:grpSpPr>
            <a:xfrm>
              <a:off x="729119" y="3499276"/>
              <a:ext cx="6103561" cy="2654453"/>
              <a:chOff x="729119" y="3499276"/>
              <a:chExt cx="6103561" cy="2654453"/>
            </a:xfrm>
          </p:grpSpPr>
          <p:sp>
            <p:nvSpPr>
              <p:cNvPr id="43" name="Rectangle 42"/>
              <p:cNvSpPr/>
              <p:nvPr/>
            </p:nvSpPr>
            <p:spPr>
              <a:xfrm>
                <a:off x="932980" y="5806206"/>
                <a:ext cx="353754" cy="339558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6">
                      <a:lumMod val="67000"/>
                    </a:schemeClr>
                  </a:gs>
                  <a:gs pos="48000">
                    <a:schemeClr val="accent6">
                      <a:lumMod val="97000"/>
                      <a:lumOff val="3000"/>
                    </a:schemeClr>
                  </a:gs>
                  <a:gs pos="100000">
                    <a:schemeClr val="accent6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3665420" y="5806206"/>
                <a:ext cx="353754" cy="339558"/>
              </a:xfrm>
              <a:prstGeom prst="rect">
                <a:avLst/>
              </a:prstGeom>
              <a:ln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6478926" y="5792509"/>
                <a:ext cx="353754" cy="339558"/>
              </a:xfrm>
              <a:prstGeom prst="rect">
                <a:avLst/>
              </a:prstGeom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1263420" y="5815175"/>
                <a:ext cx="222205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/>
                  <a:t>Access via controller 1</a:t>
                </a:r>
                <a:endParaRPr lang="en-US" sz="1600" b="1" dirty="0"/>
              </a:p>
            </p:txBody>
          </p:sp>
          <p:grpSp>
            <p:nvGrpSpPr>
              <p:cNvPr id="7" name="Group 6"/>
              <p:cNvGrpSpPr/>
              <p:nvPr/>
            </p:nvGrpSpPr>
            <p:grpSpPr>
              <a:xfrm>
                <a:off x="729119" y="3499276"/>
                <a:ext cx="2493169" cy="1938992"/>
                <a:chOff x="2249161" y="3795457"/>
                <a:chExt cx="2957628" cy="1938992"/>
              </a:xfrm>
            </p:grpSpPr>
            <p:sp>
              <p:nvSpPr>
                <p:cNvPr id="198" name="TextBox 197"/>
                <p:cNvSpPr txBox="1"/>
                <p:nvPr/>
              </p:nvSpPr>
              <p:spPr>
                <a:xfrm>
                  <a:off x="2249161" y="3795457"/>
                  <a:ext cx="2292873" cy="193899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u="sng" dirty="0" smtClean="0"/>
                    <a:t>Example</a:t>
                  </a:r>
                </a:p>
                <a:p>
                  <a:r>
                    <a:rPr lang="en-US" sz="2000" dirty="0" smtClean="0"/>
                    <a:t>Q1 = 18</a:t>
                  </a:r>
                </a:p>
                <a:p>
                  <a:r>
                    <a:rPr lang="en-US" sz="2000" dirty="0" smtClean="0"/>
                    <a:t>Q2 = 18</a:t>
                  </a:r>
                </a:p>
                <a:p>
                  <a:r>
                    <a:rPr lang="en-US" sz="2000" dirty="0" smtClean="0"/>
                    <a:t>P = 24</a:t>
                  </a:r>
                </a:p>
                <a:p>
                  <a:r>
                    <a:rPr lang="en-US" sz="2000" dirty="0"/>
                    <a:t>m</a:t>
                  </a:r>
                  <a:r>
                    <a:rPr lang="en-US" sz="2000" dirty="0" smtClean="0"/>
                    <a:t> = 4</a:t>
                  </a:r>
                </a:p>
                <a:p>
                  <a:endParaRPr lang="en-US" sz="2000" dirty="0" smtClean="0"/>
                </a:p>
              </p:txBody>
            </p:sp>
            <p:sp>
              <p:nvSpPr>
                <p:cNvPr id="14" name="Rectangle 13"/>
                <p:cNvSpPr/>
                <p:nvPr/>
              </p:nvSpPr>
              <p:spPr>
                <a:xfrm>
                  <a:off x="3864494" y="4238808"/>
                  <a:ext cx="1342295" cy="92333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dirty="0"/>
                    <a:t>C</a:t>
                  </a:r>
                  <a:r>
                    <a:rPr lang="en-US" baseline="30000" dirty="0"/>
                    <a:t>m1</a:t>
                  </a:r>
                  <a:r>
                    <a:rPr lang="en-US" dirty="0"/>
                    <a:t> = 12</a:t>
                  </a:r>
                </a:p>
                <a:p>
                  <a:r>
                    <a:rPr lang="en-US" dirty="0"/>
                    <a:t>C</a:t>
                  </a:r>
                  <a:r>
                    <a:rPr lang="en-US" baseline="30000" dirty="0"/>
                    <a:t>m2</a:t>
                  </a:r>
                  <a:r>
                    <a:rPr lang="en-US" dirty="0"/>
                    <a:t> = 5</a:t>
                  </a:r>
                </a:p>
                <a:p>
                  <a:r>
                    <a:rPr lang="en-US" dirty="0"/>
                    <a:t>C</a:t>
                  </a:r>
                  <a:r>
                    <a:rPr lang="en-US" baseline="30000" dirty="0"/>
                    <a:t>e</a:t>
                  </a:r>
                  <a:r>
                    <a:rPr lang="en-US" dirty="0"/>
                    <a:t> = 36 </a:t>
                  </a:r>
                </a:p>
              </p:txBody>
            </p:sp>
          </p:grpSp>
        </p:grpSp>
      </p:grpSp>
      <p:grpSp>
        <p:nvGrpSpPr>
          <p:cNvPr id="20" name="Group 19"/>
          <p:cNvGrpSpPr/>
          <p:nvPr/>
        </p:nvGrpSpPr>
        <p:grpSpPr>
          <a:xfrm>
            <a:off x="4773630" y="3942627"/>
            <a:ext cx="6389900" cy="800565"/>
            <a:chOff x="4773630" y="3942627"/>
            <a:chExt cx="6389900" cy="800565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07876" y="3942627"/>
              <a:ext cx="5955654" cy="800565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4773630" y="4169930"/>
              <a:ext cx="5116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2a)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946278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3" grpId="0" animBg="1"/>
      <p:bldP spid="416" grpId="0" animBg="1"/>
      <p:bldP spid="417" grpId="0" animBg="1"/>
      <p:bldP spid="4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541729" y="219495"/>
                <a:ext cx="10864823" cy="818309"/>
              </a:xfrm>
            </p:spPr>
            <p:txBody>
              <a:bodyPr/>
              <a:lstStyle/>
              <a:p>
                <a:r>
                  <a:rPr lang="en-US" dirty="0" smtClean="0"/>
                  <a:t>Case 2 (Contention dominant):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1&gt; 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a:rPr lang="el-G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den>
                    </m:f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41729" y="219495"/>
                <a:ext cx="10864823" cy="818309"/>
              </a:xfrm>
              <a:blipFill>
                <a:blip r:embed="rId2"/>
                <a:stretch>
                  <a:fillRect l="-2301" t="-10448" b="-335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2E71D35-7973-4725-A497-15A20A430A13}" type="slidenum">
              <a:rPr lang="en-US" sz="6600" smtClean="0">
                <a:solidFill>
                  <a:schemeClr val="bg1">
                    <a:lumMod val="85000"/>
                  </a:schemeClr>
                </a:solidFill>
              </a:rPr>
              <a:pPr/>
              <a:t>16</a:t>
            </a:fld>
            <a:endParaRPr lang="en-US" sz="66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97" name="TextBox 196"/>
          <p:cNvSpPr txBox="1"/>
          <p:nvPr/>
        </p:nvSpPr>
        <p:spPr>
          <a:xfrm>
            <a:off x="2744487" y="2200064"/>
            <a:ext cx="3922600" cy="57888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/>
              <a:t>Finish at the same time</a:t>
            </a:r>
            <a:endParaRPr lang="en-US" sz="28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305684" y="3262675"/>
            <a:ext cx="952071" cy="339560"/>
            <a:chOff x="305684" y="3262675"/>
            <a:chExt cx="952071" cy="339560"/>
          </a:xfrm>
        </p:grpSpPr>
        <p:grpSp>
          <p:nvGrpSpPr>
            <p:cNvPr id="434" name="Group 433"/>
            <p:cNvGrpSpPr/>
            <p:nvPr/>
          </p:nvGrpSpPr>
          <p:grpSpPr>
            <a:xfrm>
              <a:off x="305684" y="3262675"/>
              <a:ext cx="475238" cy="339560"/>
              <a:chOff x="6205754" y="3035920"/>
              <a:chExt cx="475238" cy="339560"/>
            </a:xfrm>
          </p:grpSpPr>
          <p:sp>
            <p:nvSpPr>
              <p:cNvPr id="435" name="Rectangle 434"/>
              <p:cNvSpPr/>
              <p:nvPr/>
            </p:nvSpPr>
            <p:spPr>
              <a:xfrm>
                <a:off x="6561343" y="3035920"/>
                <a:ext cx="119649" cy="339560"/>
              </a:xfrm>
              <a:prstGeom prst="rec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6" name="Rectangle 435"/>
              <p:cNvSpPr/>
              <p:nvPr/>
            </p:nvSpPr>
            <p:spPr>
              <a:xfrm>
                <a:off x="6205754" y="3035922"/>
                <a:ext cx="350972" cy="339558"/>
              </a:xfrm>
              <a:prstGeom prst="rect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37" name="Group 436"/>
            <p:cNvGrpSpPr/>
            <p:nvPr/>
          </p:nvGrpSpPr>
          <p:grpSpPr>
            <a:xfrm>
              <a:off x="782517" y="3262675"/>
              <a:ext cx="475238" cy="339560"/>
              <a:chOff x="6205754" y="3035920"/>
              <a:chExt cx="475238" cy="339560"/>
            </a:xfrm>
          </p:grpSpPr>
          <p:sp>
            <p:nvSpPr>
              <p:cNvPr id="438" name="Rectangle 437"/>
              <p:cNvSpPr/>
              <p:nvPr/>
            </p:nvSpPr>
            <p:spPr>
              <a:xfrm>
                <a:off x="6561343" y="3035920"/>
                <a:ext cx="119649" cy="339560"/>
              </a:xfrm>
              <a:prstGeom prst="rec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9" name="Rectangle 438"/>
              <p:cNvSpPr/>
              <p:nvPr/>
            </p:nvSpPr>
            <p:spPr>
              <a:xfrm>
                <a:off x="6205754" y="3035922"/>
                <a:ext cx="350972" cy="339558"/>
              </a:xfrm>
              <a:prstGeom prst="rect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3" name="Group 12"/>
          <p:cNvGrpSpPr/>
          <p:nvPr/>
        </p:nvGrpSpPr>
        <p:grpSpPr>
          <a:xfrm>
            <a:off x="1260348" y="3262675"/>
            <a:ext cx="1906458" cy="339560"/>
            <a:chOff x="1260348" y="3262675"/>
            <a:chExt cx="1906458" cy="339560"/>
          </a:xfrm>
        </p:grpSpPr>
        <p:grpSp>
          <p:nvGrpSpPr>
            <p:cNvPr id="605" name="Group 604"/>
            <p:cNvGrpSpPr/>
            <p:nvPr/>
          </p:nvGrpSpPr>
          <p:grpSpPr>
            <a:xfrm>
              <a:off x="2211751" y="3262675"/>
              <a:ext cx="475238" cy="339560"/>
              <a:chOff x="6186504" y="3035920"/>
              <a:chExt cx="475238" cy="339560"/>
            </a:xfrm>
          </p:grpSpPr>
          <p:sp>
            <p:nvSpPr>
              <p:cNvPr id="606" name="Rectangle 605"/>
              <p:cNvSpPr/>
              <p:nvPr/>
            </p:nvSpPr>
            <p:spPr>
              <a:xfrm>
                <a:off x="6542093" y="3035920"/>
                <a:ext cx="119649" cy="339560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7" name="Rectangle 606"/>
              <p:cNvSpPr/>
              <p:nvPr/>
            </p:nvSpPr>
            <p:spPr>
              <a:xfrm>
                <a:off x="6186504" y="3035922"/>
                <a:ext cx="350972" cy="339558"/>
              </a:xfrm>
              <a:prstGeom prst="rect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08" name="Group 607"/>
            <p:cNvGrpSpPr/>
            <p:nvPr/>
          </p:nvGrpSpPr>
          <p:grpSpPr>
            <a:xfrm>
              <a:off x="2691568" y="3262675"/>
              <a:ext cx="475238" cy="339560"/>
              <a:chOff x="6205754" y="3035920"/>
              <a:chExt cx="475238" cy="339560"/>
            </a:xfrm>
          </p:grpSpPr>
          <p:sp>
            <p:nvSpPr>
              <p:cNvPr id="609" name="Rectangle 608"/>
              <p:cNvSpPr/>
              <p:nvPr/>
            </p:nvSpPr>
            <p:spPr>
              <a:xfrm>
                <a:off x="6561343" y="3035920"/>
                <a:ext cx="119649" cy="339560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0" name="Rectangle 609"/>
              <p:cNvSpPr/>
              <p:nvPr/>
            </p:nvSpPr>
            <p:spPr>
              <a:xfrm>
                <a:off x="6205754" y="3035922"/>
                <a:ext cx="350972" cy="339558"/>
              </a:xfrm>
              <a:prstGeom prst="rect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40" name="Group 439"/>
            <p:cNvGrpSpPr/>
            <p:nvPr/>
          </p:nvGrpSpPr>
          <p:grpSpPr>
            <a:xfrm>
              <a:off x="1260348" y="3262675"/>
              <a:ext cx="475238" cy="339560"/>
              <a:chOff x="6205754" y="3035920"/>
              <a:chExt cx="475238" cy="339560"/>
            </a:xfrm>
          </p:grpSpPr>
          <p:sp>
            <p:nvSpPr>
              <p:cNvPr id="441" name="Rectangle 440"/>
              <p:cNvSpPr/>
              <p:nvPr/>
            </p:nvSpPr>
            <p:spPr>
              <a:xfrm>
                <a:off x="6561343" y="3035920"/>
                <a:ext cx="119649" cy="339560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2" name="Rectangle 441"/>
              <p:cNvSpPr/>
              <p:nvPr/>
            </p:nvSpPr>
            <p:spPr>
              <a:xfrm>
                <a:off x="6205754" y="3035922"/>
                <a:ext cx="350972" cy="339558"/>
              </a:xfrm>
              <a:prstGeom prst="rect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43" name="Group 442"/>
            <p:cNvGrpSpPr/>
            <p:nvPr/>
          </p:nvGrpSpPr>
          <p:grpSpPr>
            <a:xfrm>
              <a:off x="1739170" y="3262675"/>
              <a:ext cx="475238" cy="339560"/>
              <a:chOff x="6205754" y="3035920"/>
              <a:chExt cx="475238" cy="339560"/>
            </a:xfrm>
          </p:grpSpPr>
          <p:sp>
            <p:nvSpPr>
              <p:cNvPr id="444" name="Rectangle 443"/>
              <p:cNvSpPr/>
              <p:nvPr/>
            </p:nvSpPr>
            <p:spPr>
              <a:xfrm>
                <a:off x="6561343" y="3035920"/>
                <a:ext cx="119649" cy="339560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5" name="Rectangle 444"/>
              <p:cNvSpPr/>
              <p:nvPr/>
            </p:nvSpPr>
            <p:spPr>
              <a:xfrm>
                <a:off x="6205754" y="3035922"/>
                <a:ext cx="350972" cy="339558"/>
              </a:xfrm>
              <a:prstGeom prst="rect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3145818" y="3262675"/>
            <a:ext cx="2844661" cy="339560"/>
            <a:chOff x="3145818" y="3262675"/>
            <a:chExt cx="2844661" cy="339560"/>
          </a:xfrm>
        </p:grpSpPr>
        <p:grpSp>
          <p:nvGrpSpPr>
            <p:cNvPr id="611" name="Group 610"/>
            <p:cNvGrpSpPr/>
            <p:nvPr/>
          </p:nvGrpSpPr>
          <p:grpSpPr>
            <a:xfrm>
              <a:off x="5054674" y="3262675"/>
              <a:ext cx="475238" cy="339560"/>
              <a:chOff x="6205754" y="3035920"/>
              <a:chExt cx="475238" cy="339560"/>
            </a:xfrm>
          </p:grpSpPr>
          <p:sp>
            <p:nvSpPr>
              <p:cNvPr id="612" name="Rectangle 611"/>
              <p:cNvSpPr/>
              <p:nvPr/>
            </p:nvSpPr>
            <p:spPr>
              <a:xfrm>
                <a:off x="6561343" y="3035920"/>
                <a:ext cx="119649" cy="339560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3" name="Rectangle 612"/>
              <p:cNvSpPr/>
              <p:nvPr/>
            </p:nvSpPr>
            <p:spPr>
              <a:xfrm>
                <a:off x="6205754" y="3035922"/>
                <a:ext cx="350972" cy="339558"/>
              </a:xfrm>
              <a:prstGeom prst="rect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14" name="Group 613"/>
            <p:cNvGrpSpPr/>
            <p:nvPr/>
          </p:nvGrpSpPr>
          <p:grpSpPr>
            <a:xfrm>
              <a:off x="5515241" y="3262675"/>
              <a:ext cx="475238" cy="339560"/>
              <a:chOff x="6205754" y="3035920"/>
              <a:chExt cx="475238" cy="339560"/>
            </a:xfrm>
          </p:grpSpPr>
          <p:sp>
            <p:nvSpPr>
              <p:cNvPr id="615" name="Rectangle 614"/>
              <p:cNvSpPr/>
              <p:nvPr/>
            </p:nvSpPr>
            <p:spPr>
              <a:xfrm>
                <a:off x="6561343" y="3035920"/>
                <a:ext cx="119649" cy="339560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6" name="Rectangle 615"/>
              <p:cNvSpPr/>
              <p:nvPr/>
            </p:nvSpPr>
            <p:spPr>
              <a:xfrm>
                <a:off x="6205754" y="3035922"/>
                <a:ext cx="350972" cy="339558"/>
              </a:xfrm>
              <a:prstGeom prst="rect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46" name="Group 445"/>
            <p:cNvGrpSpPr/>
            <p:nvPr/>
          </p:nvGrpSpPr>
          <p:grpSpPr>
            <a:xfrm>
              <a:off x="3145818" y="3262675"/>
              <a:ext cx="475238" cy="339560"/>
              <a:chOff x="6205754" y="3035920"/>
              <a:chExt cx="475238" cy="339560"/>
            </a:xfrm>
          </p:grpSpPr>
          <p:sp>
            <p:nvSpPr>
              <p:cNvPr id="447" name="Rectangle 446"/>
              <p:cNvSpPr/>
              <p:nvPr/>
            </p:nvSpPr>
            <p:spPr>
              <a:xfrm>
                <a:off x="6561343" y="3035920"/>
                <a:ext cx="119649" cy="339560"/>
              </a:xfrm>
              <a:prstGeom prst="rec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8" name="Rectangle 447"/>
              <p:cNvSpPr/>
              <p:nvPr/>
            </p:nvSpPr>
            <p:spPr>
              <a:xfrm>
                <a:off x="6205754" y="3035922"/>
                <a:ext cx="350972" cy="339558"/>
              </a:xfrm>
              <a:prstGeom prst="rect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49" name="Group 448"/>
            <p:cNvGrpSpPr/>
            <p:nvPr/>
          </p:nvGrpSpPr>
          <p:grpSpPr>
            <a:xfrm>
              <a:off x="3622651" y="3262675"/>
              <a:ext cx="475238" cy="339560"/>
              <a:chOff x="6205754" y="3035920"/>
              <a:chExt cx="475238" cy="339560"/>
            </a:xfrm>
          </p:grpSpPr>
          <p:sp>
            <p:nvSpPr>
              <p:cNvPr id="450" name="Rectangle 449"/>
              <p:cNvSpPr/>
              <p:nvPr/>
            </p:nvSpPr>
            <p:spPr>
              <a:xfrm>
                <a:off x="6561343" y="3035920"/>
                <a:ext cx="119649" cy="339560"/>
              </a:xfrm>
              <a:prstGeom prst="rec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1" name="Rectangle 450"/>
              <p:cNvSpPr/>
              <p:nvPr/>
            </p:nvSpPr>
            <p:spPr>
              <a:xfrm>
                <a:off x="6205754" y="3035922"/>
                <a:ext cx="350972" cy="339558"/>
              </a:xfrm>
              <a:prstGeom prst="rect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52" name="Group 451"/>
            <p:cNvGrpSpPr/>
            <p:nvPr/>
          </p:nvGrpSpPr>
          <p:grpSpPr>
            <a:xfrm>
              <a:off x="4100482" y="3262675"/>
              <a:ext cx="475238" cy="339560"/>
              <a:chOff x="6205754" y="3035920"/>
              <a:chExt cx="475238" cy="339560"/>
            </a:xfrm>
          </p:grpSpPr>
          <p:sp>
            <p:nvSpPr>
              <p:cNvPr id="453" name="Rectangle 452"/>
              <p:cNvSpPr/>
              <p:nvPr/>
            </p:nvSpPr>
            <p:spPr>
              <a:xfrm>
                <a:off x="6561343" y="3035920"/>
                <a:ext cx="119649" cy="339560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4" name="Rectangle 453"/>
              <p:cNvSpPr/>
              <p:nvPr/>
            </p:nvSpPr>
            <p:spPr>
              <a:xfrm>
                <a:off x="6205754" y="3035922"/>
                <a:ext cx="350972" cy="339558"/>
              </a:xfrm>
              <a:prstGeom prst="rect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55" name="Group 454"/>
            <p:cNvGrpSpPr/>
            <p:nvPr/>
          </p:nvGrpSpPr>
          <p:grpSpPr>
            <a:xfrm>
              <a:off x="4579304" y="3262675"/>
              <a:ext cx="475238" cy="339560"/>
              <a:chOff x="6205754" y="3035920"/>
              <a:chExt cx="475238" cy="339560"/>
            </a:xfrm>
          </p:grpSpPr>
          <p:sp>
            <p:nvSpPr>
              <p:cNvPr id="456" name="Rectangle 455"/>
              <p:cNvSpPr/>
              <p:nvPr/>
            </p:nvSpPr>
            <p:spPr>
              <a:xfrm>
                <a:off x="6561343" y="3035920"/>
                <a:ext cx="119649" cy="339560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7" name="Rectangle 456"/>
              <p:cNvSpPr/>
              <p:nvPr/>
            </p:nvSpPr>
            <p:spPr>
              <a:xfrm>
                <a:off x="6205754" y="3035922"/>
                <a:ext cx="350972" cy="339558"/>
              </a:xfrm>
              <a:prstGeom prst="rect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3" name="Group 22"/>
          <p:cNvGrpSpPr/>
          <p:nvPr/>
        </p:nvGrpSpPr>
        <p:grpSpPr>
          <a:xfrm>
            <a:off x="178542" y="1355399"/>
            <a:ext cx="11738793" cy="4798330"/>
            <a:chOff x="178542" y="1355399"/>
            <a:chExt cx="11738793" cy="4798330"/>
          </a:xfrm>
        </p:grpSpPr>
        <p:grpSp>
          <p:nvGrpSpPr>
            <p:cNvPr id="22" name="Group 21"/>
            <p:cNvGrpSpPr/>
            <p:nvPr/>
          </p:nvGrpSpPr>
          <p:grpSpPr>
            <a:xfrm>
              <a:off x="932980" y="5792509"/>
              <a:ext cx="10069265" cy="361220"/>
              <a:chOff x="932980" y="5792509"/>
              <a:chExt cx="10069265" cy="361220"/>
            </a:xfrm>
          </p:grpSpPr>
          <p:sp>
            <p:nvSpPr>
              <p:cNvPr id="43" name="Rectangle 42"/>
              <p:cNvSpPr/>
              <p:nvPr/>
            </p:nvSpPr>
            <p:spPr>
              <a:xfrm>
                <a:off x="932980" y="5806206"/>
                <a:ext cx="353754" cy="339558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6">
                      <a:lumMod val="67000"/>
                    </a:schemeClr>
                  </a:gs>
                  <a:gs pos="48000">
                    <a:schemeClr val="accent6">
                      <a:lumMod val="97000"/>
                      <a:lumOff val="3000"/>
                    </a:schemeClr>
                  </a:gs>
                  <a:gs pos="100000">
                    <a:schemeClr val="accent6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3665420" y="5806206"/>
                <a:ext cx="353754" cy="339558"/>
              </a:xfrm>
              <a:prstGeom prst="rect">
                <a:avLst/>
              </a:prstGeom>
              <a:ln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6478926" y="5792509"/>
                <a:ext cx="353754" cy="339558"/>
              </a:xfrm>
              <a:prstGeom prst="rect">
                <a:avLst/>
              </a:prstGeom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1263421" y="5815175"/>
                <a:ext cx="221445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/>
                  <a:t>Access via controller 1</a:t>
                </a:r>
                <a:endParaRPr lang="en-US" sz="1600" b="1" dirty="0"/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4027690" y="5794619"/>
                <a:ext cx="228035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/>
                  <a:t>Access via controller 2</a:t>
                </a:r>
                <a:endParaRPr lang="en-US" sz="1600" b="1" dirty="0"/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6857861" y="5797237"/>
                <a:ext cx="174903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/>
                  <a:t>CPU computation</a:t>
                </a:r>
                <a:endParaRPr lang="en-US" sz="1600" b="1" dirty="0"/>
              </a:p>
            </p:txBody>
          </p:sp>
          <p:grpSp>
            <p:nvGrpSpPr>
              <p:cNvPr id="4" name="Group 3"/>
              <p:cNvGrpSpPr/>
              <p:nvPr/>
            </p:nvGrpSpPr>
            <p:grpSpPr>
              <a:xfrm>
                <a:off x="9056598" y="5806205"/>
                <a:ext cx="1945647" cy="339559"/>
                <a:chOff x="9056598" y="5806205"/>
                <a:chExt cx="1945647" cy="339559"/>
              </a:xfrm>
            </p:grpSpPr>
            <p:sp>
              <p:nvSpPr>
                <p:cNvPr id="178" name="TextBox 177"/>
                <p:cNvSpPr txBox="1"/>
                <p:nvPr/>
              </p:nvSpPr>
              <p:spPr>
                <a:xfrm>
                  <a:off x="9413425" y="5806205"/>
                  <a:ext cx="1588820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b="1" dirty="0" smtClean="0"/>
                    <a:t>Contention stall</a:t>
                  </a:r>
                  <a:endParaRPr lang="en-US" sz="1600" b="1" dirty="0"/>
                </a:p>
              </p:txBody>
            </p:sp>
            <p:sp>
              <p:nvSpPr>
                <p:cNvPr id="181" name="Rectangle 180"/>
                <p:cNvSpPr/>
                <p:nvPr/>
              </p:nvSpPr>
              <p:spPr>
                <a:xfrm>
                  <a:off x="9056598" y="5806206"/>
                  <a:ext cx="353754" cy="339558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accent4">
                        <a:lumMod val="67000"/>
                      </a:schemeClr>
                    </a:gs>
                    <a:gs pos="48000">
                      <a:schemeClr val="accent4">
                        <a:lumMod val="97000"/>
                        <a:lumOff val="3000"/>
                      </a:schemeClr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8" name="Group 17"/>
            <p:cNvGrpSpPr/>
            <p:nvPr/>
          </p:nvGrpSpPr>
          <p:grpSpPr>
            <a:xfrm>
              <a:off x="178542" y="1355399"/>
              <a:ext cx="11738793" cy="2768681"/>
              <a:chOff x="178542" y="1355399"/>
              <a:chExt cx="11738793" cy="2768681"/>
            </a:xfrm>
          </p:grpSpPr>
          <p:grpSp>
            <p:nvGrpSpPr>
              <p:cNvPr id="10" name="Group 9"/>
              <p:cNvGrpSpPr/>
              <p:nvPr/>
            </p:nvGrpSpPr>
            <p:grpSpPr>
              <a:xfrm>
                <a:off x="178542" y="1355399"/>
                <a:ext cx="11738793" cy="2768681"/>
                <a:chOff x="178542" y="1355399"/>
                <a:chExt cx="11738793" cy="2768681"/>
              </a:xfrm>
            </p:grpSpPr>
            <p:grpSp>
              <p:nvGrpSpPr>
                <p:cNvPr id="475" name="Group 474"/>
                <p:cNvGrpSpPr/>
                <p:nvPr/>
              </p:nvGrpSpPr>
              <p:grpSpPr>
                <a:xfrm>
                  <a:off x="178542" y="3429139"/>
                  <a:ext cx="11738793" cy="694941"/>
                  <a:chOff x="183816" y="4702672"/>
                  <a:chExt cx="11738793" cy="694941"/>
                </a:xfrm>
              </p:grpSpPr>
              <p:cxnSp>
                <p:nvCxnSpPr>
                  <p:cNvPr id="476" name="Straight Connector 475"/>
                  <p:cNvCxnSpPr/>
                  <p:nvPr/>
                </p:nvCxnSpPr>
                <p:spPr>
                  <a:xfrm>
                    <a:off x="302838" y="4873402"/>
                    <a:ext cx="11359708" cy="0"/>
                  </a:xfrm>
                  <a:prstGeom prst="line">
                    <a:avLst/>
                  </a:prstGeom>
                  <a:ln w="127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477" name="Group 476"/>
                  <p:cNvGrpSpPr/>
                  <p:nvPr/>
                </p:nvGrpSpPr>
                <p:grpSpPr>
                  <a:xfrm>
                    <a:off x="313841" y="4702672"/>
                    <a:ext cx="11353316" cy="377769"/>
                    <a:chOff x="239207" y="1849421"/>
                    <a:chExt cx="11353316" cy="998916"/>
                  </a:xfrm>
                </p:grpSpPr>
                <p:cxnSp>
                  <p:nvCxnSpPr>
                    <p:cNvPr id="597" name="Straight Connector 596"/>
                    <p:cNvCxnSpPr/>
                    <p:nvPr/>
                  </p:nvCxnSpPr>
                  <p:spPr>
                    <a:xfrm>
                      <a:off x="8754194" y="1849421"/>
                      <a:ext cx="0" cy="998916"/>
                    </a:xfrm>
                    <a:prstGeom prst="line">
                      <a:avLst/>
                    </a:prstGeom>
                    <a:ln w="508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98" name="Straight Connector 597"/>
                    <p:cNvCxnSpPr/>
                    <p:nvPr/>
                  </p:nvCxnSpPr>
                  <p:spPr>
                    <a:xfrm>
                      <a:off x="239207" y="1849421"/>
                      <a:ext cx="0" cy="998916"/>
                    </a:xfrm>
                    <a:prstGeom prst="line">
                      <a:avLst/>
                    </a:prstGeom>
                    <a:ln w="508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99" name="Straight Connector 598"/>
                    <p:cNvCxnSpPr/>
                    <p:nvPr/>
                  </p:nvCxnSpPr>
                  <p:spPr>
                    <a:xfrm>
                      <a:off x="3077536" y="1849421"/>
                      <a:ext cx="0" cy="998916"/>
                    </a:xfrm>
                    <a:prstGeom prst="line">
                      <a:avLst/>
                    </a:prstGeom>
                    <a:ln w="508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00" name="Straight Connector 599"/>
                    <p:cNvCxnSpPr/>
                    <p:nvPr/>
                  </p:nvCxnSpPr>
                  <p:spPr>
                    <a:xfrm>
                      <a:off x="5915865" y="1849421"/>
                      <a:ext cx="0" cy="998916"/>
                    </a:xfrm>
                    <a:prstGeom prst="line">
                      <a:avLst/>
                    </a:prstGeom>
                    <a:ln w="508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01" name="Straight Connector 600"/>
                    <p:cNvCxnSpPr/>
                    <p:nvPr/>
                  </p:nvCxnSpPr>
                  <p:spPr>
                    <a:xfrm>
                      <a:off x="11592523" y="1849421"/>
                      <a:ext cx="0" cy="998916"/>
                    </a:xfrm>
                    <a:prstGeom prst="line">
                      <a:avLst/>
                    </a:prstGeom>
                    <a:ln w="508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78" name="Group 477"/>
                  <p:cNvGrpSpPr/>
                  <p:nvPr/>
                </p:nvGrpSpPr>
                <p:grpSpPr>
                  <a:xfrm>
                    <a:off x="315960" y="4793619"/>
                    <a:ext cx="11346586" cy="175126"/>
                    <a:chOff x="241326" y="2290185"/>
                    <a:chExt cx="11346586" cy="269749"/>
                  </a:xfrm>
                </p:grpSpPr>
                <p:grpSp>
                  <p:nvGrpSpPr>
                    <p:cNvPr id="485" name="Group 484"/>
                    <p:cNvGrpSpPr/>
                    <p:nvPr/>
                  </p:nvGrpSpPr>
                  <p:grpSpPr>
                    <a:xfrm>
                      <a:off x="3077832" y="2290185"/>
                      <a:ext cx="2836025" cy="269749"/>
                      <a:chOff x="2608872" y="2540882"/>
                      <a:chExt cx="2182399" cy="152400"/>
                    </a:xfrm>
                  </p:grpSpPr>
                  <p:grpSp>
                    <p:nvGrpSpPr>
                      <p:cNvPr id="570" name="Group 569"/>
                      <p:cNvGrpSpPr/>
                      <p:nvPr/>
                    </p:nvGrpSpPr>
                    <p:grpSpPr>
                      <a:xfrm>
                        <a:off x="2608872" y="2540882"/>
                        <a:ext cx="2182399" cy="152400"/>
                        <a:chOff x="424472" y="2532415"/>
                        <a:chExt cx="2182399" cy="152400"/>
                      </a:xfrm>
                    </p:grpSpPr>
                    <p:cxnSp>
                      <p:nvCxnSpPr>
                        <p:cNvPr id="584" name="Straight Connector 583"/>
                        <p:cNvCxnSpPr/>
                        <p:nvPr/>
                      </p:nvCxnSpPr>
                      <p:spPr>
                        <a:xfrm>
                          <a:off x="606339" y="2532415"/>
                          <a:ext cx="0" cy="152400"/>
                        </a:xfrm>
                        <a:prstGeom prst="line">
                          <a:avLst/>
                        </a:prstGeom>
                        <a:ln w="12700"/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85" name="Straight Connector 584"/>
                        <p:cNvCxnSpPr/>
                        <p:nvPr/>
                      </p:nvCxnSpPr>
                      <p:spPr>
                        <a:xfrm>
                          <a:off x="788206" y="2532415"/>
                          <a:ext cx="0" cy="152400"/>
                        </a:xfrm>
                        <a:prstGeom prst="line">
                          <a:avLst/>
                        </a:prstGeom>
                        <a:ln w="12700"/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86" name="Straight Connector 585"/>
                        <p:cNvCxnSpPr/>
                        <p:nvPr/>
                      </p:nvCxnSpPr>
                      <p:spPr>
                        <a:xfrm>
                          <a:off x="970073" y="2532415"/>
                          <a:ext cx="0" cy="152400"/>
                        </a:xfrm>
                        <a:prstGeom prst="line">
                          <a:avLst/>
                        </a:prstGeom>
                        <a:ln w="12700"/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87" name="Straight Connector 586"/>
                        <p:cNvCxnSpPr/>
                        <p:nvPr/>
                      </p:nvCxnSpPr>
                      <p:spPr>
                        <a:xfrm>
                          <a:off x="1151940" y="2532415"/>
                          <a:ext cx="0" cy="152400"/>
                        </a:xfrm>
                        <a:prstGeom prst="line">
                          <a:avLst/>
                        </a:prstGeom>
                        <a:ln w="12700"/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88" name="Straight Connector 587"/>
                        <p:cNvCxnSpPr/>
                        <p:nvPr/>
                      </p:nvCxnSpPr>
                      <p:spPr>
                        <a:xfrm>
                          <a:off x="1333807" y="2532415"/>
                          <a:ext cx="0" cy="152400"/>
                        </a:xfrm>
                        <a:prstGeom prst="line">
                          <a:avLst/>
                        </a:prstGeom>
                        <a:ln w="12700"/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89" name="Straight Connector 588"/>
                        <p:cNvCxnSpPr/>
                        <p:nvPr/>
                      </p:nvCxnSpPr>
                      <p:spPr>
                        <a:xfrm>
                          <a:off x="1515674" y="2532415"/>
                          <a:ext cx="0" cy="152400"/>
                        </a:xfrm>
                        <a:prstGeom prst="line">
                          <a:avLst/>
                        </a:prstGeom>
                        <a:ln w="12700"/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90" name="Straight Connector 589"/>
                        <p:cNvCxnSpPr/>
                        <p:nvPr/>
                      </p:nvCxnSpPr>
                      <p:spPr>
                        <a:xfrm>
                          <a:off x="1697541" y="2532415"/>
                          <a:ext cx="0" cy="152400"/>
                        </a:xfrm>
                        <a:prstGeom prst="line">
                          <a:avLst/>
                        </a:prstGeom>
                        <a:ln w="12700"/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91" name="Straight Connector 590"/>
                        <p:cNvCxnSpPr/>
                        <p:nvPr/>
                      </p:nvCxnSpPr>
                      <p:spPr>
                        <a:xfrm>
                          <a:off x="1879408" y="2532415"/>
                          <a:ext cx="0" cy="152400"/>
                        </a:xfrm>
                        <a:prstGeom prst="line">
                          <a:avLst/>
                        </a:prstGeom>
                        <a:ln w="12700"/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92" name="Straight Connector 591"/>
                        <p:cNvCxnSpPr/>
                        <p:nvPr/>
                      </p:nvCxnSpPr>
                      <p:spPr>
                        <a:xfrm>
                          <a:off x="2061275" y="2532415"/>
                          <a:ext cx="0" cy="152400"/>
                        </a:xfrm>
                        <a:prstGeom prst="line">
                          <a:avLst/>
                        </a:prstGeom>
                        <a:ln w="12700"/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93" name="Straight Connector 592"/>
                        <p:cNvCxnSpPr/>
                        <p:nvPr/>
                      </p:nvCxnSpPr>
                      <p:spPr>
                        <a:xfrm>
                          <a:off x="2243142" y="2532415"/>
                          <a:ext cx="0" cy="152400"/>
                        </a:xfrm>
                        <a:prstGeom prst="line">
                          <a:avLst/>
                        </a:prstGeom>
                        <a:ln w="12700"/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94" name="Straight Connector 593"/>
                        <p:cNvCxnSpPr/>
                        <p:nvPr/>
                      </p:nvCxnSpPr>
                      <p:spPr>
                        <a:xfrm>
                          <a:off x="2425009" y="2532415"/>
                          <a:ext cx="0" cy="152400"/>
                        </a:xfrm>
                        <a:prstGeom prst="line">
                          <a:avLst/>
                        </a:prstGeom>
                        <a:ln w="12700"/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95" name="Straight Connector 594"/>
                        <p:cNvCxnSpPr/>
                        <p:nvPr/>
                      </p:nvCxnSpPr>
                      <p:spPr>
                        <a:xfrm>
                          <a:off x="2606871" y="2532415"/>
                          <a:ext cx="0" cy="152400"/>
                        </a:xfrm>
                        <a:prstGeom prst="line">
                          <a:avLst/>
                        </a:prstGeom>
                        <a:ln w="12700"/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96" name="Straight Connector 595"/>
                        <p:cNvCxnSpPr/>
                        <p:nvPr/>
                      </p:nvCxnSpPr>
                      <p:spPr>
                        <a:xfrm>
                          <a:off x="424472" y="2532415"/>
                          <a:ext cx="0" cy="152400"/>
                        </a:xfrm>
                        <a:prstGeom prst="line">
                          <a:avLst/>
                        </a:prstGeom>
                        <a:ln w="12700"/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grpSp>
                    <p:nvGrpSpPr>
                      <p:cNvPr id="571" name="Group 570"/>
                      <p:cNvGrpSpPr/>
                      <p:nvPr/>
                    </p:nvGrpSpPr>
                    <p:grpSpPr>
                      <a:xfrm>
                        <a:off x="2698666" y="2540882"/>
                        <a:ext cx="2000532" cy="152400"/>
                        <a:chOff x="606339" y="2532415"/>
                        <a:chExt cx="2000532" cy="152400"/>
                      </a:xfrm>
                    </p:grpSpPr>
                    <p:cxnSp>
                      <p:nvCxnSpPr>
                        <p:cNvPr id="572" name="Straight Connector 571"/>
                        <p:cNvCxnSpPr/>
                        <p:nvPr/>
                      </p:nvCxnSpPr>
                      <p:spPr>
                        <a:xfrm>
                          <a:off x="606339" y="2532415"/>
                          <a:ext cx="0" cy="152400"/>
                        </a:xfrm>
                        <a:prstGeom prst="line">
                          <a:avLst/>
                        </a:prstGeom>
                        <a:ln w="12700"/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73" name="Straight Connector 572"/>
                        <p:cNvCxnSpPr/>
                        <p:nvPr/>
                      </p:nvCxnSpPr>
                      <p:spPr>
                        <a:xfrm>
                          <a:off x="788206" y="2532415"/>
                          <a:ext cx="0" cy="152400"/>
                        </a:xfrm>
                        <a:prstGeom prst="line">
                          <a:avLst/>
                        </a:prstGeom>
                        <a:ln w="12700"/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74" name="Straight Connector 573"/>
                        <p:cNvCxnSpPr/>
                        <p:nvPr/>
                      </p:nvCxnSpPr>
                      <p:spPr>
                        <a:xfrm>
                          <a:off x="970073" y="2532415"/>
                          <a:ext cx="0" cy="152400"/>
                        </a:xfrm>
                        <a:prstGeom prst="line">
                          <a:avLst/>
                        </a:prstGeom>
                        <a:ln w="12700"/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75" name="Straight Connector 574"/>
                        <p:cNvCxnSpPr/>
                        <p:nvPr/>
                      </p:nvCxnSpPr>
                      <p:spPr>
                        <a:xfrm>
                          <a:off x="1151940" y="2532415"/>
                          <a:ext cx="0" cy="152400"/>
                        </a:xfrm>
                        <a:prstGeom prst="line">
                          <a:avLst/>
                        </a:prstGeom>
                        <a:ln w="12700"/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76" name="Straight Connector 575"/>
                        <p:cNvCxnSpPr/>
                        <p:nvPr/>
                      </p:nvCxnSpPr>
                      <p:spPr>
                        <a:xfrm>
                          <a:off x="1333807" y="2532415"/>
                          <a:ext cx="0" cy="152400"/>
                        </a:xfrm>
                        <a:prstGeom prst="line">
                          <a:avLst/>
                        </a:prstGeom>
                        <a:ln w="12700"/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77" name="Straight Connector 576"/>
                        <p:cNvCxnSpPr/>
                        <p:nvPr/>
                      </p:nvCxnSpPr>
                      <p:spPr>
                        <a:xfrm>
                          <a:off x="1515674" y="2532415"/>
                          <a:ext cx="0" cy="152400"/>
                        </a:xfrm>
                        <a:prstGeom prst="line">
                          <a:avLst/>
                        </a:prstGeom>
                        <a:ln w="12700"/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78" name="Straight Connector 577"/>
                        <p:cNvCxnSpPr/>
                        <p:nvPr/>
                      </p:nvCxnSpPr>
                      <p:spPr>
                        <a:xfrm>
                          <a:off x="1697541" y="2532415"/>
                          <a:ext cx="0" cy="152400"/>
                        </a:xfrm>
                        <a:prstGeom prst="line">
                          <a:avLst/>
                        </a:prstGeom>
                        <a:ln w="12700"/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79" name="Straight Connector 578"/>
                        <p:cNvCxnSpPr/>
                        <p:nvPr/>
                      </p:nvCxnSpPr>
                      <p:spPr>
                        <a:xfrm>
                          <a:off x="1879408" y="2532415"/>
                          <a:ext cx="0" cy="152400"/>
                        </a:xfrm>
                        <a:prstGeom prst="line">
                          <a:avLst/>
                        </a:prstGeom>
                        <a:ln w="12700"/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80" name="Straight Connector 579"/>
                        <p:cNvCxnSpPr/>
                        <p:nvPr/>
                      </p:nvCxnSpPr>
                      <p:spPr>
                        <a:xfrm>
                          <a:off x="2061275" y="2532415"/>
                          <a:ext cx="0" cy="152400"/>
                        </a:xfrm>
                        <a:prstGeom prst="line">
                          <a:avLst/>
                        </a:prstGeom>
                        <a:ln w="12700"/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81" name="Straight Connector 580"/>
                        <p:cNvCxnSpPr/>
                        <p:nvPr/>
                      </p:nvCxnSpPr>
                      <p:spPr>
                        <a:xfrm>
                          <a:off x="2243142" y="2532415"/>
                          <a:ext cx="0" cy="152400"/>
                        </a:xfrm>
                        <a:prstGeom prst="line">
                          <a:avLst/>
                        </a:prstGeom>
                        <a:ln w="12700"/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82" name="Straight Connector 581"/>
                        <p:cNvCxnSpPr/>
                        <p:nvPr/>
                      </p:nvCxnSpPr>
                      <p:spPr>
                        <a:xfrm>
                          <a:off x="2425009" y="2532415"/>
                          <a:ext cx="0" cy="152400"/>
                        </a:xfrm>
                        <a:prstGeom prst="line">
                          <a:avLst/>
                        </a:prstGeom>
                        <a:ln w="12700"/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83" name="Straight Connector 582"/>
                        <p:cNvCxnSpPr/>
                        <p:nvPr/>
                      </p:nvCxnSpPr>
                      <p:spPr>
                        <a:xfrm>
                          <a:off x="2606871" y="2532415"/>
                          <a:ext cx="0" cy="152400"/>
                        </a:xfrm>
                        <a:prstGeom prst="line">
                          <a:avLst/>
                        </a:prstGeom>
                        <a:ln w="12700"/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</p:grpSp>
                <p:grpSp>
                  <p:nvGrpSpPr>
                    <p:cNvPr id="486" name="Group 485"/>
                    <p:cNvGrpSpPr/>
                    <p:nvPr/>
                  </p:nvGrpSpPr>
                  <p:grpSpPr>
                    <a:xfrm>
                      <a:off x="241326" y="2290185"/>
                      <a:ext cx="2836025" cy="269749"/>
                      <a:chOff x="2608872" y="2540882"/>
                      <a:chExt cx="2182399" cy="152400"/>
                    </a:xfrm>
                  </p:grpSpPr>
                  <p:grpSp>
                    <p:nvGrpSpPr>
                      <p:cNvPr id="543" name="Group 542"/>
                      <p:cNvGrpSpPr/>
                      <p:nvPr/>
                    </p:nvGrpSpPr>
                    <p:grpSpPr>
                      <a:xfrm>
                        <a:off x="2608872" y="2540882"/>
                        <a:ext cx="2182399" cy="152400"/>
                        <a:chOff x="424472" y="2532415"/>
                        <a:chExt cx="2182399" cy="152400"/>
                      </a:xfrm>
                    </p:grpSpPr>
                    <p:cxnSp>
                      <p:nvCxnSpPr>
                        <p:cNvPr id="557" name="Straight Connector 556"/>
                        <p:cNvCxnSpPr/>
                        <p:nvPr/>
                      </p:nvCxnSpPr>
                      <p:spPr>
                        <a:xfrm>
                          <a:off x="606339" y="2532415"/>
                          <a:ext cx="0" cy="152400"/>
                        </a:xfrm>
                        <a:prstGeom prst="line">
                          <a:avLst/>
                        </a:prstGeom>
                        <a:ln w="12700"/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58" name="Straight Connector 557"/>
                        <p:cNvCxnSpPr/>
                        <p:nvPr/>
                      </p:nvCxnSpPr>
                      <p:spPr>
                        <a:xfrm>
                          <a:off x="788206" y="2532415"/>
                          <a:ext cx="0" cy="152400"/>
                        </a:xfrm>
                        <a:prstGeom prst="line">
                          <a:avLst/>
                        </a:prstGeom>
                        <a:ln w="12700"/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59" name="Straight Connector 558"/>
                        <p:cNvCxnSpPr/>
                        <p:nvPr/>
                      </p:nvCxnSpPr>
                      <p:spPr>
                        <a:xfrm>
                          <a:off x="970073" y="2532415"/>
                          <a:ext cx="0" cy="152400"/>
                        </a:xfrm>
                        <a:prstGeom prst="line">
                          <a:avLst/>
                        </a:prstGeom>
                        <a:ln w="12700"/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60" name="Straight Connector 559"/>
                        <p:cNvCxnSpPr/>
                        <p:nvPr/>
                      </p:nvCxnSpPr>
                      <p:spPr>
                        <a:xfrm>
                          <a:off x="1151940" y="2532415"/>
                          <a:ext cx="0" cy="152400"/>
                        </a:xfrm>
                        <a:prstGeom prst="line">
                          <a:avLst/>
                        </a:prstGeom>
                        <a:ln w="12700"/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61" name="Straight Connector 560"/>
                        <p:cNvCxnSpPr/>
                        <p:nvPr/>
                      </p:nvCxnSpPr>
                      <p:spPr>
                        <a:xfrm>
                          <a:off x="1333807" y="2532415"/>
                          <a:ext cx="0" cy="152400"/>
                        </a:xfrm>
                        <a:prstGeom prst="line">
                          <a:avLst/>
                        </a:prstGeom>
                        <a:ln w="12700"/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62" name="Straight Connector 561"/>
                        <p:cNvCxnSpPr/>
                        <p:nvPr/>
                      </p:nvCxnSpPr>
                      <p:spPr>
                        <a:xfrm>
                          <a:off x="1515674" y="2532415"/>
                          <a:ext cx="0" cy="152400"/>
                        </a:xfrm>
                        <a:prstGeom prst="line">
                          <a:avLst/>
                        </a:prstGeom>
                        <a:ln w="12700"/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63" name="Straight Connector 562"/>
                        <p:cNvCxnSpPr/>
                        <p:nvPr/>
                      </p:nvCxnSpPr>
                      <p:spPr>
                        <a:xfrm>
                          <a:off x="1697541" y="2532415"/>
                          <a:ext cx="0" cy="152400"/>
                        </a:xfrm>
                        <a:prstGeom prst="line">
                          <a:avLst/>
                        </a:prstGeom>
                        <a:ln w="12700"/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64" name="Straight Connector 563"/>
                        <p:cNvCxnSpPr/>
                        <p:nvPr/>
                      </p:nvCxnSpPr>
                      <p:spPr>
                        <a:xfrm>
                          <a:off x="1879408" y="2532415"/>
                          <a:ext cx="0" cy="152400"/>
                        </a:xfrm>
                        <a:prstGeom prst="line">
                          <a:avLst/>
                        </a:prstGeom>
                        <a:ln w="12700"/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65" name="Straight Connector 564"/>
                        <p:cNvCxnSpPr/>
                        <p:nvPr/>
                      </p:nvCxnSpPr>
                      <p:spPr>
                        <a:xfrm>
                          <a:off x="2061275" y="2532415"/>
                          <a:ext cx="0" cy="152400"/>
                        </a:xfrm>
                        <a:prstGeom prst="line">
                          <a:avLst/>
                        </a:prstGeom>
                        <a:ln w="12700"/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66" name="Straight Connector 565"/>
                        <p:cNvCxnSpPr/>
                        <p:nvPr/>
                      </p:nvCxnSpPr>
                      <p:spPr>
                        <a:xfrm>
                          <a:off x="2243142" y="2532415"/>
                          <a:ext cx="0" cy="152400"/>
                        </a:xfrm>
                        <a:prstGeom prst="line">
                          <a:avLst/>
                        </a:prstGeom>
                        <a:ln w="12700"/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67" name="Straight Connector 566"/>
                        <p:cNvCxnSpPr/>
                        <p:nvPr/>
                      </p:nvCxnSpPr>
                      <p:spPr>
                        <a:xfrm>
                          <a:off x="2425009" y="2532415"/>
                          <a:ext cx="0" cy="152400"/>
                        </a:xfrm>
                        <a:prstGeom prst="line">
                          <a:avLst/>
                        </a:prstGeom>
                        <a:ln w="12700"/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68" name="Straight Connector 567"/>
                        <p:cNvCxnSpPr/>
                        <p:nvPr/>
                      </p:nvCxnSpPr>
                      <p:spPr>
                        <a:xfrm>
                          <a:off x="2606871" y="2532415"/>
                          <a:ext cx="0" cy="152400"/>
                        </a:xfrm>
                        <a:prstGeom prst="line">
                          <a:avLst/>
                        </a:prstGeom>
                        <a:ln w="12700"/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69" name="Straight Connector 568"/>
                        <p:cNvCxnSpPr/>
                        <p:nvPr/>
                      </p:nvCxnSpPr>
                      <p:spPr>
                        <a:xfrm>
                          <a:off x="424472" y="2532415"/>
                          <a:ext cx="0" cy="152400"/>
                        </a:xfrm>
                        <a:prstGeom prst="line">
                          <a:avLst/>
                        </a:prstGeom>
                        <a:ln w="12700"/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grpSp>
                    <p:nvGrpSpPr>
                      <p:cNvPr id="544" name="Group 543"/>
                      <p:cNvGrpSpPr/>
                      <p:nvPr/>
                    </p:nvGrpSpPr>
                    <p:grpSpPr>
                      <a:xfrm>
                        <a:off x="2698666" y="2540882"/>
                        <a:ext cx="2000532" cy="152400"/>
                        <a:chOff x="606339" y="2532415"/>
                        <a:chExt cx="2000532" cy="152400"/>
                      </a:xfrm>
                    </p:grpSpPr>
                    <p:cxnSp>
                      <p:nvCxnSpPr>
                        <p:cNvPr id="545" name="Straight Connector 544"/>
                        <p:cNvCxnSpPr/>
                        <p:nvPr/>
                      </p:nvCxnSpPr>
                      <p:spPr>
                        <a:xfrm>
                          <a:off x="606339" y="2532415"/>
                          <a:ext cx="0" cy="152400"/>
                        </a:xfrm>
                        <a:prstGeom prst="line">
                          <a:avLst/>
                        </a:prstGeom>
                        <a:ln w="12700"/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46" name="Straight Connector 545"/>
                        <p:cNvCxnSpPr/>
                        <p:nvPr/>
                      </p:nvCxnSpPr>
                      <p:spPr>
                        <a:xfrm>
                          <a:off x="788206" y="2532415"/>
                          <a:ext cx="0" cy="152400"/>
                        </a:xfrm>
                        <a:prstGeom prst="line">
                          <a:avLst/>
                        </a:prstGeom>
                        <a:ln w="12700"/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47" name="Straight Connector 546"/>
                        <p:cNvCxnSpPr/>
                        <p:nvPr/>
                      </p:nvCxnSpPr>
                      <p:spPr>
                        <a:xfrm>
                          <a:off x="970073" y="2532415"/>
                          <a:ext cx="0" cy="152400"/>
                        </a:xfrm>
                        <a:prstGeom prst="line">
                          <a:avLst/>
                        </a:prstGeom>
                        <a:ln w="12700"/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48" name="Straight Connector 547"/>
                        <p:cNvCxnSpPr/>
                        <p:nvPr/>
                      </p:nvCxnSpPr>
                      <p:spPr>
                        <a:xfrm>
                          <a:off x="1151940" y="2532415"/>
                          <a:ext cx="0" cy="152400"/>
                        </a:xfrm>
                        <a:prstGeom prst="line">
                          <a:avLst/>
                        </a:prstGeom>
                        <a:ln w="12700"/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49" name="Straight Connector 548"/>
                        <p:cNvCxnSpPr/>
                        <p:nvPr/>
                      </p:nvCxnSpPr>
                      <p:spPr>
                        <a:xfrm>
                          <a:off x="1333807" y="2532415"/>
                          <a:ext cx="0" cy="152400"/>
                        </a:xfrm>
                        <a:prstGeom prst="line">
                          <a:avLst/>
                        </a:prstGeom>
                        <a:ln w="12700"/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50" name="Straight Connector 549"/>
                        <p:cNvCxnSpPr/>
                        <p:nvPr/>
                      </p:nvCxnSpPr>
                      <p:spPr>
                        <a:xfrm>
                          <a:off x="1515674" y="2532415"/>
                          <a:ext cx="0" cy="152400"/>
                        </a:xfrm>
                        <a:prstGeom prst="line">
                          <a:avLst/>
                        </a:prstGeom>
                        <a:ln w="12700"/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51" name="Straight Connector 550"/>
                        <p:cNvCxnSpPr/>
                        <p:nvPr/>
                      </p:nvCxnSpPr>
                      <p:spPr>
                        <a:xfrm>
                          <a:off x="1697541" y="2532415"/>
                          <a:ext cx="0" cy="152400"/>
                        </a:xfrm>
                        <a:prstGeom prst="line">
                          <a:avLst/>
                        </a:prstGeom>
                        <a:ln w="12700"/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52" name="Straight Connector 551"/>
                        <p:cNvCxnSpPr/>
                        <p:nvPr/>
                      </p:nvCxnSpPr>
                      <p:spPr>
                        <a:xfrm>
                          <a:off x="1879408" y="2532415"/>
                          <a:ext cx="0" cy="152400"/>
                        </a:xfrm>
                        <a:prstGeom prst="line">
                          <a:avLst/>
                        </a:prstGeom>
                        <a:ln w="12700"/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53" name="Straight Connector 552"/>
                        <p:cNvCxnSpPr/>
                        <p:nvPr/>
                      </p:nvCxnSpPr>
                      <p:spPr>
                        <a:xfrm>
                          <a:off x="2061275" y="2532415"/>
                          <a:ext cx="0" cy="152400"/>
                        </a:xfrm>
                        <a:prstGeom prst="line">
                          <a:avLst/>
                        </a:prstGeom>
                        <a:ln w="12700"/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54" name="Straight Connector 553"/>
                        <p:cNvCxnSpPr/>
                        <p:nvPr/>
                      </p:nvCxnSpPr>
                      <p:spPr>
                        <a:xfrm>
                          <a:off x="2243142" y="2532415"/>
                          <a:ext cx="0" cy="152400"/>
                        </a:xfrm>
                        <a:prstGeom prst="line">
                          <a:avLst/>
                        </a:prstGeom>
                        <a:ln w="12700"/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55" name="Straight Connector 554"/>
                        <p:cNvCxnSpPr/>
                        <p:nvPr/>
                      </p:nvCxnSpPr>
                      <p:spPr>
                        <a:xfrm>
                          <a:off x="2425009" y="2532415"/>
                          <a:ext cx="0" cy="152400"/>
                        </a:xfrm>
                        <a:prstGeom prst="line">
                          <a:avLst/>
                        </a:prstGeom>
                        <a:ln w="12700"/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56" name="Straight Connector 555"/>
                        <p:cNvCxnSpPr/>
                        <p:nvPr/>
                      </p:nvCxnSpPr>
                      <p:spPr>
                        <a:xfrm>
                          <a:off x="2606871" y="2532415"/>
                          <a:ext cx="0" cy="152400"/>
                        </a:xfrm>
                        <a:prstGeom prst="line">
                          <a:avLst/>
                        </a:prstGeom>
                        <a:ln w="12700"/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</p:grpSp>
                <p:grpSp>
                  <p:nvGrpSpPr>
                    <p:cNvPr id="487" name="Group 486"/>
                    <p:cNvGrpSpPr/>
                    <p:nvPr/>
                  </p:nvGrpSpPr>
                  <p:grpSpPr>
                    <a:xfrm>
                      <a:off x="5915865" y="2290185"/>
                      <a:ext cx="2836025" cy="269749"/>
                      <a:chOff x="2608872" y="2540882"/>
                      <a:chExt cx="2182399" cy="152400"/>
                    </a:xfrm>
                  </p:grpSpPr>
                  <p:grpSp>
                    <p:nvGrpSpPr>
                      <p:cNvPr id="516" name="Group 515"/>
                      <p:cNvGrpSpPr/>
                      <p:nvPr/>
                    </p:nvGrpSpPr>
                    <p:grpSpPr>
                      <a:xfrm>
                        <a:off x="2608872" y="2540882"/>
                        <a:ext cx="2182399" cy="152400"/>
                        <a:chOff x="424472" y="2532415"/>
                        <a:chExt cx="2182399" cy="152400"/>
                      </a:xfrm>
                    </p:grpSpPr>
                    <p:cxnSp>
                      <p:nvCxnSpPr>
                        <p:cNvPr id="530" name="Straight Connector 529"/>
                        <p:cNvCxnSpPr/>
                        <p:nvPr/>
                      </p:nvCxnSpPr>
                      <p:spPr>
                        <a:xfrm>
                          <a:off x="606339" y="2532415"/>
                          <a:ext cx="0" cy="152400"/>
                        </a:xfrm>
                        <a:prstGeom prst="line">
                          <a:avLst/>
                        </a:prstGeom>
                        <a:ln w="12700"/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31" name="Straight Connector 530"/>
                        <p:cNvCxnSpPr/>
                        <p:nvPr/>
                      </p:nvCxnSpPr>
                      <p:spPr>
                        <a:xfrm>
                          <a:off x="788206" y="2532415"/>
                          <a:ext cx="0" cy="152400"/>
                        </a:xfrm>
                        <a:prstGeom prst="line">
                          <a:avLst/>
                        </a:prstGeom>
                        <a:ln w="12700"/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32" name="Straight Connector 531"/>
                        <p:cNvCxnSpPr/>
                        <p:nvPr/>
                      </p:nvCxnSpPr>
                      <p:spPr>
                        <a:xfrm>
                          <a:off x="970073" y="2532415"/>
                          <a:ext cx="0" cy="152400"/>
                        </a:xfrm>
                        <a:prstGeom prst="line">
                          <a:avLst/>
                        </a:prstGeom>
                        <a:ln w="12700"/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33" name="Straight Connector 532"/>
                        <p:cNvCxnSpPr/>
                        <p:nvPr/>
                      </p:nvCxnSpPr>
                      <p:spPr>
                        <a:xfrm>
                          <a:off x="1151940" y="2532415"/>
                          <a:ext cx="0" cy="152400"/>
                        </a:xfrm>
                        <a:prstGeom prst="line">
                          <a:avLst/>
                        </a:prstGeom>
                        <a:ln w="12700"/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34" name="Straight Connector 533"/>
                        <p:cNvCxnSpPr/>
                        <p:nvPr/>
                      </p:nvCxnSpPr>
                      <p:spPr>
                        <a:xfrm>
                          <a:off x="1333807" y="2532415"/>
                          <a:ext cx="0" cy="152400"/>
                        </a:xfrm>
                        <a:prstGeom prst="line">
                          <a:avLst/>
                        </a:prstGeom>
                        <a:ln w="12700"/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35" name="Straight Connector 534"/>
                        <p:cNvCxnSpPr/>
                        <p:nvPr/>
                      </p:nvCxnSpPr>
                      <p:spPr>
                        <a:xfrm>
                          <a:off x="1515674" y="2532415"/>
                          <a:ext cx="0" cy="152400"/>
                        </a:xfrm>
                        <a:prstGeom prst="line">
                          <a:avLst/>
                        </a:prstGeom>
                        <a:ln w="12700"/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36" name="Straight Connector 535"/>
                        <p:cNvCxnSpPr/>
                        <p:nvPr/>
                      </p:nvCxnSpPr>
                      <p:spPr>
                        <a:xfrm>
                          <a:off x="1697541" y="2532415"/>
                          <a:ext cx="0" cy="152400"/>
                        </a:xfrm>
                        <a:prstGeom prst="line">
                          <a:avLst/>
                        </a:prstGeom>
                        <a:ln w="12700"/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37" name="Straight Connector 536"/>
                        <p:cNvCxnSpPr/>
                        <p:nvPr/>
                      </p:nvCxnSpPr>
                      <p:spPr>
                        <a:xfrm>
                          <a:off x="1879408" y="2532415"/>
                          <a:ext cx="0" cy="152400"/>
                        </a:xfrm>
                        <a:prstGeom prst="line">
                          <a:avLst/>
                        </a:prstGeom>
                        <a:ln w="12700"/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38" name="Straight Connector 537"/>
                        <p:cNvCxnSpPr/>
                        <p:nvPr/>
                      </p:nvCxnSpPr>
                      <p:spPr>
                        <a:xfrm>
                          <a:off x="2061275" y="2532415"/>
                          <a:ext cx="0" cy="152400"/>
                        </a:xfrm>
                        <a:prstGeom prst="line">
                          <a:avLst/>
                        </a:prstGeom>
                        <a:ln w="12700"/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39" name="Straight Connector 538"/>
                        <p:cNvCxnSpPr/>
                        <p:nvPr/>
                      </p:nvCxnSpPr>
                      <p:spPr>
                        <a:xfrm>
                          <a:off x="2243142" y="2532415"/>
                          <a:ext cx="0" cy="152400"/>
                        </a:xfrm>
                        <a:prstGeom prst="line">
                          <a:avLst/>
                        </a:prstGeom>
                        <a:ln w="12700"/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40" name="Straight Connector 539"/>
                        <p:cNvCxnSpPr/>
                        <p:nvPr/>
                      </p:nvCxnSpPr>
                      <p:spPr>
                        <a:xfrm>
                          <a:off x="2425009" y="2532415"/>
                          <a:ext cx="0" cy="152400"/>
                        </a:xfrm>
                        <a:prstGeom prst="line">
                          <a:avLst/>
                        </a:prstGeom>
                        <a:ln w="12700"/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41" name="Straight Connector 540"/>
                        <p:cNvCxnSpPr/>
                        <p:nvPr/>
                      </p:nvCxnSpPr>
                      <p:spPr>
                        <a:xfrm>
                          <a:off x="2606871" y="2532415"/>
                          <a:ext cx="0" cy="152400"/>
                        </a:xfrm>
                        <a:prstGeom prst="line">
                          <a:avLst/>
                        </a:prstGeom>
                        <a:ln w="12700"/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42" name="Straight Connector 541"/>
                        <p:cNvCxnSpPr/>
                        <p:nvPr/>
                      </p:nvCxnSpPr>
                      <p:spPr>
                        <a:xfrm>
                          <a:off x="424472" y="2532415"/>
                          <a:ext cx="0" cy="152400"/>
                        </a:xfrm>
                        <a:prstGeom prst="line">
                          <a:avLst/>
                        </a:prstGeom>
                        <a:ln w="12700"/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grpSp>
                    <p:nvGrpSpPr>
                      <p:cNvPr id="517" name="Group 516"/>
                      <p:cNvGrpSpPr/>
                      <p:nvPr/>
                    </p:nvGrpSpPr>
                    <p:grpSpPr>
                      <a:xfrm>
                        <a:off x="2698666" y="2540882"/>
                        <a:ext cx="2000532" cy="152400"/>
                        <a:chOff x="606339" y="2532415"/>
                        <a:chExt cx="2000532" cy="152400"/>
                      </a:xfrm>
                    </p:grpSpPr>
                    <p:cxnSp>
                      <p:nvCxnSpPr>
                        <p:cNvPr id="518" name="Straight Connector 517"/>
                        <p:cNvCxnSpPr/>
                        <p:nvPr/>
                      </p:nvCxnSpPr>
                      <p:spPr>
                        <a:xfrm>
                          <a:off x="606339" y="2532415"/>
                          <a:ext cx="0" cy="152400"/>
                        </a:xfrm>
                        <a:prstGeom prst="line">
                          <a:avLst/>
                        </a:prstGeom>
                        <a:ln w="12700"/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19" name="Straight Connector 518"/>
                        <p:cNvCxnSpPr/>
                        <p:nvPr/>
                      </p:nvCxnSpPr>
                      <p:spPr>
                        <a:xfrm>
                          <a:off x="788206" y="2532415"/>
                          <a:ext cx="0" cy="152400"/>
                        </a:xfrm>
                        <a:prstGeom prst="line">
                          <a:avLst/>
                        </a:prstGeom>
                        <a:ln w="12700"/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20" name="Straight Connector 519"/>
                        <p:cNvCxnSpPr/>
                        <p:nvPr/>
                      </p:nvCxnSpPr>
                      <p:spPr>
                        <a:xfrm>
                          <a:off x="970073" y="2532415"/>
                          <a:ext cx="0" cy="152400"/>
                        </a:xfrm>
                        <a:prstGeom prst="line">
                          <a:avLst/>
                        </a:prstGeom>
                        <a:ln w="12700"/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21" name="Straight Connector 520"/>
                        <p:cNvCxnSpPr/>
                        <p:nvPr/>
                      </p:nvCxnSpPr>
                      <p:spPr>
                        <a:xfrm>
                          <a:off x="1151940" y="2532415"/>
                          <a:ext cx="0" cy="152400"/>
                        </a:xfrm>
                        <a:prstGeom prst="line">
                          <a:avLst/>
                        </a:prstGeom>
                        <a:ln w="12700"/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22" name="Straight Connector 521"/>
                        <p:cNvCxnSpPr/>
                        <p:nvPr/>
                      </p:nvCxnSpPr>
                      <p:spPr>
                        <a:xfrm>
                          <a:off x="1333807" y="2532415"/>
                          <a:ext cx="0" cy="152400"/>
                        </a:xfrm>
                        <a:prstGeom prst="line">
                          <a:avLst/>
                        </a:prstGeom>
                        <a:ln w="12700"/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23" name="Straight Connector 522"/>
                        <p:cNvCxnSpPr/>
                        <p:nvPr/>
                      </p:nvCxnSpPr>
                      <p:spPr>
                        <a:xfrm>
                          <a:off x="1515674" y="2532415"/>
                          <a:ext cx="0" cy="152400"/>
                        </a:xfrm>
                        <a:prstGeom prst="line">
                          <a:avLst/>
                        </a:prstGeom>
                        <a:ln w="12700"/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24" name="Straight Connector 523"/>
                        <p:cNvCxnSpPr/>
                        <p:nvPr/>
                      </p:nvCxnSpPr>
                      <p:spPr>
                        <a:xfrm>
                          <a:off x="1697541" y="2532415"/>
                          <a:ext cx="0" cy="152400"/>
                        </a:xfrm>
                        <a:prstGeom prst="line">
                          <a:avLst/>
                        </a:prstGeom>
                        <a:ln w="12700"/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25" name="Straight Connector 524"/>
                        <p:cNvCxnSpPr/>
                        <p:nvPr/>
                      </p:nvCxnSpPr>
                      <p:spPr>
                        <a:xfrm>
                          <a:off x="1879408" y="2532415"/>
                          <a:ext cx="0" cy="152400"/>
                        </a:xfrm>
                        <a:prstGeom prst="line">
                          <a:avLst/>
                        </a:prstGeom>
                        <a:ln w="12700"/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26" name="Straight Connector 525"/>
                        <p:cNvCxnSpPr/>
                        <p:nvPr/>
                      </p:nvCxnSpPr>
                      <p:spPr>
                        <a:xfrm>
                          <a:off x="2061275" y="2532415"/>
                          <a:ext cx="0" cy="152400"/>
                        </a:xfrm>
                        <a:prstGeom prst="line">
                          <a:avLst/>
                        </a:prstGeom>
                        <a:ln w="12700"/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27" name="Straight Connector 526"/>
                        <p:cNvCxnSpPr/>
                        <p:nvPr/>
                      </p:nvCxnSpPr>
                      <p:spPr>
                        <a:xfrm>
                          <a:off x="2243142" y="2532415"/>
                          <a:ext cx="0" cy="152400"/>
                        </a:xfrm>
                        <a:prstGeom prst="line">
                          <a:avLst/>
                        </a:prstGeom>
                        <a:ln w="12700"/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28" name="Straight Connector 527"/>
                        <p:cNvCxnSpPr/>
                        <p:nvPr/>
                      </p:nvCxnSpPr>
                      <p:spPr>
                        <a:xfrm>
                          <a:off x="2425009" y="2532415"/>
                          <a:ext cx="0" cy="152400"/>
                        </a:xfrm>
                        <a:prstGeom prst="line">
                          <a:avLst/>
                        </a:prstGeom>
                        <a:ln w="12700"/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29" name="Straight Connector 528"/>
                        <p:cNvCxnSpPr/>
                        <p:nvPr/>
                      </p:nvCxnSpPr>
                      <p:spPr>
                        <a:xfrm>
                          <a:off x="2606871" y="2532415"/>
                          <a:ext cx="0" cy="152400"/>
                        </a:xfrm>
                        <a:prstGeom prst="line">
                          <a:avLst/>
                        </a:prstGeom>
                        <a:ln w="12700"/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</p:grpSp>
                <p:grpSp>
                  <p:nvGrpSpPr>
                    <p:cNvPr id="488" name="Group 487"/>
                    <p:cNvGrpSpPr/>
                    <p:nvPr/>
                  </p:nvGrpSpPr>
                  <p:grpSpPr>
                    <a:xfrm>
                      <a:off x="8751887" y="2290185"/>
                      <a:ext cx="2836025" cy="269749"/>
                      <a:chOff x="2608872" y="2540882"/>
                      <a:chExt cx="2182399" cy="152400"/>
                    </a:xfrm>
                  </p:grpSpPr>
                  <p:grpSp>
                    <p:nvGrpSpPr>
                      <p:cNvPr id="489" name="Group 488"/>
                      <p:cNvGrpSpPr/>
                      <p:nvPr/>
                    </p:nvGrpSpPr>
                    <p:grpSpPr>
                      <a:xfrm>
                        <a:off x="2608872" y="2540882"/>
                        <a:ext cx="2182399" cy="152400"/>
                        <a:chOff x="424472" y="2532415"/>
                        <a:chExt cx="2182399" cy="152400"/>
                      </a:xfrm>
                    </p:grpSpPr>
                    <p:cxnSp>
                      <p:nvCxnSpPr>
                        <p:cNvPr id="503" name="Straight Connector 502"/>
                        <p:cNvCxnSpPr/>
                        <p:nvPr/>
                      </p:nvCxnSpPr>
                      <p:spPr>
                        <a:xfrm>
                          <a:off x="606339" y="2532415"/>
                          <a:ext cx="0" cy="152400"/>
                        </a:xfrm>
                        <a:prstGeom prst="line">
                          <a:avLst/>
                        </a:prstGeom>
                        <a:ln w="12700"/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04" name="Straight Connector 503"/>
                        <p:cNvCxnSpPr/>
                        <p:nvPr/>
                      </p:nvCxnSpPr>
                      <p:spPr>
                        <a:xfrm>
                          <a:off x="788206" y="2532415"/>
                          <a:ext cx="0" cy="152400"/>
                        </a:xfrm>
                        <a:prstGeom prst="line">
                          <a:avLst/>
                        </a:prstGeom>
                        <a:ln w="12700"/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05" name="Straight Connector 504"/>
                        <p:cNvCxnSpPr/>
                        <p:nvPr/>
                      </p:nvCxnSpPr>
                      <p:spPr>
                        <a:xfrm>
                          <a:off x="970073" y="2532415"/>
                          <a:ext cx="0" cy="152400"/>
                        </a:xfrm>
                        <a:prstGeom prst="line">
                          <a:avLst/>
                        </a:prstGeom>
                        <a:ln w="12700"/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06" name="Straight Connector 505"/>
                        <p:cNvCxnSpPr/>
                        <p:nvPr/>
                      </p:nvCxnSpPr>
                      <p:spPr>
                        <a:xfrm>
                          <a:off x="1151940" y="2532415"/>
                          <a:ext cx="0" cy="152400"/>
                        </a:xfrm>
                        <a:prstGeom prst="line">
                          <a:avLst/>
                        </a:prstGeom>
                        <a:ln w="12700"/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07" name="Straight Connector 506"/>
                        <p:cNvCxnSpPr/>
                        <p:nvPr/>
                      </p:nvCxnSpPr>
                      <p:spPr>
                        <a:xfrm>
                          <a:off x="1333807" y="2532415"/>
                          <a:ext cx="0" cy="152400"/>
                        </a:xfrm>
                        <a:prstGeom prst="line">
                          <a:avLst/>
                        </a:prstGeom>
                        <a:ln w="12700"/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08" name="Straight Connector 507"/>
                        <p:cNvCxnSpPr/>
                        <p:nvPr/>
                      </p:nvCxnSpPr>
                      <p:spPr>
                        <a:xfrm>
                          <a:off x="1515674" y="2532415"/>
                          <a:ext cx="0" cy="152400"/>
                        </a:xfrm>
                        <a:prstGeom prst="line">
                          <a:avLst/>
                        </a:prstGeom>
                        <a:ln w="12700"/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09" name="Straight Connector 508"/>
                        <p:cNvCxnSpPr/>
                        <p:nvPr/>
                      </p:nvCxnSpPr>
                      <p:spPr>
                        <a:xfrm>
                          <a:off x="1697541" y="2532415"/>
                          <a:ext cx="0" cy="152400"/>
                        </a:xfrm>
                        <a:prstGeom prst="line">
                          <a:avLst/>
                        </a:prstGeom>
                        <a:ln w="12700"/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10" name="Straight Connector 509"/>
                        <p:cNvCxnSpPr/>
                        <p:nvPr/>
                      </p:nvCxnSpPr>
                      <p:spPr>
                        <a:xfrm>
                          <a:off x="1879408" y="2532415"/>
                          <a:ext cx="0" cy="152400"/>
                        </a:xfrm>
                        <a:prstGeom prst="line">
                          <a:avLst/>
                        </a:prstGeom>
                        <a:ln w="12700"/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11" name="Straight Connector 510"/>
                        <p:cNvCxnSpPr/>
                        <p:nvPr/>
                      </p:nvCxnSpPr>
                      <p:spPr>
                        <a:xfrm>
                          <a:off x="2061275" y="2532415"/>
                          <a:ext cx="0" cy="152400"/>
                        </a:xfrm>
                        <a:prstGeom prst="line">
                          <a:avLst/>
                        </a:prstGeom>
                        <a:ln w="12700"/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12" name="Straight Connector 511"/>
                        <p:cNvCxnSpPr/>
                        <p:nvPr/>
                      </p:nvCxnSpPr>
                      <p:spPr>
                        <a:xfrm>
                          <a:off x="2243142" y="2532415"/>
                          <a:ext cx="0" cy="152400"/>
                        </a:xfrm>
                        <a:prstGeom prst="line">
                          <a:avLst/>
                        </a:prstGeom>
                        <a:ln w="12700"/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13" name="Straight Connector 512"/>
                        <p:cNvCxnSpPr/>
                        <p:nvPr/>
                      </p:nvCxnSpPr>
                      <p:spPr>
                        <a:xfrm>
                          <a:off x="2425009" y="2532415"/>
                          <a:ext cx="0" cy="152400"/>
                        </a:xfrm>
                        <a:prstGeom prst="line">
                          <a:avLst/>
                        </a:prstGeom>
                        <a:ln w="12700"/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14" name="Straight Connector 513"/>
                        <p:cNvCxnSpPr/>
                        <p:nvPr/>
                      </p:nvCxnSpPr>
                      <p:spPr>
                        <a:xfrm>
                          <a:off x="2606871" y="2532415"/>
                          <a:ext cx="0" cy="152400"/>
                        </a:xfrm>
                        <a:prstGeom prst="line">
                          <a:avLst/>
                        </a:prstGeom>
                        <a:ln w="12700"/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15" name="Straight Connector 514"/>
                        <p:cNvCxnSpPr/>
                        <p:nvPr/>
                      </p:nvCxnSpPr>
                      <p:spPr>
                        <a:xfrm>
                          <a:off x="424472" y="2532415"/>
                          <a:ext cx="0" cy="152400"/>
                        </a:xfrm>
                        <a:prstGeom prst="line">
                          <a:avLst/>
                        </a:prstGeom>
                        <a:ln w="12700"/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grpSp>
                    <p:nvGrpSpPr>
                      <p:cNvPr id="490" name="Group 489"/>
                      <p:cNvGrpSpPr/>
                      <p:nvPr/>
                    </p:nvGrpSpPr>
                    <p:grpSpPr>
                      <a:xfrm>
                        <a:off x="2698666" y="2540882"/>
                        <a:ext cx="2000532" cy="152400"/>
                        <a:chOff x="606339" y="2532415"/>
                        <a:chExt cx="2000532" cy="152400"/>
                      </a:xfrm>
                    </p:grpSpPr>
                    <p:cxnSp>
                      <p:nvCxnSpPr>
                        <p:cNvPr id="491" name="Straight Connector 490"/>
                        <p:cNvCxnSpPr/>
                        <p:nvPr/>
                      </p:nvCxnSpPr>
                      <p:spPr>
                        <a:xfrm>
                          <a:off x="606339" y="2532415"/>
                          <a:ext cx="0" cy="152400"/>
                        </a:xfrm>
                        <a:prstGeom prst="line">
                          <a:avLst/>
                        </a:prstGeom>
                        <a:ln w="12700"/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92" name="Straight Connector 491"/>
                        <p:cNvCxnSpPr/>
                        <p:nvPr/>
                      </p:nvCxnSpPr>
                      <p:spPr>
                        <a:xfrm>
                          <a:off x="788206" y="2532415"/>
                          <a:ext cx="0" cy="152400"/>
                        </a:xfrm>
                        <a:prstGeom prst="line">
                          <a:avLst/>
                        </a:prstGeom>
                        <a:ln w="12700"/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93" name="Straight Connector 492"/>
                        <p:cNvCxnSpPr/>
                        <p:nvPr/>
                      </p:nvCxnSpPr>
                      <p:spPr>
                        <a:xfrm>
                          <a:off x="970073" y="2532415"/>
                          <a:ext cx="0" cy="152400"/>
                        </a:xfrm>
                        <a:prstGeom prst="line">
                          <a:avLst/>
                        </a:prstGeom>
                        <a:ln w="12700"/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94" name="Straight Connector 493"/>
                        <p:cNvCxnSpPr/>
                        <p:nvPr/>
                      </p:nvCxnSpPr>
                      <p:spPr>
                        <a:xfrm>
                          <a:off x="1151940" y="2532415"/>
                          <a:ext cx="0" cy="152400"/>
                        </a:xfrm>
                        <a:prstGeom prst="line">
                          <a:avLst/>
                        </a:prstGeom>
                        <a:ln w="12700"/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95" name="Straight Connector 494"/>
                        <p:cNvCxnSpPr/>
                        <p:nvPr/>
                      </p:nvCxnSpPr>
                      <p:spPr>
                        <a:xfrm>
                          <a:off x="1333807" y="2532415"/>
                          <a:ext cx="0" cy="152400"/>
                        </a:xfrm>
                        <a:prstGeom prst="line">
                          <a:avLst/>
                        </a:prstGeom>
                        <a:ln w="12700"/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96" name="Straight Connector 495"/>
                        <p:cNvCxnSpPr/>
                        <p:nvPr/>
                      </p:nvCxnSpPr>
                      <p:spPr>
                        <a:xfrm>
                          <a:off x="1515674" y="2532415"/>
                          <a:ext cx="0" cy="152400"/>
                        </a:xfrm>
                        <a:prstGeom prst="line">
                          <a:avLst/>
                        </a:prstGeom>
                        <a:ln w="12700"/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97" name="Straight Connector 496"/>
                        <p:cNvCxnSpPr/>
                        <p:nvPr/>
                      </p:nvCxnSpPr>
                      <p:spPr>
                        <a:xfrm>
                          <a:off x="1697541" y="2532415"/>
                          <a:ext cx="0" cy="152400"/>
                        </a:xfrm>
                        <a:prstGeom prst="line">
                          <a:avLst/>
                        </a:prstGeom>
                        <a:ln w="12700"/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98" name="Straight Connector 497"/>
                        <p:cNvCxnSpPr/>
                        <p:nvPr/>
                      </p:nvCxnSpPr>
                      <p:spPr>
                        <a:xfrm>
                          <a:off x="1879408" y="2532415"/>
                          <a:ext cx="0" cy="152400"/>
                        </a:xfrm>
                        <a:prstGeom prst="line">
                          <a:avLst/>
                        </a:prstGeom>
                        <a:ln w="12700"/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99" name="Straight Connector 498"/>
                        <p:cNvCxnSpPr/>
                        <p:nvPr/>
                      </p:nvCxnSpPr>
                      <p:spPr>
                        <a:xfrm>
                          <a:off x="2061275" y="2532415"/>
                          <a:ext cx="0" cy="152400"/>
                        </a:xfrm>
                        <a:prstGeom prst="line">
                          <a:avLst/>
                        </a:prstGeom>
                        <a:ln w="12700"/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00" name="Straight Connector 499"/>
                        <p:cNvCxnSpPr/>
                        <p:nvPr/>
                      </p:nvCxnSpPr>
                      <p:spPr>
                        <a:xfrm>
                          <a:off x="2243142" y="2532415"/>
                          <a:ext cx="0" cy="152400"/>
                        </a:xfrm>
                        <a:prstGeom prst="line">
                          <a:avLst/>
                        </a:prstGeom>
                        <a:ln w="12700"/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01" name="Straight Connector 500"/>
                        <p:cNvCxnSpPr/>
                        <p:nvPr/>
                      </p:nvCxnSpPr>
                      <p:spPr>
                        <a:xfrm>
                          <a:off x="2425009" y="2532415"/>
                          <a:ext cx="0" cy="152400"/>
                        </a:xfrm>
                        <a:prstGeom prst="line">
                          <a:avLst/>
                        </a:prstGeom>
                        <a:ln w="12700"/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02" name="Straight Connector 501"/>
                        <p:cNvCxnSpPr/>
                        <p:nvPr/>
                      </p:nvCxnSpPr>
                      <p:spPr>
                        <a:xfrm>
                          <a:off x="2606871" y="2532415"/>
                          <a:ext cx="0" cy="152400"/>
                        </a:xfrm>
                        <a:prstGeom prst="line">
                          <a:avLst/>
                        </a:prstGeom>
                        <a:ln w="12700"/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</p:grpSp>
              </p:grpSp>
              <p:grpSp>
                <p:nvGrpSpPr>
                  <p:cNvPr id="479" name="Group 478"/>
                  <p:cNvGrpSpPr/>
                  <p:nvPr/>
                </p:nvGrpSpPr>
                <p:grpSpPr>
                  <a:xfrm>
                    <a:off x="183816" y="5028281"/>
                    <a:ext cx="11738793" cy="369332"/>
                    <a:chOff x="95357" y="1783800"/>
                    <a:chExt cx="11738793" cy="369332"/>
                  </a:xfrm>
                </p:grpSpPr>
                <p:sp>
                  <p:nvSpPr>
                    <p:cNvPr id="480" name="TextBox 479"/>
                    <p:cNvSpPr txBox="1"/>
                    <p:nvPr/>
                  </p:nvSpPr>
                  <p:spPr>
                    <a:xfrm>
                      <a:off x="2817177" y="1783800"/>
                      <a:ext cx="447558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dirty="0" smtClean="0"/>
                        <a:t>24</a:t>
                      </a:r>
                      <a:endParaRPr lang="en-US" dirty="0"/>
                    </a:p>
                  </p:txBody>
                </p:sp>
                <p:sp>
                  <p:nvSpPr>
                    <p:cNvPr id="481" name="TextBox 480"/>
                    <p:cNvSpPr txBox="1"/>
                    <p:nvPr/>
                  </p:nvSpPr>
                  <p:spPr>
                    <a:xfrm>
                      <a:off x="5667237" y="1783800"/>
                      <a:ext cx="453970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dirty="0" smtClean="0"/>
                        <a:t>48</a:t>
                      </a:r>
                      <a:endParaRPr lang="en-US" dirty="0"/>
                    </a:p>
                  </p:txBody>
                </p:sp>
                <p:sp>
                  <p:nvSpPr>
                    <p:cNvPr id="482" name="TextBox 481"/>
                    <p:cNvSpPr txBox="1"/>
                    <p:nvPr/>
                  </p:nvSpPr>
                  <p:spPr>
                    <a:xfrm>
                      <a:off x="8523709" y="1783800"/>
                      <a:ext cx="453970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dirty="0" smtClean="0"/>
                        <a:t>72</a:t>
                      </a:r>
                      <a:endParaRPr lang="en-US" dirty="0"/>
                    </a:p>
                  </p:txBody>
                </p:sp>
                <p:sp>
                  <p:nvSpPr>
                    <p:cNvPr id="483" name="TextBox 482"/>
                    <p:cNvSpPr txBox="1"/>
                    <p:nvPr/>
                  </p:nvSpPr>
                  <p:spPr>
                    <a:xfrm>
                      <a:off x="11380180" y="1783800"/>
                      <a:ext cx="453970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dirty="0"/>
                        <a:t>9</a:t>
                      </a:r>
                      <a:r>
                        <a:rPr lang="en-US" dirty="0" smtClean="0"/>
                        <a:t>6</a:t>
                      </a:r>
                      <a:endParaRPr lang="en-US" dirty="0"/>
                    </a:p>
                  </p:txBody>
                </p:sp>
                <p:sp>
                  <p:nvSpPr>
                    <p:cNvPr id="484" name="Rectangle 483"/>
                    <p:cNvSpPr/>
                    <p:nvPr/>
                  </p:nvSpPr>
                  <p:spPr>
                    <a:xfrm>
                      <a:off x="95357" y="1783800"/>
                      <a:ext cx="319318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dirty="0"/>
                        <a:t>0</a:t>
                      </a:r>
                    </a:p>
                  </p:txBody>
                </p:sp>
              </p:grpSp>
            </p:grpSp>
            <p:sp>
              <p:nvSpPr>
                <p:cNvPr id="623" name="TextBox 622"/>
                <p:cNvSpPr txBox="1"/>
                <p:nvPr/>
              </p:nvSpPr>
              <p:spPr>
                <a:xfrm>
                  <a:off x="178542" y="1355399"/>
                  <a:ext cx="1194175" cy="193899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u="sng" dirty="0" smtClean="0"/>
                    <a:t>Example</a:t>
                  </a:r>
                </a:p>
                <a:p>
                  <a:r>
                    <a:rPr lang="en-US" sz="2000" dirty="0" smtClean="0"/>
                    <a:t>Q1 = 18</a:t>
                  </a:r>
                </a:p>
                <a:p>
                  <a:r>
                    <a:rPr lang="en-US" sz="2000" dirty="0" smtClean="0"/>
                    <a:t>Q2 = 9</a:t>
                  </a:r>
                </a:p>
                <a:p>
                  <a:r>
                    <a:rPr lang="en-US" sz="2000" dirty="0" smtClean="0"/>
                    <a:t>P = 24</a:t>
                  </a:r>
                </a:p>
                <a:p>
                  <a:r>
                    <a:rPr lang="en-US" sz="2000" dirty="0"/>
                    <a:t>m</a:t>
                  </a:r>
                  <a:r>
                    <a:rPr lang="en-US" sz="2000" dirty="0" smtClean="0"/>
                    <a:t> = 4</a:t>
                  </a:r>
                </a:p>
                <a:p>
                  <a:endParaRPr lang="en-US" sz="2000" dirty="0" smtClean="0"/>
                </a:p>
              </p:txBody>
            </p:sp>
          </p:grpSp>
          <p:sp>
            <p:nvSpPr>
              <p:cNvPr id="7" name="Rectangle 6"/>
              <p:cNvSpPr/>
              <p:nvPr/>
            </p:nvSpPr>
            <p:spPr>
              <a:xfrm>
                <a:off x="1234232" y="1928884"/>
                <a:ext cx="1116004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C</a:t>
                </a:r>
                <a:r>
                  <a:rPr lang="en-US" baseline="30000" dirty="0"/>
                  <a:t>m1</a:t>
                </a:r>
                <a:r>
                  <a:rPr lang="en-US" dirty="0"/>
                  <a:t> = 6</a:t>
                </a:r>
              </a:p>
              <a:p>
                <a:r>
                  <a:rPr lang="en-US" dirty="0"/>
                  <a:t>C</a:t>
                </a:r>
                <a:r>
                  <a:rPr lang="en-US" baseline="30000" dirty="0"/>
                  <a:t>m2</a:t>
                </a:r>
                <a:r>
                  <a:rPr lang="en-US" dirty="0"/>
                  <a:t> = 10</a:t>
                </a:r>
              </a:p>
              <a:p>
                <a:r>
                  <a:rPr lang="en-US" dirty="0"/>
                  <a:t>C</a:t>
                </a:r>
                <a:r>
                  <a:rPr lang="en-US" baseline="30000" dirty="0"/>
                  <a:t>e</a:t>
                </a:r>
                <a:r>
                  <a:rPr lang="en-US" dirty="0"/>
                  <a:t> = 0 </a:t>
                </a:r>
              </a:p>
            </p:txBody>
          </p:sp>
        </p:grpSp>
      </p:grpSp>
      <p:grpSp>
        <p:nvGrpSpPr>
          <p:cNvPr id="19" name="Group 18"/>
          <p:cNvGrpSpPr/>
          <p:nvPr/>
        </p:nvGrpSpPr>
        <p:grpSpPr>
          <a:xfrm>
            <a:off x="359657" y="4756475"/>
            <a:ext cx="2861122" cy="339560"/>
            <a:chOff x="359657" y="4756475"/>
            <a:chExt cx="2861122" cy="339560"/>
          </a:xfrm>
        </p:grpSpPr>
        <p:grpSp>
          <p:nvGrpSpPr>
            <p:cNvPr id="775" name="Group 774"/>
            <p:cNvGrpSpPr/>
            <p:nvPr/>
          </p:nvGrpSpPr>
          <p:grpSpPr>
            <a:xfrm>
              <a:off x="2284974" y="4756475"/>
              <a:ext cx="475238" cy="339560"/>
              <a:chOff x="6205754" y="3035920"/>
              <a:chExt cx="475238" cy="339560"/>
            </a:xfrm>
          </p:grpSpPr>
          <p:sp>
            <p:nvSpPr>
              <p:cNvPr id="776" name="Rectangle 775"/>
              <p:cNvSpPr/>
              <p:nvPr/>
            </p:nvSpPr>
            <p:spPr>
              <a:xfrm>
                <a:off x="6561343" y="3035920"/>
                <a:ext cx="119649" cy="339560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7" name="Rectangle 776"/>
              <p:cNvSpPr/>
              <p:nvPr/>
            </p:nvSpPr>
            <p:spPr>
              <a:xfrm>
                <a:off x="6205754" y="3035922"/>
                <a:ext cx="350972" cy="339558"/>
              </a:xfrm>
              <a:prstGeom prst="rect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78" name="Group 777"/>
            <p:cNvGrpSpPr/>
            <p:nvPr/>
          </p:nvGrpSpPr>
          <p:grpSpPr>
            <a:xfrm>
              <a:off x="2745541" y="4756475"/>
              <a:ext cx="475238" cy="339560"/>
              <a:chOff x="6205754" y="3035920"/>
              <a:chExt cx="475238" cy="339560"/>
            </a:xfrm>
          </p:grpSpPr>
          <p:sp>
            <p:nvSpPr>
              <p:cNvPr id="779" name="Rectangle 778"/>
              <p:cNvSpPr/>
              <p:nvPr/>
            </p:nvSpPr>
            <p:spPr>
              <a:xfrm>
                <a:off x="6561343" y="3035920"/>
                <a:ext cx="119649" cy="339560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0" name="Rectangle 779"/>
              <p:cNvSpPr/>
              <p:nvPr/>
            </p:nvSpPr>
            <p:spPr>
              <a:xfrm>
                <a:off x="6205754" y="3035922"/>
                <a:ext cx="350972" cy="339558"/>
              </a:xfrm>
              <a:prstGeom prst="rect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81" name="Group 780"/>
            <p:cNvGrpSpPr/>
            <p:nvPr/>
          </p:nvGrpSpPr>
          <p:grpSpPr>
            <a:xfrm>
              <a:off x="359657" y="4756475"/>
              <a:ext cx="475238" cy="339560"/>
              <a:chOff x="6205754" y="3035920"/>
              <a:chExt cx="475238" cy="339560"/>
            </a:xfrm>
          </p:grpSpPr>
          <p:sp>
            <p:nvSpPr>
              <p:cNvPr id="782" name="Rectangle 781"/>
              <p:cNvSpPr/>
              <p:nvPr/>
            </p:nvSpPr>
            <p:spPr>
              <a:xfrm>
                <a:off x="6561343" y="3035920"/>
                <a:ext cx="119649" cy="339560"/>
              </a:xfrm>
              <a:prstGeom prst="rec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3" name="Rectangle 782"/>
              <p:cNvSpPr/>
              <p:nvPr/>
            </p:nvSpPr>
            <p:spPr>
              <a:xfrm>
                <a:off x="6205754" y="3035922"/>
                <a:ext cx="350972" cy="339558"/>
              </a:xfrm>
              <a:prstGeom prst="rect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84" name="Group 783"/>
            <p:cNvGrpSpPr/>
            <p:nvPr/>
          </p:nvGrpSpPr>
          <p:grpSpPr>
            <a:xfrm>
              <a:off x="836490" y="4756475"/>
              <a:ext cx="475238" cy="339560"/>
              <a:chOff x="6205754" y="3035920"/>
              <a:chExt cx="475238" cy="339560"/>
            </a:xfrm>
          </p:grpSpPr>
          <p:sp>
            <p:nvSpPr>
              <p:cNvPr id="785" name="Rectangle 784"/>
              <p:cNvSpPr/>
              <p:nvPr/>
            </p:nvSpPr>
            <p:spPr>
              <a:xfrm>
                <a:off x="6561343" y="3035920"/>
                <a:ext cx="119649" cy="339560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6" name="Rectangle 785"/>
              <p:cNvSpPr/>
              <p:nvPr/>
            </p:nvSpPr>
            <p:spPr>
              <a:xfrm>
                <a:off x="6205754" y="3035922"/>
                <a:ext cx="350972" cy="339558"/>
              </a:xfrm>
              <a:prstGeom prst="rect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87" name="Group 786"/>
            <p:cNvGrpSpPr/>
            <p:nvPr/>
          </p:nvGrpSpPr>
          <p:grpSpPr>
            <a:xfrm>
              <a:off x="1314321" y="4756475"/>
              <a:ext cx="475238" cy="339560"/>
              <a:chOff x="6205754" y="3035920"/>
              <a:chExt cx="475238" cy="339560"/>
            </a:xfrm>
          </p:grpSpPr>
          <p:sp>
            <p:nvSpPr>
              <p:cNvPr id="788" name="Rectangle 787"/>
              <p:cNvSpPr/>
              <p:nvPr/>
            </p:nvSpPr>
            <p:spPr>
              <a:xfrm>
                <a:off x="6561343" y="3035920"/>
                <a:ext cx="119649" cy="339560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9" name="Rectangle 788"/>
              <p:cNvSpPr/>
              <p:nvPr/>
            </p:nvSpPr>
            <p:spPr>
              <a:xfrm>
                <a:off x="6205754" y="3035922"/>
                <a:ext cx="350972" cy="339558"/>
              </a:xfrm>
              <a:prstGeom prst="rect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90" name="Group 789"/>
            <p:cNvGrpSpPr/>
            <p:nvPr/>
          </p:nvGrpSpPr>
          <p:grpSpPr>
            <a:xfrm>
              <a:off x="1793143" y="4756475"/>
              <a:ext cx="475238" cy="339560"/>
              <a:chOff x="6205754" y="3035920"/>
              <a:chExt cx="475238" cy="339560"/>
            </a:xfrm>
          </p:grpSpPr>
          <p:sp>
            <p:nvSpPr>
              <p:cNvPr id="791" name="Rectangle 790"/>
              <p:cNvSpPr/>
              <p:nvPr/>
            </p:nvSpPr>
            <p:spPr>
              <a:xfrm>
                <a:off x="6561343" y="3035920"/>
                <a:ext cx="119649" cy="339560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2" name="Rectangle 791"/>
              <p:cNvSpPr/>
              <p:nvPr/>
            </p:nvSpPr>
            <p:spPr>
              <a:xfrm>
                <a:off x="6205754" y="3035922"/>
                <a:ext cx="350972" cy="339558"/>
              </a:xfrm>
              <a:prstGeom prst="rect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3199791" y="4756475"/>
            <a:ext cx="2844661" cy="339560"/>
            <a:chOff x="3199791" y="4756475"/>
            <a:chExt cx="2844661" cy="339560"/>
          </a:xfrm>
        </p:grpSpPr>
        <p:grpSp>
          <p:nvGrpSpPr>
            <p:cNvPr id="769" name="Group 768"/>
            <p:cNvGrpSpPr/>
            <p:nvPr/>
          </p:nvGrpSpPr>
          <p:grpSpPr>
            <a:xfrm>
              <a:off x="5108647" y="4756475"/>
              <a:ext cx="475238" cy="339560"/>
              <a:chOff x="6205754" y="3035920"/>
              <a:chExt cx="475238" cy="339560"/>
            </a:xfrm>
          </p:grpSpPr>
          <p:sp>
            <p:nvSpPr>
              <p:cNvPr id="770" name="Rectangle 769"/>
              <p:cNvSpPr/>
              <p:nvPr/>
            </p:nvSpPr>
            <p:spPr>
              <a:xfrm>
                <a:off x="6561343" y="3035920"/>
                <a:ext cx="119649" cy="339560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1" name="Rectangle 770"/>
              <p:cNvSpPr/>
              <p:nvPr/>
            </p:nvSpPr>
            <p:spPr>
              <a:xfrm>
                <a:off x="6205754" y="3035922"/>
                <a:ext cx="350972" cy="339558"/>
              </a:xfrm>
              <a:prstGeom prst="rect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72" name="Group 771"/>
            <p:cNvGrpSpPr/>
            <p:nvPr/>
          </p:nvGrpSpPr>
          <p:grpSpPr>
            <a:xfrm>
              <a:off x="5569214" y="4756475"/>
              <a:ext cx="475238" cy="339560"/>
              <a:chOff x="6205754" y="3035920"/>
              <a:chExt cx="475238" cy="339560"/>
            </a:xfrm>
          </p:grpSpPr>
          <p:sp>
            <p:nvSpPr>
              <p:cNvPr id="773" name="Rectangle 772"/>
              <p:cNvSpPr/>
              <p:nvPr/>
            </p:nvSpPr>
            <p:spPr>
              <a:xfrm>
                <a:off x="6561343" y="3035920"/>
                <a:ext cx="119649" cy="339560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4" name="Rectangle 773"/>
              <p:cNvSpPr/>
              <p:nvPr/>
            </p:nvSpPr>
            <p:spPr>
              <a:xfrm>
                <a:off x="6205754" y="3035922"/>
                <a:ext cx="350972" cy="339558"/>
              </a:xfrm>
              <a:prstGeom prst="rect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93" name="Group 792"/>
            <p:cNvGrpSpPr/>
            <p:nvPr/>
          </p:nvGrpSpPr>
          <p:grpSpPr>
            <a:xfrm>
              <a:off x="3199791" y="4756475"/>
              <a:ext cx="475238" cy="339560"/>
              <a:chOff x="6205754" y="3035920"/>
              <a:chExt cx="475238" cy="339560"/>
            </a:xfrm>
          </p:grpSpPr>
          <p:sp>
            <p:nvSpPr>
              <p:cNvPr id="794" name="Rectangle 793"/>
              <p:cNvSpPr/>
              <p:nvPr/>
            </p:nvSpPr>
            <p:spPr>
              <a:xfrm>
                <a:off x="6561343" y="3035920"/>
                <a:ext cx="119649" cy="339560"/>
              </a:xfrm>
              <a:prstGeom prst="rec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5" name="Rectangle 794"/>
              <p:cNvSpPr/>
              <p:nvPr/>
            </p:nvSpPr>
            <p:spPr>
              <a:xfrm>
                <a:off x="6205754" y="3035922"/>
                <a:ext cx="350972" cy="339558"/>
              </a:xfrm>
              <a:prstGeom prst="rect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96" name="Group 795"/>
            <p:cNvGrpSpPr/>
            <p:nvPr/>
          </p:nvGrpSpPr>
          <p:grpSpPr>
            <a:xfrm>
              <a:off x="3676624" y="4756475"/>
              <a:ext cx="475238" cy="339560"/>
              <a:chOff x="6205754" y="3035920"/>
              <a:chExt cx="475238" cy="339560"/>
            </a:xfrm>
          </p:grpSpPr>
          <p:sp>
            <p:nvSpPr>
              <p:cNvPr id="797" name="Rectangle 796"/>
              <p:cNvSpPr/>
              <p:nvPr/>
            </p:nvSpPr>
            <p:spPr>
              <a:xfrm>
                <a:off x="6561343" y="3035920"/>
                <a:ext cx="119649" cy="339560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8" name="Rectangle 797"/>
              <p:cNvSpPr/>
              <p:nvPr/>
            </p:nvSpPr>
            <p:spPr>
              <a:xfrm>
                <a:off x="6205754" y="3035922"/>
                <a:ext cx="350972" cy="339558"/>
              </a:xfrm>
              <a:prstGeom prst="rect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99" name="Group 798"/>
            <p:cNvGrpSpPr/>
            <p:nvPr/>
          </p:nvGrpSpPr>
          <p:grpSpPr>
            <a:xfrm>
              <a:off x="4154455" y="4756475"/>
              <a:ext cx="475238" cy="339560"/>
              <a:chOff x="6205754" y="3035920"/>
              <a:chExt cx="475238" cy="339560"/>
            </a:xfrm>
          </p:grpSpPr>
          <p:sp>
            <p:nvSpPr>
              <p:cNvPr id="800" name="Rectangle 799"/>
              <p:cNvSpPr/>
              <p:nvPr/>
            </p:nvSpPr>
            <p:spPr>
              <a:xfrm>
                <a:off x="6561343" y="3035920"/>
                <a:ext cx="119649" cy="339560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1" name="Rectangle 800"/>
              <p:cNvSpPr/>
              <p:nvPr/>
            </p:nvSpPr>
            <p:spPr>
              <a:xfrm>
                <a:off x="6205754" y="3035922"/>
                <a:ext cx="350972" cy="339558"/>
              </a:xfrm>
              <a:prstGeom prst="rect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02" name="Group 801"/>
            <p:cNvGrpSpPr/>
            <p:nvPr/>
          </p:nvGrpSpPr>
          <p:grpSpPr>
            <a:xfrm>
              <a:off x="4633277" y="4756475"/>
              <a:ext cx="475238" cy="339560"/>
              <a:chOff x="6205754" y="3035920"/>
              <a:chExt cx="475238" cy="339560"/>
            </a:xfrm>
          </p:grpSpPr>
          <p:sp>
            <p:nvSpPr>
              <p:cNvPr id="803" name="Rectangle 802"/>
              <p:cNvSpPr/>
              <p:nvPr/>
            </p:nvSpPr>
            <p:spPr>
              <a:xfrm>
                <a:off x="6561343" y="3035920"/>
                <a:ext cx="119649" cy="339560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4" name="Rectangle 803"/>
              <p:cNvSpPr/>
              <p:nvPr/>
            </p:nvSpPr>
            <p:spPr>
              <a:xfrm>
                <a:off x="6205754" y="3035922"/>
                <a:ext cx="350972" cy="339558"/>
              </a:xfrm>
              <a:prstGeom prst="rect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814" name="Group 813"/>
          <p:cNvGrpSpPr/>
          <p:nvPr/>
        </p:nvGrpSpPr>
        <p:grpSpPr>
          <a:xfrm>
            <a:off x="232515" y="4922939"/>
            <a:ext cx="11738793" cy="694941"/>
            <a:chOff x="183816" y="4702672"/>
            <a:chExt cx="11738793" cy="694941"/>
          </a:xfrm>
        </p:grpSpPr>
        <p:cxnSp>
          <p:nvCxnSpPr>
            <p:cNvPr id="815" name="Straight Connector 814"/>
            <p:cNvCxnSpPr/>
            <p:nvPr/>
          </p:nvCxnSpPr>
          <p:spPr>
            <a:xfrm>
              <a:off x="302838" y="4873402"/>
              <a:ext cx="11359708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16" name="Group 815"/>
            <p:cNvGrpSpPr/>
            <p:nvPr/>
          </p:nvGrpSpPr>
          <p:grpSpPr>
            <a:xfrm>
              <a:off x="313841" y="4702672"/>
              <a:ext cx="11353316" cy="377769"/>
              <a:chOff x="239207" y="1849421"/>
              <a:chExt cx="11353316" cy="998916"/>
            </a:xfrm>
          </p:grpSpPr>
          <p:cxnSp>
            <p:nvCxnSpPr>
              <p:cNvPr id="936" name="Straight Connector 935"/>
              <p:cNvCxnSpPr/>
              <p:nvPr/>
            </p:nvCxnSpPr>
            <p:spPr>
              <a:xfrm>
                <a:off x="8754194" y="1849421"/>
                <a:ext cx="0" cy="998916"/>
              </a:xfrm>
              <a:prstGeom prst="line">
                <a:avLst/>
              </a:prstGeom>
              <a:ln w="508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7" name="Straight Connector 936"/>
              <p:cNvCxnSpPr/>
              <p:nvPr/>
            </p:nvCxnSpPr>
            <p:spPr>
              <a:xfrm>
                <a:off x="239207" y="1849421"/>
                <a:ext cx="0" cy="998916"/>
              </a:xfrm>
              <a:prstGeom prst="line">
                <a:avLst/>
              </a:prstGeom>
              <a:ln w="508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8" name="Straight Connector 937"/>
              <p:cNvCxnSpPr/>
              <p:nvPr/>
            </p:nvCxnSpPr>
            <p:spPr>
              <a:xfrm>
                <a:off x="3077536" y="1849421"/>
                <a:ext cx="0" cy="998916"/>
              </a:xfrm>
              <a:prstGeom prst="line">
                <a:avLst/>
              </a:prstGeom>
              <a:ln w="508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9" name="Straight Connector 938"/>
              <p:cNvCxnSpPr/>
              <p:nvPr/>
            </p:nvCxnSpPr>
            <p:spPr>
              <a:xfrm>
                <a:off x="5915865" y="1849421"/>
                <a:ext cx="0" cy="998916"/>
              </a:xfrm>
              <a:prstGeom prst="line">
                <a:avLst/>
              </a:prstGeom>
              <a:ln w="508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0" name="Straight Connector 939"/>
              <p:cNvCxnSpPr/>
              <p:nvPr/>
            </p:nvCxnSpPr>
            <p:spPr>
              <a:xfrm>
                <a:off x="11592523" y="1849421"/>
                <a:ext cx="0" cy="998916"/>
              </a:xfrm>
              <a:prstGeom prst="line">
                <a:avLst/>
              </a:prstGeom>
              <a:ln w="508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17" name="Group 816"/>
            <p:cNvGrpSpPr/>
            <p:nvPr/>
          </p:nvGrpSpPr>
          <p:grpSpPr>
            <a:xfrm>
              <a:off x="315960" y="4793619"/>
              <a:ext cx="11346586" cy="175126"/>
              <a:chOff x="241326" y="2290185"/>
              <a:chExt cx="11346586" cy="269749"/>
            </a:xfrm>
          </p:grpSpPr>
          <p:grpSp>
            <p:nvGrpSpPr>
              <p:cNvPr id="824" name="Group 823"/>
              <p:cNvGrpSpPr/>
              <p:nvPr/>
            </p:nvGrpSpPr>
            <p:grpSpPr>
              <a:xfrm>
                <a:off x="3077832" y="2290185"/>
                <a:ext cx="2836025" cy="269749"/>
                <a:chOff x="2608872" y="2540882"/>
                <a:chExt cx="2182399" cy="152400"/>
              </a:xfrm>
            </p:grpSpPr>
            <p:grpSp>
              <p:nvGrpSpPr>
                <p:cNvPr id="909" name="Group 908"/>
                <p:cNvGrpSpPr/>
                <p:nvPr/>
              </p:nvGrpSpPr>
              <p:grpSpPr>
                <a:xfrm>
                  <a:off x="2608872" y="2540882"/>
                  <a:ext cx="2182399" cy="152400"/>
                  <a:chOff x="424472" y="2532415"/>
                  <a:chExt cx="2182399" cy="152400"/>
                </a:xfrm>
              </p:grpSpPr>
              <p:cxnSp>
                <p:nvCxnSpPr>
                  <p:cNvPr id="923" name="Straight Connector 922"/>
                  <p:cNvCxnSpPr/>
                  <p:nvPr/>
                </p:nvCxnSpPr>
                <p:spPr>
                  <a:xfrm>
                    <a:off x="606339" y="2532415"/>
                    <a:ext cx="0" cy="152400"/>
                  </a:xfrm>
                  <a:prstGeom prst="line">
                    <a:avLst/>
                  </a:prstGeom>
                  <a:ln w="127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24" name="Straight Connector 923"/>
                  <p:cNvCxnSpPr/>
                  <p:nvPr/>
                </p:nvCxnSpPr>
                <p:spPr>
                  <a:xfrm>
                    <a:off x="788206" y="2532415"/>
                    <a:ext cx="0" cy="152400"/>
                  </a:xfrm>
                  <a:prstGeom prst="line">
                    <a:avLst/>
                  </a:prstGeom>
                  <a:ln w="127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25" name="Straight Connector 924"/>
                  <p:cNvCxnSpPr/>
                  <p:nvPr/>
                </p:nvCxnSpPr>
                <p:spPr>
                  <a:xfrm>
                    <a:off x="970073" y="2532415"/>
                    <a:ext cx="0" cy="152400"/>
                  </a:xfrm>
                  <a:prstGeom prst="line">
                    <a:avLst/>
                  </a:prstGeom>
                  <a:ln w="127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26" name="Straight Connector 925"/>
                  <p:cNvCxnSpPr/>
                  <p:nvPr/>
                </p:nvCxnSpPr>
                <p:spPr>
                  <a:xfrm>
                    <a:off x="1151940" y="2532415"/>
                    <a:ext cx="0" cy="152400"/>
                  </a:xfrm>
                  <a:prstGeom prst="line">
                    <a:avLst/>
                  </a:prstGeom>
                  <a:ln w="127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27" name="Straight Connector 926"/>
                  <p:cNvCxnSpPr/>
                  <p:nvPr/>
                </p:nvCxnSpPr>
                <p:spPr>
                  <a:xfrm>
                    <a:off x="1333807" y="2532415"/>
                    <a:ext cx="0" cy="152400"/>
                  </a:xfrm>
                  <a:prstGeom prst="line">
                    <a:avLst/>
                  </a:prstGeom>
                  <a:ln w="127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28" name="Straight Connector 927"/>
                  <p:cNvCxnSpPr/>
                  <p:nvPr/>
                </p:nvCxnSpPr>
                <p:spPr>
                  <a:xfrm>
                    <a:off x="1515674" y="2532415"/>
                    <a:ext cx="0" cy="152400"/>
                  </a:xfrm>
                  <a:prstGeom prst="line">
                    <a:avLst/>
                  </a:prstGeom>
                  <a:ln w="127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29" name="Straight Connector 928"/>
                  <p:cNvCxnSpPr/>
                  <p:nvPr/>
                </p:nvCxnSpPr>
                <p:spPr>
                  <a:xfrm>
                    <a:off x="1697541" y="2532415"/>
                    <a:ext cx="0" cy="152400"/>
                  </a:xfrm>
                  <a:prstGeom prst="line">
                    <a:avLst/>
                  </a:prstGeom>
                  <a:ln w="127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30" name="Straight Connector 929"/>
                  <p:cNvCxnSpPr/>
                  <p:nvPr/>
                </p:nvCxnSpPr>
                <p:spPr>
                  <a:xfrm>
                    <a:off x="1879408" y="2532415"/>
                    <a:ext cx="0" cy="152400"/>
                  </a:xfrm>
                  <a:prstGeom prst="line">
                    <a:avLst/>
                  </a:prstGeom>
                  <a:ln w="127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31" name="Straight Connector 930"/>
                  <p:cNvCxnSpPr/>
                  <p:nvPr/>
                </p:nvCxnSpPr>
                <p:spPr>
                  <a:xfrm>
                    <a:off x="2061275" y="2532415"/>
                    <a:ext cx="0" cy="152400"/>
                  </a:xfrm>
                  <a:prstGeom prst="line">
                    <a:avLst/>
                  </a:prstGeom>
                  <a:ln w="127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32" name="Straight Connector 931"/>
                  <p:cNvCxnSpPr/>
                  <p:nvPr/>
                </p:nvCxnSpPr>
                <p:spPr>
                  <a:xfrm>
                    <a:off x="2243142" y="2532415"/>
                    <a:ext cx="0" cy="152400"/>
                  </a:xfrm>
                  <a:prstGeom prst="line">
                    <a:avLst/>
                  </a:prstGeom>
                  <a:ln w="127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33" name="Straight Connector 932"/>
                  <p:cNvCxnSpPr/>
                  <p:nvPr/>
                </p:nvCxnSpPr>
                <p:spPr>
                  <a:xfrm>
                    <a:off x="2425009" y="2532415"/>
                    <a:ext cx="0" cy="152400"/>
                  </a:xfrm>
                  <a:prstGeom prst="line">
                    <a:avLst/>
                  </a:prstGeom>
                  <a:ln w="127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34" name="Straight Connector 933"/>
                  <p:cNvCxnSpPr/>
                  <p:nvPr/>
                </p:nvCxnSpPr>
                <p:spPr>
                  <a:xfrm>
                    <a:off x="2606871" y="2532415"/>
                    <a:ext cx="0" cy="152400"/>
                  </a:xfrm>
                  <a:prstGeom prst="line">
                    <a:avLst/>
                  </a:prstGeom>
                  <a:ln w="127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35" name="Straight Connector 934"/>
                  <p:cNvCxnSpPr/>
                  <p:nvPr/>
                </p:nvCxnSpPr>
                <p:spPr>
                  <a:xfrm>
                    <a:off x="424472" y="2532415"/>
                    <a:ext cx="0" cy="152400"/>
                  </a:xfrm>
                  <a:prstGeom prst="line">
                    <a:avLst/>
                  </a:prstGeom>
                  <a:ln w="127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910" name="Group 909"/>
                <p:cNvGrpSpPr/>
                <p:nvPr/>
              </p:nvGrpSpPr>
              <p:grpSpPr>
                <a:xfrm>
                  <a:off x="2698666" y="2540882"/>
                  <a:ext cx="2000532" cy="152400"/>
                  <a:chOff x="606339" y="2532415"/>
                  <a:chExt cx="2000532" cy="152400"/>
                </a:xfrm>
              </p:grpSpPr>
              <p:cxnSp>
                <p:nvCxnSpPr>
                  <p:cNvPr id="911" name="Straight Connector 910"/>
                  <p:cNvCxnSpPr/>
                  <p:nvPr/>
                </p:nvCxnSpPr>
                <p:spPr>
                  <a:xfrm>
                    <a:off x="606339" y="2532415"/>
                    <a:ext cx="0" cy="152400"/>
                  </a:xfrm>
                  <a:prstGeom prst="line">
                    <a:avLst/>
                  </a:prstGeom>
                  <a:ln w="127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12" name="Straight Connector 911"/>
                  <p:cNvCxnSpPr/>
                  <p:nvPr/>
                </p:nvCxnSpPr>
                <p:spPr>
                  <a:xfrm>
                    <a:off x="788206" y="2532415"/>
                    <a:ext cx="0" cy="152400"/>
                  </a:xfrm>
                  <a:prstGeom prst="line">
                    <a:avLst/>
                  </a:prstGeom>
                  <a:ln w="127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13" name="Straight Connector 912"/>
                  <p:cNvCxnSpPr/>
                  <p:nvPr/>
                </p:nvCxnSpPr>
                <p:spPr>
                  <a:xfrm>
                    <a:off x="970073" y="2532415"/>
                    <a:ext cx="0" cy="152400"/>
                  </a:xfrm>
                  <a:prstGeom prst="line">
                    <a:avLst/>
                  </a:prstGeom>
                  <a:ln w="127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14" name="Straight Connector 913"/>
                  <p:cNvCxnSpPr/>
                  <p:nvPr/>
                </p:nvCxnSpPr>
                <p:spPr>
                  <a:xfrm>
                    <a:off x="1151940" y="2532415"/>
                    <a:ext cx="0" cy="152400"/>
                  </a:xfrm>
                  <a:prstGeom prst="line">
                    <a:avLst/>
                  </a:prstGeom>
                  <a:ln w="127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15" name="Straight Connector 914"/>
                  <p:cNvCxnSpPr/>
                  <p:nvPr/>
                </p:nvCxnSpPr>
                <p:spPr>
                  <a:xfrm>
                    <a:off x="1333807" y="2532415"/>
                    <a:ext cx="0" cy="152400"/>
                  </a:xfrm>
                  <a:prstGeom prst="line">
                    <a:avLst/>
                  </a:prstGeom>
                  <a:ln w="127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16" name="Straight Connector 915"/>
                  <p:cNvCxnSpPr/>
                  <p:nvPr/>
                </p:nvCxnSpPr>
                <p:spPr>
                  <a:xfrm>
                    <a:off x="1515674" y="2532415"/>
                    <a:ext cx="0" cy="152400"/>
                  </a:xfrm>
                  <a:prstGeom prst="line">
                    <a:avLst/>
                  </a:prstGeom>
                  <a:ln w="127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17" name="Straight Connector 916"/>
                  <p:cNvCxnSpPr/>
                  <p:nvPr/>
                </p:nvCxnSpPr>
                <p:spPr>
                  <a:xfrm>
                    <a:off x="1697541" y="2532415"/>
                    <a:ext cx="0" cy="152400"/>
                  </a:xfrm>
                  <a:prstGeom prst="line">
                    <a:avLst/>
                  </a:prstGeom>
                  <a:ln w="127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18" name="Straight Connector 917"/>
                  <p:cNvCxnSpPr/>
                  <p:nvPr/>
                </p:nvCxnSpPr>
                <p:spPr>
                  <a:xfrm>
                    <a:off x="1879408" y="2532415"/>
                    <a:ext cx="0" cy="152400"/>
                  </a:xfrm>
                  <a:prstGeom prst="line">
                    <a:avLst/>
                  </a:prstGeom>
                  <a:ln w="127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19" name="Straight Connector 918"/>
                  <p:cNvCxnSpPr/>
                  <p:nvPr/>
                </p:nvCxnSpPr>
                <p:spPr>
                  <a:xfrm>
                    <a:off x="2061275" y="2532415"/>
                    <a:ext cx="0" cy="152400"/>
                  </a:xfrm>
                  <a:prstGeom prst="line">
                    <a:avLst/>
                  </a:prstGeom>
                  <a:ln w="127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20" name="Straight Connector 919"/>
                  <p:cNvCxnSpPr/>
                  <p:nvPr/>
                </p:nvCxnSpPr>
                <p:spPr>
                  <a:xfrm>
                    <a:off x="2243142" y="2532415"/>
                    <a:ext cx="0" cy="152400"/>
                  </a:xfrm>
                  <a:prstGeom prst="line">
                    <a:avLst/>
                  </a:prstGeom>
                  <a:ln w="127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21" name="Straight Connector 920"/>
                  <p:cNvCxnSpPr/>
                  <p:nvPr/>
                </p:nvCxnSpPr>
                <p:spPr>
                  <a:xfrm>
                    <a:off x="2425009" y="2532415"/>
                    <a:ext cx="0" cy="152400"/>
                  </a:xfrm>
                  <a:prstGeom prst="line">
                    <a:avLst/>
                  </a:prstGeom>
                  <a:ln w="127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22" name="Straight Connector 921"/>
                  <p:cNvCxnSpPr/>
                  <p:nvPr/>
                </p:nvCxnSpPr>
                <p:spPr>
                  <a:xfrm>
                    <a:off x="2606871" y="2532415"/>
                    <a:ext cx="0" cy="152400"/>
                  </a:xfrm>
                  <a:prstGeom prst="line">
                    <a:avLst/>
                  </a:prstGeom>
                  <a:ln w="127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825" name="Group 824"/>
              <p:cNvGrpSpPr/>
              <p:nvPr/>
            </p:nvGrpSpPr>
            <p:grpSpPr>
              <a:xfrm>
                <a:off x="241326" y="2290185"/>
                <a:ext cx="2836025" cy="269749"/>
                <a:chOff x="2608872" y="2540882"/>
                <a:chExt cx="2182399" cy="152400"/>
              </a:xfrm>
            </p:grpSpPr>
            <p:grpSp>
              <p:nvGrpSpPr>
                <p:cNvPr id="882" name="Group 881"/>
                <p:cNvGrpSpPr/>
                <p:nvPr/>
              </p:nvGrpSpPr>
              <p:grpSpPr>
                <a:xfrm>
                  <a:off x="2608872" y="2540882"/>
                  <a:ext cx="2182399" cy="152400"/>
                  <a:chOff x="424472" y="2532415"/>
                  <a:chExt cx="2182399" cy="152400"/>
                </a:xfrm>
              </p:grpSpPr>
              <p:cxnSp>
                <p:nvCxnSpPr>
                  <p:cNvPr id="896" name="Straight Connector 895"/>
                  <p:cNvCxnSpPr/>
                  <p:nvPr/>
                </p:nvCxnSpPr>
                <p:spPr>
                  <a:xfrm>
                    <a:off x="606339" y="2532415"/>
                    <a:ext cx="0" cy="152400"/>
                  </a:xfrm>
                  <a:prstGeom prst="line">
                    <a:avLst/>
                  </a:prstGeom>
                  <a:ln w="127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97" name="Straight Connector 896"/>
                  <p:cNvCxnSpPr/>
                  <p:nvPr/>
                </p:nvCxnSpPr>
                <p:spPr>
                  <a:xfrm>
                    <a:off x="788206" y="2532415"/>
                    <a:ext cx="0" cy="152400"/>
                  </a:xfrm>
                  <a:prstGeom prst="line">
                    <a:avLst/>
                  </a:prstGeom>
                  <a:ln w="127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98" name="Straight Connector 897"/>
                  <p:cNvCxnSpPr/>
                  <p:nvPr/>
                </p:nvCxnSpPr>
                <p:spPr>
                  <a:xfrm>
                    <a:off x="970073" y="2532415"/>
                    <a:ext cx="0" cy="152400"/>
                  </a:xfrm>
                  <a:prstGeom prst="line">
                    <a:avLst/>
                  </a:prstGeom>
                  <a:ln w="127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99" name="Straight Connector 898"/>
                  <p:cNvCxnSpPr/>
                  <p:nvPr/>
                </p:nvCxnSpPr>
                <p:spPr>
                  <a:xfrm>
                    <a:off x="1151940" y="2532415"/>
                    <a:ext cx="0" cy="152400"/>
                  </a:xfrm>
                  <a:prstGeom prst="line">
                    <a:avLst/>
                  </a:prstGeom>
                  <a:ln w="127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00" name="Straight Connector 899"/>
                  <p:cNvCxnSpPr/>
                  <p:nvPr/>
                </p:nvCxnSpPr>
                <p:spPr>
                  <a:xfrm>
                    <a:off x="1333807" y="2532415"/>
                    <a:ext cx="0" cy="152400"/>
                  </a:xfrm>
                  <a:prstGeom prst="line">
                    <a:avLst/>
                  </a:prstGeom>
                  <a:ln w="127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01" name="Straight Connector 900"/>
                  <p:cNvCxnSpPr/>
                  <p:nvPr/>
                </p:nvCxnSpPr>
                <p:spPr>
                  <a:xfrm>
                    <a:off x="1515674" y="2532415"/>
                    <a:ext cx="0" cy="152400"/>
                  </a:xfrm>
                  <a:prstGeom prst="line">
                    <a:avLst/>
                  </a:prstGeom>
                  <a:ln w="127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02" name="Straight Connector 901"/>
                  <p:cNvCxnSpPr/>
                  <p:nvPr/>
                </p:nvCxnSpPr>
                <p:spPr>
                  <a:xfrm>
                    <a:off x="1697541" y="2532415"/>
                    <a:ext cx="0" cy="152400"/>
                  </a:xfrm>
                  <a:prstGeom prst="line">
                    <a:avLst/>
                  </a:prstGeom>
                  <a:ln w="127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03" name="Straight Connector 902"/>
                  <p:cNvCxnSpPr/>
                  <p:nvPr/>
                </p:nvCxnSpPr>
                <p:spPr>
                  <a:xfrm>
                    <a:off x="1879408" y="2532415"/>
                    <a:ext cx="0" cy="152400"/>
                  </a:xfrm>
                  <a:prstGeom prst="line">
                    <a:avLst/>
                  </a:prstGeom>
                  <a:ln w="127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04" name="Straight Connector 903"/>
                  <p:cNvCxnSpPr/>
                  <p:nvPr/>
                </p:nvCxnSpPr>
                <p:spPr>
                  <a:xfrm>
                    <a:off x="2061275" y="2532415"/>
                    <a:ext cx="0" cy="152400"/>
                  </a:xfrm>
                  <a:prstGeom prst="line">
                    <a:avLst/>
                  </a:prstGeom>
                  <a:ln w="127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05" name="Straight Connector 904"/>
                  <p:cNvCxnSpPr/>
                  <p:nvPr/>
                </p:nvCxnSpPr>
                <p:spPr>
                  <a:xfrm>
                    <a:off x="2243142" y="2532415"/>
                    <a:ext cx="0" cy="152400"/>
                  </a:xfrm>
                  <a:prstGeom prst="line">
                    <a:avLst/>
                  </a:prstGeom>
                  <a:ln w="127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06" name="Straight Connector 905"/>
                  <p:cNvCxnSpPr/>
                  <p:nvPr/>
                </p:nvCxnSpPr>
                <p:spPr>
                  <a:xfrm>
                    <a:off x="2425009" y="2532415"/>
                    <a:ext cx="0" cy="152400"/>
                  </a:xfrm>
                  <a:prstGeom prst="line">
                    <a:avLst/>
                  </a:prstGeom>
                  <a:ln w="127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07" name="Straight Connector 906"/>
                  <p:cNvCxnSpPr/>
                  <p:nvPr/>
                </p:nvCxnSpPr>
                <p:spPr>
                  <a:xfrm>
                    <a:off x="2606871" y="2532415"/>
                    <a:ext cx="0" cy="152400"/>
                  </a:xfrm>
                  <a:prstGeom prst="line">
                    <a:avLst/>
                  </a:prstGeom>
                  <a:ln w="127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08" name="Straight Connector 907"/>
                  <p:cNvCxnSpPr/>
                  <p:nvPr/>
                </p:nvCxnSpPr>
                <p:spPr>
                  <a:xfrm>
                    <a:off x="424472" y="2532415"/>
                    <a:ext cx="0" cy="152400"/>
                  </a:xfrm>
                  <a:prstGeom prst="line">
                    <a:avLst/>
                  </a:prstGeom>
                  <a:ln w="127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883" name="Group 882"/>
                <p:cNvGrpSpPr/>
                <p:nvPr/>
              </p:nvGrpSpPr>
              <p:grpSpPr>
                <a:xfrm>
                  <a:off x="2698666" y="2540882"/>
                  <a:ext cx="2000532" cy="152400"/>
                  <a:chOff x="606339" y="2532415"/>
                  <a:chExt cx="2000532" cy="152400"/>
                </a:xfrm>
              </p:grpSpPr>
              <p:cxnSp>
                <p:nvCxnSpPr>
                  <p:cNvPr id="884" name="Straight Connector 883"/>
                  <p:cNvCxnSpPr/>
                  <p:nvPr/>
                </p:nvCxnSpPr>
                <p:spPr>
                  <a:xfrm>
                    <a:off x="606339" y="2532415"/>
                    <a:ext cx="0" cy="152400"/>
                  </a:xfrm>
                  <a:prstGeom prst="line">
                    <a:avLst/>
                  </a:prstGeom>
                  <a:ln w="127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85" name="Straight Connector 884"/>
                  <p:cNvCxnSpPr/>
                  <p:nvPr/>
                </p:nvCxnSpPr>
                <p:spPr>
                  <a:xfrm>
                    <a:off x="788206" y="2532415"/>
                    <a:ext cx="0" cy="152400"/>
                  </a:xfrm>
                  <a:prstGeom prst="line">
                    <a:avLst/>
                  </a:prstGeom>
                  <a:ln w="127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86" name="Straight Connector 885"/>
                  <p:cNvCxnSpPr/>
                  <p:nvPr/>
                </p:nvCxnSpPr>
                <p:spPr>
                  <a:xfrm>
                    <a:off x="970073" y="2532415"/>
                    <a:ext cx="0" cy="152400"/>
                  </a:xfrm>
                  <a:prstGeom prst="line">
                    <a:avLst/>
                  </a:prstGeom>
                  <a:ln w="127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87" name="Straight Connector 886"/>
                  <p:cNvCxnSpPr/>
                  <p:nvPr/>
                </p:nvCxnSpPr>
                <p:spPr>
                  <a:xfrm>
                    <a:off x="1151940" y="2532415"/>
                    <a:ext cx="0" cy="152400"/>
                  </a:xfrm>
                  <a:prstGeom prst="line">
                    <a:avLst/>
                  </a:prstGeom>
                  <a:ln w="127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88" name="Straight Connector 887"/>
                  <p:cNvCxnSpPr/>
                  <p:nvPr/>
                </p:nvCxnSpPr>
                <p:spPr>
                  <a:xfrm>
                    <a:off x="1333807" y="2532415"/>
                    <a:ext cx="0" cy="152400"/>
                  </a:xfrm>
                  <a:prstGeom prst="line">
                    <a:avLst/>
                  </a:prstGeom>
                  <a:ln w="127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89" name="Straight Connector 888"/>
                  <p:cNvCxnSpPr/>
                  <p:nvPr/>
                </p:nvCxnSpPr>
                <p:spPr>
                  <a:xfrm>
                    <a:off x="1515674" y="2532415"/>
                    <a:ext cx="0" cy="152400"/>
                  </a:xfrm>
                  <a:prstGeom prst="line">
                    <a:avLst/>
                  </a:prstGeom>
                  <a:ln w="127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90" name="Straight Connector 889"/>
                  <p:cNvCxnSpPr/>
                  <p:nvPr/>
                </p:nvCxnSpPr>
                <p:spPr>
                  <a:xfrm>
                    <a:off x="1697541" y="2532415"/>
                    <a:ext cx="0" cy="152400"/>
                  </a:xfrm>
                  <a:prstGeom prst="line">
                    <a:avLst/>
                  </a:prstGeom>
                  <a:ln w="127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91" name="Straight Connector 890"/>
                  <p:cNvCxnSpPr/>
                  <p:nvPr/>
                </p:nvCxnSpPr>
                <p:spPr>
                  <a:xfrm>
                    <a:off x="1879408" y="2532415"/>
                    <a:ext cx="0" cy="152400"/>
                  </a:xfrm>
                  <a:prstGeom prst="line">
                    <a:avLst/>
                  </a:prstGeom>
                  <a:ln w="127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92" name="Straight Connector 891"/>
                  <p:cNvCxnSpPr/>
                  <p:nvPr/>
                </p:nvCxnSpPr>
                <p:spPr>
                  <a:xfrm>
                    <a:off x="2061275" y="2532415"/>
                    <a:ext cx="0" cy="152400"/>
                  </a:xfrm>
                  <a:prstGeom prst="line">
                    <a:avLst/>
                  </a:prstGeom>
                  <a:ln w="127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93" name="Straight Connector 892"/>
                  <p:cNvCxnSpPr/>
                  <p:nvPr/>
                </p:nvCxnSpPr>
                <p:spPr>
                  <a:xfrm>
                    <a:off x="2243142" y="2532415"/>
                    <a:ext cx="0" cy="152400"/>
                  </a:xfrm>
                  <a:prstGeom prst="line">
                    <a:avLst/>
                  </a:prstGeom>
                  <a:ln w="127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94" name="Straight Connector 893"/>
                  <p:cNvCxnSpPr/>
                  <p:nvPr/>
                </p:nvCxnSpPr>
                <p:spPr>
                  <a:xfrm>
                    <a:off x="2425009" y="2532415"/>
                    <a:ext cx="0" cy="152400"/>
                  </a:xfrm>
                  <a:prstGeom prst="line">
                    <a:avLst/>
                  </a:prstGeom>
                  <a:ln w="127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95" name="Straight Connector 894"/>
                  <p:cNvCxnSpPr/>
                  <p:nvPr/>
                </p:nvCxnSpPr>
                <p:spPr>
                  <a:xfrm>
                    <a:off x="2606871" y="2532415"/>
                    <a:ext cx="0" cy="152400"/>
                  </a:xfrm>
                  <a:prstGeom prst="line">
                    <a:avLst/>
                  </a:prstGeom>
                  <a:ln w="127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826" name="Group 825"/>
              <p:cNvGrpSpPr/>
              <p:nvPr/>
            </p:nvGrpSpPr>
            <p:grpSpPr>
              <a:xfrm>
                <a:off x="5915865" y="2290185"/>
                <a:ext cx="2836025" cy="269749"/>
                <a:chOff x="2608872" y="2540882"/>
                <a:chExt cx="2182399" cy="152400"/>
              </a:xfrm>
            </p:grpSpPr>
            <p:grpSp>
              <p:nvGrpSpPr>
                <p:cNvPr id="855" name="Group 854"/>
                <p:cNvGrpSpPr/>
                <p:nvPr/>
              </p:nvGrpSpPr>
              <p:grpSpPr>
                <a:xfrm>
                  <a:off x="2608872" y="2540882"/>
                  <a:ext cx="2182399" cy="152400"/>
                  <a:chOff x="424472" y="2532415"/>
                  <a:chExt cx="2182399" cy="152400"/>
                </a:xfrm>
              </p:grpSpPr>
              <p:cxnSp>
                <p:nvCxnSpPr>
                  <p:cNvPr id="869" name="Straight Connector 868"/>
                  <p:cNvCxnSpPr/>
                  <p:nvPr/>
                </p:nvCxnSpPr>
                <p:spPr>
                  <a:xfrm>
                    <a:off x="606339" y="2532415"/>
                    <a:ext cx="0" cy="152400"/>
                  </a:xfrm>
                  <a:prstGeom prst="line">
                    <a:avLst/>
                  </a:prstGeom>
                  <a:ln w="127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70" name="Straight Connector 869"/>
                  <p:cNvCxnSpPr/>
                  <p:nvPr/>
                </p:nvCxnSpPr>
                <p:spPr>
                  <a:xfrm>
                    <a:off x="788206" y="2532415"/>
                    <a:ext cx="0" cy="152400"/>
                  </a:xfrm>
                  <a:prstGeom prst="line">
                    <a:avLst/>
                  </a:prstGeom>
                  <a:ln w="127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71" name="Straight Connector 870"/>
                  <p:cNvCxnSpPr/>
                  <p:nvPr/>
                </p:nvCxnSpPr>
                <p:spPr>
                  <a:xfrm>
                    <a:off x="970073" y="2532415"/>
                    <a:ext cx="0" cy="152400"/>
                  </a:xfrm>
                  <a:prstGeom prst="line">
                    <a:avLst/>
                  </a:prstGeom>
                  <a:ln w="127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72" name="Straight Connector 871"/>
                  <p:cNvCxnSpPr/>
                  <p:nvPr/>
                </p:nvCxnSpPr>
                <p:spPr>
                  <a:xfrm>
                    <a:off x="1151940" y="2532415"/>
                    <a:ext cx="0" cy="152400"/>
                  </a:xfrm>
                  <a:prstGeom prst="line">
                    <a:avLst/>
                  </a:prstGeom>
                  <a:ln w="127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73" name="Straight Connector 872"/>
                  <p:cNvCxnSpPr/>
                  <p:nvPr/>
                </p:nvCxnSpPr>
                <p:spPr>
                  <a:xfrm>
                    <a:off x="1333807" y="2532415"/>
                    <a:ext cx="0" cy="152400"/>
                  </a:xfrm>
                  <a:prstGeom prst="line">
                    <a:avLst/>
                  </a:prstGeom>
                  <a:ln w="127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74" name="Straight Connector 873"/>
                  <p:cNvCxnSpPr/>
                  <p:nvPr/>
                </p:nvCxnSpPr>
                <p:spPr>
                  <a:xfrm>
                    <a:off x="1515674" y="2532415"/>
                    <a:ext cx="0" cy="152400"/>
                  </a:xfrm>
                  <a:prstGeom prst="line">
                    <a:avLst/>
                  </a:prstGeom>
                  <a:ln w="127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75" name="Straight Connector 874"/>
                  <p:cNvCxnSpPr/>
                  <p:nvPr/>
                </p:nvCxnSpPr>
                <p:spPr>
                  <a:xfrm>
                    <a:off x="1697541" y="2532415"/>
                    <a:ext cx="0" cy="152400"/>
                  </a:xfrm>
                  <a:prstGeom prst="line">
                    <a:avLst/>
                  </a:prstGeom>
                  <a:ln w="127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76" name="Straight Connector 875"/>
                  <p:cNvCxnSpPr/>
                  <p:nvPr/>
                </p:nvCxnSpPr>
                <p:spPr>
                  <a:xfrm>
                    <a:off x="1879408" y="2532415"/>
                    <a:ext cx="0" cy="152400"/>
                  </a:xfrm>
                  <a:prstGeom prst="line">
                    <a:avLst/>
                  </a:prstGeom>
                  <a:ln w="127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77" name="Straight Connector 876"/>
                  <p:cNvCxnSpPr/>
                  <p:nvPr/>
                </p:nvCxnSpPr>
                <p:spPr>
                  <a:xfrm>
                    <a:off x="2061275" y="2532415"/>
                    <a:ext cx="0" cy="152400"/>
                  </a:xfrm>
                  <a:prstGeom prst="line">
                    <a:avLst/>
                  </a:prstGeom>
                  <a:ln w="127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78" name="Straight Connector 877"/>
                  <p:cNvCxnSpPr/>
                  <p:nvPr/>
                </p:nvCxnSpPr>
                <p:spPr>
                  <a:xfrm>
                    <a:off x="2243142" y="2532415"/>
                    <a:ext cx="0" cy="152400"/>
                  </a:xfrm>
                  <a:prstGeom prst="line">
                    <a:avLst/>
                  </a:prstGeom>
                  <a:ln w="127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79" name="Straight Connector 878"/>
                  <p:cNvCxnSpPr/>
                  <p:nvPr/>
                </p:nvCxnSpPr>
                <p:spPr>
                  <a:xfrm>
                    <a:off x="2425009" y="2532415"/>
                    <a:ext cx="0" cy="152400"/>
                  </a:xfrm>
                  <a:prstGeom prst="line">
                    <a:avLst/>
                  </a:prstGeom>
                  <a:ln w="127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80" name="Straight Connector 879"/>
                  <p:cNvCxnSpPr/>
                  <p:nvPr/>
                </p:nvCxnSpPr>
                <p:spPr>
                  <a:xfrm>
                    <a:off x="2606871" y="2532415"/>
                    <a:ext cx="0" cy="152400"/>
                  </a:xfrm>
                  <a:prstGeom prst="line">
                    <a:avLst/>
                  </a:prstGeom>
                  <a:ln w="127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81" name="Straight Connector 880"/>
                  <p:cNvCxnSpPr/>
                  <p:nvPr/>
                </p:nvCxnSpPr>
                <p:spPr>
                  <a:xfrm>
                    <a:off x="424472" y="2532415"/>
                    <a:ext cx="0" cy="152400"/>
                  </a:xfrm>
                  <a:prstGeom prst="line">
                    <a:avLst/>
                  </a:prstGeom>
                  <a:ln w="127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856" name="Group 855"/>
                <p:cNvGrpSpPr/>
                <p:nvPr/>
              </p:nvGrpSpPr>
              <p:grpSpPr>
                <a:xfrm>
                  <a:off x="2698666" y="2540882"/>
                  <a:ext cx="2000532" cy="152400"/>
                  <a:chOff x="606339" y="2532415"/>
                  <a:chExt cx="2000532" cy="152400"/>
                </a:xfrm>
              </p:grpSpPr>
              <p:cxnSp>
                <p:nvCxnSpPr>
                  <p:cNvPr id="857" name="Straight Connector 856"/>
                  <p:cNvCxnSpPr/>
                  <p:nvPr/>
                </p:nvCxnSpPr>
                <p:spPr>
                  <a:xfrm>
                    <a:off x="606339" y="2532415"/>
                    <a:ext cx="0" cy="152400"/>
                  </a:xfrm>
                  <a:prstGeom prst="line">
                    <a:avLst/>
                  </a:prstGeom>
                  <a:ln w="127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58" name="Straight Connector 857"/>
                  <p:cNvCxnSpPr/>
                  <p:nvPr/>
                </p:nvCxnSpPr>
                <p:spPr>
                  <a:xfrm>
                    <a:off x="788206" y="2532415"/>
                    <a:ext cx="0" cy="152400"/>
                  </a:xfrm>
                  <a:prstGeom prst="line">
                    <a:avLst/>
                  </a:prstGeom>
                  <a:ln w="127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59" name="Straight Connector 858"/>
                  <p:cNvCxnSpPr/>
                  <p:nvPr/>
                </p:nvCxnSpPr>
                <p:spPr>
                  <a:xfrm>
                    <a:off x="970073" y="2532415"/>
                    <a:ext cx="0" cy="152400"/>
                  </a:xfrm>
                  <a:prstGeom prst="line">
                    <a:avLst/>
                  </a:prstGeom>
                  <a:ln w="127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60" name="Straight Connector 859"/>
                  <p:cNvCxnSpPr/>
                  <p:nvPr/>
                </p:nvCxnSpPr>
                <p:spPr>
                  <a:xfrm>
                    <a:off x="1151940" y="2532415"/>
                    <a:ext cx="0" cy="152400"/>
                  </a:xfrm>
                  <a:prstGeom prst="line">
                    <a:avLst/>
                  </a:prstGeom>
                  <a:ln w="127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61" name="Straight Connector 860"/>
                  <p:cNvCxnSpPr/>
                  <p:nvPr/>
                </p:nvCxnSpPr>
                <p:spPr>
                  <a:xfrm>
                    <a:off x="1333807" y="2532415"/>
                    <a:ext cx="0" cy="152400"/>
                  </a:xfrm>
                  <a:prstGeom prst="line">
                    <a:avLst/>
                  </a:prstGeom>
                  <a:ln w="127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62" name="Straight Connector 861"/>
                  <p:cNvCxnSpPr/>
                  <p:nvPr/>
                </p:nvCxnSpPr>
                <p:spPr>
                  <a:xfrm>
                    <a:off x="1515674" y="2532415"/>
                    <a:ext cx="0" cy="152400"/>
                  </a:xfrm>
                  <a:prstGeom prst="line">
                    <a:avLst/>
                  </a:prstGeom>
                  <a:ln w="127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63" name="Straight Connector 862"/>
                  <p:cNvCxnSpPr/>
                  <p:nvPr/>
                </p:nvCxnSpPr>
                <p:spPr>
                  <a:xfrm>
                    <a:off x="1697541" y="2532415"/>
                    <a:ext cx="0" cy="152400"/>
                  </a:xfrm>
                  <a:prstGeom prst="line">
                    <a:avLst/>
                  </a:prstGeom>
                  <a:ln w="127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64" name="Straight Connector 863"/>
                  <p:cNvCxnSpPr/>
                  <p:nvPr/>
                </p:nvCxnSpPr>
                <p:spPr>
                  <a:xfrm>
                    <a:off x="1879408" y="2532415"/>
                    <a:ext cx="0" cy="152400"/>
                  </a:xfrm>
                  <a:prstGeom prst="line">
                    <a:avLst/>
                  </a:prstGeom>
                  <a:ln w="127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65" name="Straight Connector 864"/>
                  <p:cNvCxnSpPr/>
                  <p:nvPr/>
                </p:nvCxnSpPr>
                <p:spPr>
                  <a:xfrm>
                    <a:off x="2061275" y="2532415"/>
                    <a:ext cx="0" cy="152400"/>
                  </a:xfrm>
                  <a:prstGeom prst="line">
                    <a:avLst/>
                  </a:prstGeom>
                  <a:ln w="127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66" name="Straight Connector 865"/>
                  <p:cNvCxnSpPr/>
                  <p:nvPr/>
                </p:nvCxnSpPr>
                <p:spPr>
                  <a:xfrm>
                    <a:off x="2243142" y="2532415"/>
                    <a:ext cx="0" cy="152400"/>
                  </a:xfrm>
                  <a:prstGeom prst="line">
                    <a:avLst/>
                  </a:prstGeom>
                  <a:ln w="127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67" name="Straight Connector 866"/>
                  <p:cNvCxnSpPr/>
                  <p:nvPr/>
                </p:nvCxnSpPr>
                <p:spPr>
                  <a:xfrm>
                    <a:off x="2425009" y="2532415"/>
                    <a:ext cx="0" cy="152400"/>
                  </a:xfrm>
                  <a:prstGeom prst="line">
                    <a:avLst/>
                  </a:prstGeom>
                  <a:ln w="127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68" name="Straight Connector 867"/>
                  <p:cNvCxnSpPr/>
                  <p:nvPr/>
                </p:nvCxnSpPr>
                <p:spPr>
                  <a:xfrm>
                    <a:off x="2606871" y="2532415"/>
                    <a:ext cx="0" cy="152400"/>
                  </a:xfrm>
                  <a:prstGeom prst="line">
                    <a:avLst/>
                  </a:prstGeom>
                  <a:ln w="127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827" name="Group 826"/>
              <p:cNvGrpSpPr/>
              <p:nvPr/>
            </p:nvGrpSpPr>
            <p:grpSpPr>
              <a:xfrm>
                <a:off x="8751887" y="2290185"/>
                <a:ext cx="2836025" cy="269749"/>
                <a:chOff x="2608872" y="2540882"/>
                <a:chExt cx="2182399" cy="152400"/>
              </a:xfrm>
            </p:grpSpPr>
            <p:grpSp>
              <p:nvGrpSpPr>
                <p:cNvPr id="828" name="Group 827"/>
                <p:cNvGrpSpPr/>
                <p:nvPr/>
              </p:nvGrpSpPr>
              <p:grpSpPr>
                <a:xfrm>
                  <a:off x="2608872" y="2540882"/>
                  <a:ext cx="2182399" cy="152400"/>
                  <a:chOff x="424472" y="2532415"/>
                  <a:chExt cx="2182399" cy="152400"/>
                </a:xfrm>
              </p:grpSpPr>
              <p:cxnSp>
                <p:nvCxnSpPr>
                  <p:cNvPr id="842" name="Straight Connector 841"/>
                  <p:cNvCxnSpPr/>
                  <p:nvPr/>
                </p:nvCxnSpPr>
                <p:spPr>
                  <a:xfrm>
                    <a:off x="606339" y="2532415"/>
                    <a:ext cx="0" cy="152400"/>
                  </a:xfrm>
                  <a:prstGeom prst="line">
                    <a:avLst/>
                  </a:prstGeom>
                  <a:ln w="127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43" name="Straight Connector 842"/>
                  <p:cNvCxnSpPr/>
                  <p:nvPr/>
                </p:nvCxnSpPr>
                <p:spPr>
                  <a:xfrm>
                    <a:off x="788206" y="2532415"/>
                    <a:ext cx="0" cy="152400"/>
                  </a:xfrm>
                  <a:prstGeom prst="line">
                    <a:avLst/>
                  </a:prstGeom>
                  <a:ln w="127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44" name="Straight Connector 843"/>
                  <p:cNvCxnSpPr/>
                  <p:nvPr/>
                </p:nvCxnSpPr>
                <p:spPr>
                  <a:xfrm>
                    <a:off x="970073" y="2532415"/>
                    <a:ext cx="0" cy="152400"/>
                  </a:xfrm>
                  <a:prstGeom prst="line">
                    <a:avLst/>
                  </a:prstGeom>
                  <a:ln w="127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45" name="Straight Connector 844"/>
                  <p:cNvCxnSpPr/>
                  <p:nvPr/>
                </p:nvCxnSpPr>
                <p:spPr>
                  <a:xfrm>
                    <a:off x="1151940" y="2532415"/>
                    <a:ext cx="0" cy="152400"/>
                  </a:xfrm>
                  <a:prstGeom prst="line">
                    <a:avLst/>
                  </a:prstGeom>
                  <a:ln w="127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46" name="Straight Connector 845"/>
                  <p:cNvCxnSpPr/>
                  <p:nvPr/>
                </p:nvCxnSpPr>
                <p:spPr>
                  <a:xfrm>
                    <a:off x="1333807" y="2532415"/>
                    <a:ext cx="0" cy="152400"/>
                  </a:xfrm>
                  <a:prstGeom prst="line">
                    <a:avLst/>
                  </a:prstGeom>
                  <a:ln w="127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47" name="Straight Connector 846"/>
                  <p:cNvCxnSpPr/>
                  <p:nvPr/>
                </p:nvCxnSpPr>
                <p:spPr>
                  <a:xfrm>
                    <a:off x="1515674" y="2532415"/>
                    <a:ext cx="0" cy="152400"/>
                  </a:xfrm>
                  <a:prstGeom prst="line">
                    <a:avLst/>
                  </a:prstGeom>
                  <a:ln w="127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48" name="Straight Connector 847"/>
                  <p:cNvCxnSpPr/>
                  <p:nvPr/>
                </p:nvCxnSpPr>
                <p:spPr>
                  <a:xfrm>
                    <a:off x="1697541" y="2532415"/>
                    <a:ext cx="0" cy="152400"/>
                  </a:xfrm>
                  <a:prstGeom prst="line">
                    <a:avLst/>
                  </a:prstGeom>
                  <a:ln w="127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49" name="Straight Connector 848"/>
                  <p:cNvCxnSpPr/>
                  <p:nvPr/>
                </p:nvCxnSpPr>
                <p:spPr>
                  <a:xfrm>
                    <a:off x="1879408" y="2532415"/>
                    <a:ext cx="0" cy="152400"/>
                  </a:xfrm>
                  <a:prstGeom prst="line">
                    <a:avLst/>
                  </a:prstGeom>
                  <a:ln w="127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50" name="Straight Connector 849"/>
                  <p:cNvCxnSpPr/>
                  <p:nvPr/>
                </p:nvCxnSpPr>
                <p:spPr>
                  <a:xfrm>
                    <a:off x="2061275" y="2532415"/>
                    <a:ext cx="0" cy="152400"/>
                  </a:xfrm>
                  <a:prstGeom prst="line">
                    <a:avLst/>
                  </a:prstGeom>
                  <a:ln w="127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51" name="Straight Connector 850"/>
                  <p:cNvCxnSpPr/>
                  <p:nvPr/>
                </p:nvCxnSpPr>
                <p:spPr>
                  <a:xfrm>
                    <a:off x="2243142" y="2532415"/>
                    <a:ext cx="0" cy="152400"/>
                  </a:xfrm>
                  <a:prstGeom prst="line">
                    <a:avLst/>
                  </a:prstGeom>
                  <a:ln w="127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52" name="Straight Connector 851"/>
                  <p:cNvCxnSpPr/>
                  <p:nvPr/>
                </p:nvCxnSpPr>
                <p:spPr>
                  <a:xfrm>
                    <a:off x="2425009" y="2532415"/>
                    <a:ext cx="0" cy="152400"/>
                  </a:xfrm>
                  <a:prstGeom prst="line">
                    <a:avLst/>
                  </a:prstGeom>
                  <a:ln w="127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53" name="Straight Connector 852"/>
                  <p:cNvCxnSpPr/>
                  <p:nvPr/>
                </p:nvCxnSpPr>
                <p:spPr>
                  <a:xfrm>
                    <a:off x="2606871" y="2532415"/>
                    <a:ext cx="0" cy="152400"/>
                  </a:xfrm>
                  <a:prstGeom prst="line">
                    <a:avLst/>
                  </a:prstGeom>
                  <a:ln w="127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54" name="Straight Connector 853"/>
                  <p:cNvCxnSpPr/>
                  <p:nvPr/>
                </p:nvCxnSpPr>
                <p:spPr>
                  <a:xfrm>
                    <a:off x="424472" y="2532415"/>
                    <a:ext cx="0" cy="152400"/>
                  </a:xfrm>
                  <a:prstGeom prst="line">
                    <a:avLst/>
                  </a:prstGeom>
                  <a:ln w="127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829" name="Group 828"/>
                <p:cNvGrpSpPr/>
                <p:nvPr/>
              </p:nvGrpSpPr>
              <p:grpSpPr>
                <a:xfrm>
                  <a:off x="2698666" y="2540882"/>
                  <a:ext cx="2000532" cy="152400"/>
                  <a:chOff x="606339" y="2532415"/>
                  <a:chExt cx="2000532" cy="152400"/>
                </a:xfrm>
              </p:grpSpPr>
              <p:cxnSp>
                <p:nvCxnSpPr>
                  <p:cNvPr id="830" name="Straight Connector 829"/>
                  <p:cNvCxnSpPr/>
                  <p:nvPr/>
                </p:nvCxnSpPr>
                <p:spPr>
                  <a:xfrm>
                    <a:off x="606339" y="2532415"/>
                    <a:ext cx="0" cy="152400"/>
                  </a:xfrm>
                  <a:prstGeom prst="line">
                    <a:avLst/>
                  </a:prstGeom>
                  <a:ln w="127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1" name="Straight Connector 830"/>
                  <p:cNvCxnSpPr/>
                  <p:nvPr/>
                </p:nvCxnSpPr>
                <p:spPr>
                  <a:xfrm>
                    <a:off x="788206" y="2532415"/>
                    <a:ext cx="0" cy="152400"/>
                  </a:xfrm>
                  <a:prstGeom prst="line">
                    <a:avLst/>
                  </a:prstGeom>
                  <a:ln w="127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2" name="Straight Connector 831"/>
                  <p:cNvCxnSpPr/>
                  <p:nvPr/>
                </p:nvCxnSpPr>
                <p:spPr>
                  <a:xfrm>
                    <a:off x="970073" y="2532415"/>
                    <a:ext cx="0" cy="152400"/>
                  </a:xfrm>
                  <a:prstGeom prst="line">
                    <a:avLst/>
                  </a:prstGeom>
                  <a:ln w="127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3" name="Straight Connector 832"/>
                  <p:cNvCxnSpPr/>
                  <p:nvPr/>
                </p:nvCxnSpPr>
                <p:spPr>
                  <a:xfrm>
                    <a:off x="1151940" y="2532415"/>
                    <a:ext cx="0" cy="152400"/>
                  </a:xfrm>
                  <a:prstGeom prst="line">
                    <a:avLst/>
                  </a:prstGeom>
                  <a:ln w="127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4" name="Straight Connector 833"/>
                  <p:cNvCxnSpPr/>
                  <p:nvPr/>
                </p:nvCxnSpPr>
                <p:spPr>
                  <a:xfrm>
                    <a:off x="1333807" y="2532415"/>
                    <a:ext cx="0" cy="152400"/>
                  </a:xfrm>
                  <a:prstGeom prst="line">
                    <a:avLst/>
                  </a:prstGeom>
                  <a:ln w="127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5" name="Straight Connector 834"/>
                  <p:cNvCxnSpPr/>
                  <p:nvPr/>
                </p:nvCxnSpPr>
                <p:spPr>
                  <a:xfrm>
                    <a:off x="1515674" y="2532415"/>
                    <a:ext cx="0" cy="152400"/>
                  </a:xfrm>
                  <a:prstGeom prst="line">
                    <a:avLst/>
                  </a:prstGeom>
                  <a:ln w="127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6" name="Straight Connector 835"/>
                  <p:cNvCxnSpPr/>
                  <p:nvPr/>
                </p:nvCxnSpPr>
                <p:spPr>
                  <a:xfrm>
                    <a:off x="1697541" y="2532415"/>
                    <a:ext cx="0" cy="152400"/>
                  </a:xfrm>
                  <a:prstGeom prst="line">
                    <a:avLst/>
                  </a:prstGeom>
                  <a:ln w="127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7" name="Straight Connector 836"/>
                  <p:cNvCxnSpPr/>
                  <p:nvPr/>
                </p:nvCxnSpPr>
                <p:spPr>
                  <a:xfrm>
                    <a:off x="1879408" y="2532415"/>
                    <a:ext cx="0" cy="152400"/>
                  </a:xfrm>
                  <a:prstGeom prst="line">
                    <a:avLst/>
                  </a:prstGeom>
                  <a:ln w="127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8" name="Straight Connector 837"/>
                  <p:cNvCxnSpPr/>
                  <p:nvPr/>
                </p:nvCxnSpPr>
                <p:spPr>
                  <a:xfrm>
                    <a:off x="2061275" y="2532415"/>
                    <a:ext cx="0" cy="152400"/>
                  </a:xfrm>
                  <a:prstGeom prst="line">
                    <a:avLst/>
                  </a:prstGeom>
                  <a:ln w="127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9" name="Straight Connector 838"/>
                  <p:cNvCxnSpPr/>
                  <p:nvPr/>
                </p:nvCxnSpPr>
                <p:spPr>
                  <a:xfrm>
                    <a:off x="2243142" y="2532415"/>
                    <a:ext cx="0" cy="152400"/>
                  </a:xfrm>
                  <a:prstGeom prst="line">
                    <a:avLst/>
                  </a:prstGeom>
                  <a:ln w="127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40" name="Straight Connector 839"/>
                  <p:cNvCxnSpPr/>
                  <p:nvPr/>
                </p:nvCxnSpPr>
                <p:spPr>
                  <a:xfrm>
                    <a:off x="2425009" y="2532415"/>
                    <a:ext cx="0" cy="152400"/>
                  </a:xfrm>
                  <a:prstGeom prst="line">
                    <a:avLst/>
                  </a:prstGeom>
                  <a:ln w="127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41" name="Straight Connector 840"/>
                  <p:cNvCxnSpPr/>
                  <p:nvPr/>
                </p:nvCxnSpPr>
                <p:spPr>
                  <a:xfrm>
                    <a:off x="2606871" y="2532415"/>
                    <a:ext cx="0" cy="152400"/>
                  </a:xfrm>
                  <a:prstGeom prst="line">
                    <a:avLst/>
                  </a:prstGeom>
                  <a:ln w="127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818" name="Group 817"/>
            <p:cNvGrpSpPr/>
            <p:nvPr/>
          </p:nvGrpSpPr>
          <p:grpSpPr>
            <a:xfrm>
              <a:off x="183816" y="5028281"/>
              <a:ext cx="11738793" cy="369332"/>
              <a:chOff x="95357" y="1783800"/>
              <a:chExt cx="11738793" cy="369332"/>
            </a:xfrm>
          </p:grpSpPr>
          <p:sp>
            <p:nvSpPr>
              <p:cNvPr id="819" name="TextBox 818"/>
              <p:cNvSpPr txBox="1"/>
              <p:nvPr/>
            </p:nvSpPr>
            <p:spPr>
              <a:xfrm>
                <a:off x="2817177" y="1783800"/>
                <a:ext cx="44755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24</a:t>
                </a:r>
                <a:endParaRPr lang="en-US" dirty="0"/>
              </a:p>
            </p:txBody>
          </p:sp>
          <p:sp>
            <p:nvSpPr>
              <p:cNvPr id="820" name="TextBox 819"/>
              <p:cNvSpPr txBox="1"/>
              <p:nvPr/>
            </p:nvSpPr>
            <p:spPr>
              <a:xfrm>
                <a:off x="5667237" y="1783800"/>
                <a:ext cx="45397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48</a:t>
                </a:r>
                <a:endParaRPr lang="en-US" dirty="0"/>
              </a:p>
            </p:txBody>
          </p:sp>
          <p:sp>
            <p:nvSpPr>
              <p:cNvPr id="821" name="TextBox 820"/>
              <p:cNvSpPr txBox="1"/>
              <p:nvPr/>
            </p:nvSpPr>
            <p:spPr>
              <a:xfrm>
                <a:off x="8523709" y="1783800"/>
                <a:ext cx="45397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72</a:t>
                </a:r>
                <a:endParaRPr lang="en-US" dirty="0"/>
              </a:p>
            </p:txBody>
          </p:sp>
          <p:sp>
            <p:nvSpPr>
              <p:cNvPr id="822" name="TextBox 821"/>
              <p:cNvSpPr txBox="1"/>
              <p:nvPr/>
            </p:nvSpPr>
            <p:spPr>
              <a:xfrm>
                <a:off x="11380180" y="1783800"/>
                <a:ext cx="45397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9</a:t>
                </a:r>
                <a:r>
                  <a:rPr lang="en-US" dirty="0" smtClean="0"/>
                  <a:t>6</a:t>
                </a:r>
                <a:endParaRPr lang="en-US" dirty="0"/>
              </a:p>
            </p:txBody>
          </p:sp>
          <p:sp>
            <p:nvSpPr>
              <p:cNvPr id="823" name="Rectangle 822"/>
              <p:cNvSpPr/>
              <p:nvPr/>
            </p:nvSpPr>
            <p:spPr>
              <a:xfrm>
                <a:off x="95357" y="1783800"/>
                <a:ext cx="31931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0</a:t>
                </a:r>
              </a:p>
            </p:txBody>
          </p:sp>
        </p:grpSp>
      </p:grpSp>
      <p:grpSp>
        <p:nvGrpSpPr>
          <p:cNvPr id="17" name="Group 16"/>
          <p:cNvGrpSpPr/>
          <p:nvPr/>
        </p:nvGrpSpPr>
        <p:grpSpPr>
          <a:xfrm>
            <a:off x="5985495" y="3149446"/>
            <a:ext cx="4221060" cy="452789"/>
            <a:chOff x="5985495" y="3149446"/>
            <a:chExt cx="4221060" cy="452789"/>
          </a:xfrm>
        </p:grpSpPr>
        <p:grpSp>
          <p:nvGrpSpPr>
            <p:cNvPr id="16" name="Group 15"/>
            <p:cNvGrpSpPr/>
            <p:nvPr/>
          </p:nvGrpSpPr>
          <p:grpSpPr>
            <a:xfrm>
              <a:off x="5985495" y="3262675"/>
              <a:ext cx="1898744" cy="339560"/>
              <a:chOff x="5985495" y="3262675"/>
              <a:chExt cx="1898744" cy="339560"/>
            </a:xfrm>
          </p:grpSpPr>
          <p:grpSp>
            <p:nvGrpSpPr>
              <p:cNvPr id="458" name="Group 457"/>
              <p:cNvGrpSpPr/>
              <p:nvPr/>
            </p:nvGrpSpPr>
            <p:grpSpPr>
              <a:xfrm>
                <a:off x="5985495" y="3262675"/>
                <a:ext cx="475238" cy="339560"/>
                <a:chOff x="6205754" y="3035920"/>
                <a:chExt cx="475238" cy="339560"/>
              </a:xfrm>
            </p:grpSpPr>
            <p:sp>
              <p:nvSpPr>
                <p:cNvPr id="459" name="Rectangle 458"/>
                <p:cNvSpPr/>
                <p:nvPr/>
              </p:nvSpPr>
              <p:spPr>
                <a:xfrm>
                  <a:off x="6561343" y="3035920"/>
                  <a:ext cx="119649" cy="339560"/>
                </a:xfrm>
                <a:prstGeom prst="rect">
                  <a:avLst/>
                </a:prstGeom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0" name="Rectangle 459"/>
                <p:cNvSpPr/>
                <p:nvPr/>
              </p:nvSpPr>
              <p:spPr>
                <a:xfrm>
                  <a:off x="6205754" y="3035922"/>
                  <a:ext cx="350972" cy="339558"/>
                </a:xfrm>
                <a:prstGeom prst="rect">
                  <a:avLst/>
                </a:prstGeom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61" name="Group 460"/>
              <p:cNvGrpSpPr/>
              <p:nvPr/>
            </p:nvGrpSpPr>
            <p:grpSpPr>
              <a:xfrm>
                <a:off x="6462328" y="3262675"/>
                <a:ext cx="475238" cy="339560"/>
                <a:chOff x="6205754" y="3035920"/>
                <a:chExt cx="475238" cy="339560"/>
              </a:xfrm>
            </p:grpSpPr>
            <p:sp>
              <p:nvSpPr>
                <p:cNvPr id="462" name="Rectangle 461"/>
                <p:cNvSpPr/>
                <p:nvPr/>
              </p:nvSpPr>
              <p:spPr>
                <a:xfrm>
                  <a:off x="6561343" y="3035920"/>
                  <a:ext cx="119649" cy="339560"/>
                </a:xfrm>
                <a:prstGeom prst="rect">
                  <a:avLst/>
                </a:prstGeom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3" name="Rectangle 462"/>
                <p:cNvSpPr/>
                <p:nvPr/>
              </p:nvSpPr>
              <p:spPr>
                <a:xfrm>
                  <a:off x="6205754" y="3035922"/>
                  <a:ext cx="350972" cy="339558"/>
                </a:xfrm>
                <a:prstGeom prst="rect">
                  <a:avLst/>
                </a:prstGeom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64" name="Group 463"/>
              <p:cNvGrpSpPr/>
              <p:nvPr/>
            </p:nvGrpSpPr>
            <p:grpSpPr>
              <a:xfrm>
                <a:off x="6940159" y="3262675"/>
                <a:ext cx="475238" cy="339560"/>
                <a:chOff x="6205754" y="3035920"/>
                <a:chExt cx="475238" cy="339560"/>
              </a:xfrm>
            </p:grpSpPr>
            <p:sp>
              <p:nvSpPr>
                <p:cNvPr id="465" name="Rectangle 464"/>
                <p:cNvSpPr/>
                <p:nvPr/>
              </p:nvSpPr>
              <p:spPr>
                <a:xfrm>
                  <a:off x="6561343" y="3035920"/>
                  <a:ext cx="119649" cy="339560"/>
                </a:xfrm>
                <a:prstGeom prst="rect">
                  <a:avLst/>
                </a:prstGeom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6" name="Rectangle 465"/>
                <p:cNvSpPr/>
                <p:nvPr/>
              </p:nvSpPr>
              <p:spPr>
                <a:xfrm>
                  <a:off x="6205754" y="3035922"/>
                  <a:ext cx="350972" cy="339558"/>
                </a:xfrm>
                <a:prstGeom prst="rect">
                  <a:avLst/>
                </a:prstGeom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17" name="Group 616"/>
              <p:cNvGrpSpPr/>
              <p:nvPr/>
            </p:nvGrpSpPr>
            <p:grpSpPr>
              <a:xfrm>
                <a:off x="7409001" y="3262675"/>
                <a:ext cx="475238" cy="339560"/>
                <a:chOff x="6186504" y="3035920"/>
                <a:chExt cx="475238" cy="339560"/>
              </a:xfrm>
            </p:grpSpPr>
            <p:sp>
              <p:nvSpPr>
                <p:cNvPr id="618" name="Rectangle 617"/>
                <p:cNvSpPr/>
                <p:nvPr/>
              </p:nvSpPr>
              <p:spPr>
                <a:xfrm>
                  <a:off x="6542093" y="3035920"/>
                  <a:ext cx="119649" cy="339560"/>
                </a:xfrm>
                <a:prstGeom prst="rect">
                  <a:avLst/>
                </a:prstGeom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9" name="Rectangle 618"/>
                <p:cNvSpPr/>
                <p:nvPr/>
              </p:nvSpPr>
              <p:spPr>
                <a:xfrm>
                  <a:off x="6186504" y="3035922"/>
                  <a:ext cx="350972" cy="339558"/>
                </a:xfrm>
                <a:prstGeom prst="rect">
                  <a:avLst/>
                </a:prstGeom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12" name="TextBox 11"/>
            <p:cNvSpPr txBox="1"/>
            <p:nvPr/>
          </p:nvSpPr>
          <p:spPr>
            <a:xfrm>
              <a:off x="9060985" y="3149446"/>
              <a:ext cx="11455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Stall = 48</a:t>
              </a:r>
              <a:endParaRPr lang="en-US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6039468" y="4664801"/>
            <a:ext cx="2460655" cy="431234"/>
            <a:chOff x="6039468" y="4664801"/>
            <a:chExt cx="2460655" cy="431234"/>
          </a:xfrm>
        </p:grpSpPr>
        <p:grpSp>
          <p:nvGrpSpPr>
            <p:cNvPr id="808" name="Group 807"/>
            <p:cNvGrpSpPr/>
            <p:nvPr/>
          </p:nvGrpSpPr>
          <p:grpSpPr>
            <a:xfrm>
              <a:off x="6516301" y="4756475"/>
              <a:ext cx="475238" cy="339560"/>
              <a:chOff x="6205754" y="3035920"/>
              <a:chExt cx="475238" cy="339560"/>
            </a:xfrm>
          </p:grpSpPr>
          <p:sp>
            <p:nvSpPr>
              <p:cNvPr id="809" name="Rectangle 808"/>
              <p:cNvSpPr/>
              <p:nvPr/>
            </p:nvSpPr>
            <p:spPr>
              <a:xfrm>
                <a:off x="6561343" y="3035920"/>
                <a:ext cx="119649" cy="339560"/>
              </a:xfrm>
              <a:prstGeom prst="rec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0" name="Rectangle 809"/>
              <p:cNvSpPr/>
              <p:nvPr/>
            </p:nvSpPr>
            <p:spPr>
              <a:xfrm>
                <a:off x="6205754" y="3035922"/>
                <a:ext cx="350972" cy="339558"/>
              </a:xfrm>
              <a:prstGeom prst="rect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12" name="Rectangle 811"/>
            <p:cNvSpPr/>
            <p:nvPr/>
          </p:nvSpPr>
          <p:spPr>
            <a:xfrm>
              <a:off x="6984394" y="4756475"/>
              <a:ext cx="119649" cy="339560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2" name="Rectangle 941"/>
            <p:cNvSpPr/>
            <p:nvPr/>
          </p:nvSpPr>
          <p:spPr>
            <a:xfrm>
              <a:off x="7106681" y="4753926"/>
              <a:ext cx="119649" cy="339560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05" name="Group 804"/>
            <p:cNvGrpSpPr/>
            <p:nvPr/>
          </p:nvGrpSpPr>
          <p:grpSpPr>
            <a:xfrm>
              <a:off x="6039468" y="4756475"/>
              <a:ext cx="475238" cy="339560"/>
              <a:chOff x="6205754" y="3035920"/>
              <a:chExt cx="475238" cy="339560"/>
            </a:xfrm>
          </p:grpSpPr>
          <p:sp>
            <p:nvSpPr>
              <p:cNvPr id="806" name="Rectangle 805"/>
              <p:cNvSpPr/>
              <p:nvPr/>
            </p:nvSpPr>
            <p:spPr>
              <a:xfrm>
                <a:off x="6561343" y="3035920"/>
                <a:ext cx="119649" cy="339560"/>
              </a:xfrm>
              <a:prstGeom prst="rec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7" name="Rectangle 806"/>
              <p:cNvSpPr/>
              <p:nvPr/>
            </p:nvSpPr>
            <p:spPr>
              <a:xfrm>
                <a:off x="6205754" y="3035922"/>
                <a:ext cx="350972" cy="339558"/>
              </a:xfrm>
              <a:prstGeom prst="rect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44" name="TextBox 943"/>
            <p:cNvSpPr txBox="1"/>
            <p:nvPr/>
          </p:nvSpPr>
          <p:spPr>
            <a:xfrm>
              <a:off x="7354553" y="4664801"/>
              <a:ext cx="11455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Stall = 42</a:t>
              </a:r>
              <a:endParaRPr lang="en-US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308041" y="1464169"/>
            <a:ext cx="5291707" cy="545727"/>
            <a:chOff x="6825886" y="2092143"/>
            <a:chExt cx="5291707" cy="545727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3"/>
            <a:srcRect r="5859" b="15646"/>
            <a:stretch/>
          </p:blipFill>
          <p:spPr>
            <a:xfrm>
              <a:off x="7284236" y="2092143"/>
              <a:ext cx="4833357" cy="545727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6825886" y="2159906"/>
              <a:ext cx="5116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2b)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355016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541729" y="219495"/>
                <a:ext cx="10864823" cy="818309"/>
              </a:xfrm>
            </p:spPr>
            <p:txBody>
              <a:bodyPr/>
              <a:lstStyle/>
              <a:p>
                <a:r>
                  <a:rPr lang="en-US" dirty="0" smtClean="0"/>
                  <a:t>Case 3 (both):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1≤ </m:t>
                        </m:r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den>
                        </m:f>
                        <m:r>
                          <a:rPr lang="el-G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∧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2&gt; </m:t>
                        </m:r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den>
                        </m:f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1&gt; </m:t>
                        </m:r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den>
                        </m:f>
                        <m:r>
                          <a:rPr lang="el-G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∧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2≤ </m:t>
                        </m:r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den>
                        </m:f>
                      </m:e>
                    </m:d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41729" y="219495"/>
                <a:ext cx="10864823" cy="818309"/>
              </a:xfrm>
              <a:blipFill>
                <a:blip r:embed="rId2"/>
                <a:stretch>
                  <a:fillRect l="-2301" t="-11940" b="-320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2E71D35-7973-4725-A497-15A20A430A13}" type="slidenum">
              <a:rPr lang="en-US" sz="6600" smtClean="0">
                <a:solidFill>
                  <a:schemeClr val="bg1">
                    <a:lumMod val="85000"/>
                  </a:schemeClr>
                </a:solidFill>
              </a:rPr>
              <a:pPr/>
              <a:t>17</a:t>
            </a:fld>
            <a:endParaRPr lang="en-US" sz="6600" dirty="0">
              <a:solidFill>
                <a:schemeClr val="bg1">
                  <a:lumMod val="85000"/>
                </a:schemeClr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932980" y="5792509"/>
            <a:ext cx="10092831" cy="361220"/>
            <a:chOff x="932980" y="5792509"/>
            <a:chExt cx="10092831" cy="361220"/>
          </a:xfrm>
        </p:grpSpPr>
        <p:sp>
          <p:nvSpPr>
            <p:cNvPr id="43" name="Rectangle 42"/>
            <p:cNvSpPr/>
            <p:nvPr/>
          </p:nvSpPr>
          <p:spPr>
            <a:xfrm>
              <a:off x="932980" y="5806206"/>
              <a:ext cx="353754" cy="339558"/>
            </a:xfrm>
            <a:prstGeom prst="rect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3665420" y="5806206"/>
              <a:ext cx="353754" cy="339558"/>
            </a:xfrm>
            <a:prstGeom prst="rect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6478926" y="5792509"/>
              <a:ext cx="353754" cy="339558"/>
            </a:xfrm>
            <a:prstGeom prst="rect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1263421" y="5815175"/>
              <a:ext cx="22472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Access via controller 1</a:t>
              </a:r>
              <a:endParaRPr lang="en-US" sz="1600" b="1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4027690" y="5794620"/>
              <a:ext cx="221476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Access via controller 2</a:t>
              </a:r>
              <a:endParaRPr lang="en-US" sz="1600" b="1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6857861" y="5797237"/>
              <a:ext cx="173872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CPU computation</a:t>
              </a:r>
              <a:endParaRPr lang="en-US" sz="1600" b="1" dirty="0"/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9056598" y="5806205"/>
              <a:ext cx="1969213" cy="347523"/>
              <a:chOff x="9056598" y="5806205"/>
              <a:chExt cx="1969213" cy="347523"/>
            </a:xfrm>
          </p:grpSpPr>
          <p:sp>
            <p:nvSpPr>
              <p:cNvPr id="178" name="TextBox 177"/>
              <p:cNvSpPr txBox="1"/>
              <p:nvPr/>
            </p:nvSpPr>
            <p:spPr>
              <a:xfrm>
                <a:off x="9413424" y="5806205"/>
                <a:ext cx="1612387" cy="347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/>
                  <a:t>Contention stall</a:t>
                </a:r>
                <a:endParaRPr lang="en-US" sz="1600" b="1" dirty="0"/>
              </a:p>
            </p:txBody>
          </p:sp>
          <p:sp>
            <p:nvSpPr>
              <p:cNvPr id="181" name="Rectangle 180"/>
              <p:cNvSpPr/>
              <p:nvPr/>
            </p:nvSpPr>
            <p:spPr>
              <a:xfrm>
                <a:off x="9056598" y="5806206"/>
                <a:ext cx="353754" cy="339558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4">
                      <a:lumMod val="67000"/>
                    </a:schemeClr>
                  </a:gs>
                  <a:gs pos="48000">
                    <a:schemeClr val="accent4">
                      <a:lumMod val="97000"/>
                      <a:lumOff val="3000"/>
                    </a:schemeClr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23" name="TextBox 622"/>
          <p:cNvSpPr txBox="1"/>
          <p:nvPr/>
        </p:nvSpPr>
        <p:spPr>
          <a:xfrm>
            <a:off x="178543" y="1355399"/>
            <a:ext cx="120741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smtClean="0"/>
              <a:t>Example</a:t>
            </a:r>
          </a:p>
          <a:p>
            <a:r>
              <a:rPr lang="en-US" sz="2000" dirty="0" smtClean="0"/>
              <a:t>Q1 = 2</a:t>
            </a:r>
          </a:p>
          <a:p>
            <a:r>
              <a:rPr lang="en-US" sz="2000" dirty="0" smtClean="0"/>
              <a:t>Q2 = 6</a:t>
            </a:r>
          </a:p>
          <a:p>
            <a:r>
              <a:rPr lang="en-US" sz="2000" dirty="0" smtClean="0"/>
              <a:t>P = 12</a:t>
            </a:r>
          </a:p>
          <a:p>
            <a:r>
              <a:rPr lang="en-US" sz="2000" dirty="0"/>
              <a:t>m</a:t>
            </a:r>
            <a:r>
              <a:rPr lang="en-US" sz="2000" dirty="0" smtClean="0"/>
              <a:t> = 4</a:t>
            </a:r>
          </a:p>
          <a:p>
            <a:r>
              <a:rPr lang="en-US" sz="2000" dirty="0"/>
              <a:t>C</a:t>
            </a:r>
            <a:r>
              <a:rPr lang="en-US" sz="2000" baseline="30000" dirty="0"/>
              <a:t>m1</a:t>
            </a:r>
            <a:r>
              <a:rPr lang="en-US" sz="2000" dirty="0"/>
              <a:t> = 4</a:t>
            </a:r>
          </a:p>
          <a:p>
            <a:r>
              <a:rPr lang="en-US" sz="2000" dirty="0"/>
              <a:t>C</a:t>
            </a:r>
            <a:r>
              <a:rPr lang="en-US" sz="2000" baseline="30000" dirty="0"/>
              <a:t>m2</a:t>
            </a:r>
            <a:r>
              <a:rPr lang="en-US" sz="2000" dirty="0"/>
              <a:t> = 6</a:t>
            </a:r>
          </a:p>
          <a:p>
            <a:r>
              <a:rPr lang="en-US" sz="2000" dirty="0"/>
              <a:t>C</a:t>
            </a:r>
            <a:r>
              <a:rPr lang="en-US" sz="2000" baseline="30000" dirty="0"/>
              <a:t>e</a:t>
            </a:r>
            <a:r>
              <a:rPr lang="en-US" sz="2000" dirty="0"/>
              <a:t> = 0 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5974872" y="2500355"/>
            <a:ext cx="2186673" cy="341170"/>
            <a:chOff x="5974872" y="2500355"/>
            <a:chExt cx="2186673" cy="341170"/>
          </a:xfrm>
        </p:grpSpPr>
        <p:grpSp>
          <p:nvGrpSpPr>
            <p:cNvPr id="375" name="Group 374"/>
            <p:cNvGrpSpPr/>
            <p:nvPr/>
          </p:nvGrpSpPr>
          <p:grpSpPr>
            <a:xfrm>
              <a:off x="5974872" y="2501966"/>
              <a:ext cx="1453761" cy="339559"/>
              <a:chOff x="5572373" y="1816087"/>
              <a:chExt cx="1453761" cy="339559"/>
            </a:xfrm>
          </p:grpSpPr>
          <p:grpSp>
            <p:nvGrpSpPr>
              <p:cNvPr id="376" name="Group 375"/>
              <p:cNvGrpSpPr/>
              <p:nvPr/>
            </p:nvGrpSpPr>
            <p:grpSpPr>
              <a:xfrm>
                <a:off x="5572373" y="1816087"/>
                <a:ext cx="728983" cy="339559"/>
                <a:chOff x="5025541" y="2892268"/>
                <a:chExt cx="475238" cy="339559"/>
              </a:xfrm>
            </p:grpSpPr>
            <p:sp>
              <p:nvSpPr>
                <p:cNvPr id="380" name="Rectangle 379"/>
                <p:cNvSpPr/>
                <p:nvPr/>
              </p:nvSpPr>
              <p:spPr>
                <a:xfrm>
                  <a:off x="5381130" y="2892268"/>
                  <a:ext cx="119649" cy="339559"/>
                </a:xfrm>
                <a:prstGeom prst="rect">
                  <a:avLst/>
                </a:prstGeom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1" name="Rectangle 380"/>
                <p:cNvSpPr/>
                <p:nvPr/>
              </p:nvSpPr>
              <p:spPr>
                <a:xfrm>
                  <a:off x="5025541" y="2892270"/>
                  <a:ext cx="350972" cy="339557"/>
                </a:xfrm>
                <a:prstGeom prst="rect">
                  <a:avLst/>
                </a:prstGeom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77" name="Group 376"/>
              <p:cNvGrpSpPr/>
              <p:nvPr/>
            </p:nvGrpSpPr>
            <p:grpSpPr>
              <a:xfrm>
                <a:off x="6297151" y="1816087"/>
                <a:ext cx="728983" cy="339559"/>
                <a:chOff x="5025541" y="2892268"/>
                <a:chExt cx="475238" cy="339559"/>
              </a:xfrm>
            </p:grpSpPr>
            <p:sp>
              <p:nvSpPr>
                <p:cNvPr id="378" name="Rectangle 377"/>
                <p:cNvSpPr/>
                <p:nvPr/>
              </p:nvSpPr>
              <p:spPr>
                <a:xfrm>
                  <a:off x="5381130" y="2892268"/>
                  <a:ext cx="119649" cy="339559"/>
                </a:xfrm>
                <a:prstGeom prst="rect">
                  <a:avLst/>
                </a:prstGeom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9" name="Rectangle 378"/>
                <p:cNvSpPr/>
                <p:nvPr/>
              </p:nvSpPr>
              <p:spPr>
                <a:xfrm>
                  <a:off x="5025541" y="2892270"/>
                  <a:ext cx="350972" cy="339557"/>
                </a:xfrm>
                <a:prstGeom prst="rect">
                  <a:avLst/>
                </a:prstGeom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382" name="Group 381"/>
            <p:cNvGrpSpPr/>
            <p:nvPr/>
          </p:nvGrpSpPr>
          <p:grpSpPr>
            <a:xfrm>
              <a:off x="7427701" y="2500355"/>
              <a:ext cx="733844" cy="339580"/>
              <a:chOff x="7021930" y="1816087"/>
              <a:chExt cx="733844" cy="339580"/>
            </a:xfrm>
          </p:grpSpPr>
          <p:sp>
            <p:nvSpPr>
              <p:cNvPr id="387" name="Rectangle 386"/>
              <p:cNvSpPr/>
              <p:nvPr/>
            </p:nvSpPr>
            <p:spPr>
              <a:xfrm>
                <a:off x="7021930" y="1816087"/>
                <a:ext cx="183533" cy="339559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8" name="Rectangle 387"/>
              <p:cNvSpPr/>
              <p:nvPr/>
            </p:nvSpPr>
            <p:spPr>
              <a:xfrm>
                <a:off x="7201259" y="1816087"/>
                <a:ext cx="183533" cy="339559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9" name="Rectangle 388"/>
              <p:cNvSpPr/>
              <p:nvPr/>
            </p:nvSpPr>
            <p:spPr>
              <a:xfrm>
                <a:off x="7380588" y="1816087"/>
                <a:ext cx="183533" cy="339559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0" name="Rectangle 389"/>
              <p:cNvSpPr/>
              <p:nvPr/>
            </p:nvSpPr>
            <p:spPr>
              <a:xfrm>
                <a:off x="7572241" y="1816108"/>
                <a:ext cx="183533" cy="339559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62" name="TextBox 661"/>
          <p:cNvSpPr txBox="1"/>
          <p:nvPr/>
        </p:nvSpPr>
        <p:spPr>
          <a:xfrm>
            <a:off x="10607160" y="2576044"/>
            <a:ext cx="12560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Stall = 26</a:t>
            </a:r>
            <a:endParaRPr lang="en-US" sz="2000" dirty="0"/>
          </a:p>
        </p:txBody>
      </p:sp>
      <p:grpSp>
        <p:nvGrpSpPr>
          <p:cNvPr id="672" name="Group 671"/>
          <p:cNvGrpSpPr/>
          <p:nvPr/>
        </p:nvGrpSpPr>
        <p:grpSpPr>
          <a:xfrm>
            <a:off x="8221793" y="4316139"/>
            <a:ext cx="728983" cy="339559"/>
            <a:chOff x="5025541" y="2892268"/>
            <a:chExt cx="475238" cy="339559"/>
          </a:xfrm>
        </p:grpSpPr>
        <p:sp>
          <p:nvSpPr>
            <p:cNvPr id="673" name="Rectangle 672"/>
            <p:cNvSpPr/>
            <p:nvPr/>
          </p:nvSpPr>
          <p:spPr>
            <a:xfrm>
              <a:off x="5381130" y="2892268"/>
              <a:ext cx="119649" cy="339559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4" name="Rectangle 673"/>
            <p:cNvSpPr/>
            <p:nvPr/>
          </p:nvSpPr>
          <p:spPr>
            <a:xfrm>
              <a:off x="5025541" y="2892270"/>
              <a:ext cx="350972" cy="339557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699974" y="4317790"/>
            <a:ext cx="2175629" cy="341240"/>
            <a:chOff x="1651849" y="3749905"/>
            <a:chExt cx="2175629" cy="341240"/>
          </a:xfrm>
        </p:grpSpPr>
        <p:sp>
          <p:nvSpPr>
            <p:cNvPr id="961" name="Rectangle 960"/>
            <p:cNvSpPr/>
            <p:nvPr/>
          </p:nvSpPr>
          <p:spPr>
            <a:xfrm>
              <a:off x="3643945" y="3749905"/>
              <a:ext cx="183533" cy="339559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2" name="Rectangle 961"/>
            <p:cNvSpPr/>
            <p:nvPr/>
          </p:nvSpPr>
          <p:spPr>
            <a:xfrm>
              <a:off x="3122464" y="3749907"/>
              <a:ext cx="538367" cy="339557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00" name="Group 699"/>
            <p:cNvGrpSpPr/>
            <p:nvPr/>
          </p:nvGrpSpPr>
          <p:grpSpPr>
            <a:xfrm>
              <a:off x="1651849" y="3751586"/>
              <a:ext cx="1453761" cy="339559"/>
              <a:chOff x="1235608" y="1816129"/>
              <a:chExt cx="1453761" cy="339559"/>
            </a:xfrm>
          </p:grpSpPr>
          <p:grpSp>
            <p:nvGrpSpPr>
              <p:cNvPr id="701" name="Group 700"/>
              <p:cNvGrpSpPr/>
              <p:nvPr/>
            </p:nvGrpSpPr>
            <p:grpSpPr>
              <a:xfrm>
                <a:off x="1235608" y="1816129"/>
                <a:ext cx="728983" cy="339559"/>
                <a:chOff x="5025541" y="2892268"/>
                <a:chExt cx="475238" cy="339559"/>
              </a:xfrm>
            </p:grpSpPr>
            <p:sp>
              <p:nvSpPr>
                <p:cNvPr id="705" name="Rectangle 704"/>
                <p:cNvSpPr/>
                <p:nvPr/>
              </p:nvSpPr>
              <p:spPr>
                <a:xfrm>
                  <a:off x="5381130" y="2892268"/>
                  <a:ext cx="119649" cy="339559"/>
                </a:xfrm>
                <a:prstGeom prst="rect">
                  <a:avLst/>
                </a:prstGeom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6" name="Rectangle 705"/>
                <p:cNvSpPr/>
                <p:nvPr/>
              </p:nvSpPr>
              <p:spPr>
                <a:xfrm>
                  <a:off x="5025541" y="2892270"/>
                  <a:ext cx="350972" cy="339557"/>
                </a:xfrm>
                <a:prstGeom prst="rect">
                  <a:avLst/>
                </a:prstGeom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02" name="Group 701"/>
              <p:cNvGrpSpPr/>
              <p:nvPr/>
            </p:nvGrpSpPr>
            <p:grpSpPr>
              <a:xfrm>
                <a:off x="1960386" y="1816129"/>
                <a:ext cx="728983" cy="339559"/>
                <a:chOff x="5025541" y="2892268"/>
                <a:chExt cx="475238" cy="339559"/>
              </a:xfrm>
            </p:grpSpPr>
            <p:sp>
              <p:nvSpPr>
                <p:cNvPr id="703" name="Rectangle 702"/>
                <p:cNvSpPr/>
                <p:nvPr/>
              </p:nvSpPr>
              <p:spPr>
                <a:xfrm>
                  <a:off x="5381130" y="2892268"/>
                  <a:ext cx="119649" cy="339559"/>
                </a:xfrm>
                <a:prstGeom prst="rect">
                  <a:avLst/>
                </a:prstGeom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4" name="Rectangle 703"/>
                <p:cNvSpPr/>
                <p:nvPr/>
              </p:nvSpPr>
              <p:spPr>
                <a:xfrm>
                  <a:off x="5025541" y="2892270"/>
                  <a:ext cx="350972" cy="339557"/>
                </a:xfrm>
                <a:prstGeom prst="rect">
                  <a:avLst/>
                </a:prstGeom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718" name="Group 717"/>
          <p:cNvGrpSpPr/>
          <p:nvPr/>
        </p:nvGrpSpPr>
        <p:grpSpPr>
          <a:xfrm>
            <a:off x="1424214" y="4487571"/>
            <a:ext cx="9482368" cy="791527"/>
            <a:chOff x="959848" y="1984229"/>
            <a:chExt cx="9482368" cy="791527"/>
          </a:xfrm>
        </p:grpSpPr>
        <p:cxnSp>
          <p:nvCxnSpPr>
            <p:cNvPr id="719" name="Straight Connector 718"/>
            <p:cNvCxnSpPr/>
            <p:nvPr/>
          </p:nvCxnSpPr>
          <p:spPr>
            <a:xfrm flipV="1">
              <a:off x="1196977" y="2169607"/>
              <a:ext cx="8897059" cy="1443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0" name="Straight Connector 719"/>
            <p:cNvCxnSpPr/>
            <p:nvPr/>
          </p:nvCxnSpPr>
          <p:spPr>
            <a:xfrm>
              <a:off x="1223951" y="1984229"/>
              <a:ext cx="0" cy="377769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21" name="Group 720"/>
            <p:cNvGrpSpPr/>
            <p:nvPr/>
          </p:nvGrpSpPr>
          <p:grpSpPr>
            <a:xfrm>
              <a:off x="959848" y="1984229"/>
              <a:ext cx="9482368" cy="791527"/>
              <a:chOff x="959848" y="1984229"/>
              <a:chExt cx="9482368" cy="791527"/>
            </a:xfrm>
          </p:grpSpPr>
          <p:cxnSp>
            <p:nvCxnSpPr>
              <p:cNvPr id="722" name="Straight Connector 721"/>
              <p:cNvCxnSpPr/>
              <p:nvPr/>
            </p:nvCxnSpPr>
            <p:spPr>
              <a:xfrm>
                <a:off x="9938057" y="1984229"/>
                <a:ext cx="0" cy="377769"/>
              </a:xfrm>
              <a:prstGeom prst="line">
                <a:avLst/>
              </a:prstGeom>
              <a:ln w="508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3" name="Straight Connector 722"/>
              <p:cNvCxnSpPr/>
              <p:nvPr/>
            </p:nvCxnSpPr>
            <p:spPr>
              <a:xfrm>
                <a:off x="5581004" y="1984229"/>
                <a:ext cx="0" cy="377769"/>
              </a:xfrm>
              <a:prstGeom prst="line">
                <a:avLst/>
              </a:prstGeom>
              <a:ln w="508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4" name="Straight Connector 723"/>
              <p:cNvCxnSpPr/>
              <p:nvPr/>
            </p:nvCxnSpPr>
            <p:spPr>
              <a:xfrm>
                <a:off x="7759530" y="1984229"/>
                <a:ext cx="0" cy="377769"/>
              </a:xfrm>
              <a:prstGeom prst="line">
                <a:avLst/>
              </a:prstGeom>
              <a:ln w="508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725" name="Group 724"/>
              <p:cNvGrpSpPr/>
              <p:nvPr/>
            </p:nvGrpSpPr>
            <p:grpSpPr>
              <a:xfrm>
                <a:off x="959848" y="1984229"/>
                <a:ext cx="9482368" cy="791527"/>
                <a:chOff x="959848" y="1984229"/>
                <a:chExt cx="9482368" cy="791527"/>
              </a:xfrm>
            </p:grpSpPr>
            <p:grpSp>
              <p:nvGrpSpPr>
                <p:cNvPr id="726" name="Group 725"/>
                <p:cNvGrpSpPr/>
                <p:nvPr/>
              </p:nvGrpSpPr>
              <p:grpSpPr>
                <a:xfrm>
                  <a:off x="5591199" y="2092110"/>
                  <a:ext cx="4350271" cy="175126"/>
                  <a:chOff x="2608872" y="2540882"/>
                  <a:chExt cx="2182399" cy="152400"/>
                </a:xfrm>
              </p:grpSpPr>
              <p:grpSp>
                <p:nvGrpSpPr>
                  <p:cNvPr id="761" name="Group 760"/>
                  <p:cNvGrpSpPr/>
                  <p:nvPr/>
                </p:nvGrpSpPr>
                <p:grpSpPr>
                  <a:xfrm>
                    <a:off x="2608872" y="2540882"/>
                    <a:ext cx="2182399" cy="152400"/>
                    <a:chOff x="424472" y="2532415"/>
                    <a:chExt cx="2182399" cy="152400"/>
                  </a:xfrm>
                </p:grpSpPr>
                <p:cxnSp>
                  <p:nvCxnSpPr>
                    <p:cNvPr id="947" name="Straight Connector 946"/>
                    <p:cNvCxnSpPr/>
                    <p:nvPr/>
                  </p:nvCxnSpPr>
                  <p:spPr>
                    <a:xfrm>
                      <a:off x="606339" y="2532415"/>
                      <a:ext cx="0" cy="152400"/>
                    </a:xfrm>
                    <a:prstGeom prst="line">
                      <a:avLst/>
                    </a:prstGeom>
                    <a:ln w="127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48" name="Straight Connector 947"/>
                    <p:cNvCxnSpPr/>
                    <p:nvPr/>
                  </p:nvCxnSpPr>
                  <p:spPr>
                    <a:xfrm>
                      <a:off x="788206" y="2532415"/>
                      <a:ext cx="0" cy="152400"/>
                    </a:xfrm>
                    <a:prstGeom prst="line">
                      <a:avLst/>
                    </a:prstGeom>
                    <a:ln w="127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49" name="Straight Connector 948"/>
                    <p:cNvCxnSpPr/>
                    <p:nvPr/>
                  </p:nvCxnSpPr>
                  <p:spPr>
                    <a:xfrm>
                      <a:off x="970073" y="2532415"/>
                      <a:ext cx="0" cy="152400"/>
                    </a:xfrm>
                    <a:prstGeom prst="line">
                      <a:avLst/>
                    </a:prstGeom>
                    <a:ln w="127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50" name="Straight Connector 949"/>
                    <p:cNvCxnSpPr/>
                    <p:nvPr/>
                  </p:nvCxnSpPr>
                  <p:spPr>
                    <a:xfrm>
                      <a:off x="1151940" y="2532415"/>
                      <a:ext cx="0" cy="152400"/>
                    </a:xfrm>
                    <a:prstGeom prst="line">
                      <a:avLst/>
                    </a:prstGeom>
                    <a:ln w="127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51" name="Straight Connector 950"/>
                    <p:cNvCxnSpPr/>
                    <p:nvPr/>
                  </p:nvCxnSpPr>
                  <p:spPr>
                    <a:xfrm>
                      <a:off x="1333807" y="2532415"/>
                      <a:ext cx="0" cy="152400"/>
                    </a:xfrm>
                    <a:prstGeom prst="line">
                      <a:avLst/>
                    </a:prstGeom>
                    <a:ln w="127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52" name="Straight Connector 951"/>
                    <p:cNvCxnSpPr/>
                    <p:nvPr/>
                  </p:nvCxnSpPr>
                  <p:spPr>
                    <a:xfrm>
                      <a:off x="1515674" y="2532415"/>
                      <a:ext cx="0" cy="152400"/>
                    </a:xfrm>
                    <a:prstGeom prst="line">
                      <a:avLst/>
                    </a:prstGeom>
                    <a:ln w="127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53" name="Straight Connector 952"/>
                    <p:cNvCxnSpPr/>
                    <p:nvPr/>
                  </p:nvCxnSpPr>
                  <p:spPr>
                    <a:xfrm>
                      <a:off x="1697541" y="2532415"/>
                      <a:ext cx="0" cy="152400"/>
                    </a:xfrm>
                    <a:prstGeom prst="line">
                      <a:avLst/>
                    </a:prstGeom>
                    <a:ln w="127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54" name="Straight Connector 953"/>
                    <p:cNvCxnSpPr/>
                    <p:nvPr/>
                  </p:nvCxnSpPr>
                  <p:spPr>
                    <a:xfrm>
                      <a:off x="1879408" y="2532415"/>
                      <a:ext cx="0" cy="152400"/>
                    </a:xfrm>
                    <a:prstGeom prst="line">
                      <a:avLst/>
                    </a:prstGeom>
                    <a:ln w="127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55" name="Straight Connector 954"/>
                    <p:cNvCxnSpPr/>
                    <p:nvPr/>
                  </p:nvCxnSpPr>
                  <p:spPr>
                    <a:xfrm>
                      <a:off x="2061275" y="2532415"/>
                      <a:ext cx="0" cy="152400"/>
                    </a:xfrm>
                    <a:prstGeom prst="line">
                      <a:avLst/>
                    </a:prstGeom>
                    <a:ln w="127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56" name="Straight Connector 955"/>
                    <p:cNvCxnSpPr/>
                    <p:nvPr/>
                  </p:nvCxnSpPr>
                  <p:spPr>
                    <a:xfrm>
                      <a:off x="2243142" y="2532415"/>
                      <a:ext cx="0" cy="152400"/>
                    </a:xfrm>
                    <a:prstGeom prst="line">
                      <a:avLst/>
                    </a:prstGeom>
                    <a:ln w="127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57" name="Straight Connector 956"/>
                    <p:cNvCxnSpPr/>
                    <p:nvPr/>
                  </p:nvCxnSpPr>
                  <p:spPr>
                    <a:xfrm>
                      <a:off x="2425009" y="2532415"/>
                      <a:ext cx="0" cy="152400"/>
                    </a:xfrm>
                    <a:prstGeom prst="line">
                      <a:avLst/>
                    </a:prstGeom>
                    <a:ln w="127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58" name="Straight Connector 957"/>
                    <p:cNvCxnSpPr/>
                    <p:nvPr/>
                  </p:nvCxnSpPr>
                  <p:spPr>
                    <a:xfrm>
                      <a:off x="2606871" y="2532415"/>
                      <a:ext cx="0" cy="152400"/>
                    </a:xfrm>
                    <a:prstGeom prst="line">
                      <a:avLst/>
                    </a:prstGeom>
                    <a:ln w="127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59" name="Straight Connector 958"/>
                    <p:cNvCxnSpPr/>
                    <p:nvPr/>
                  </p:nvCxnSpPr>
                  <p:spPr>
                    <a:xfrm>
                      <a:off x="424472" y="2532415"/>
                      <a:ext cx="0" cy="152400"/>
                    </a:xfrm>
                    <a:prstGeom prst="line">
                      <a:avLst/>
                    </a:prstGeom>
                    <a:ln w="127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762" name="Group 761"/>
                  <p:cNvGrpSpPr/>
                  <p:nvPr/>
                </p:nvGrpSpPr>
                <p:grpSpPr>
                  <a:xfrm>
                    <a:off x="2698666" y="2540882"/>
                    <a:ext cx="2000532" cy="152400"/>
                    <a:chOff x="606339" y="2532415"/>
                    <a:chExt cx="2000532" cy="152400"/>
                  </a:xfrm>
                </p:grpSpPr>
                <p:cxnSp>
                  <p:nvCxnSpPr>
                    <p:cNvPr id="763" name="Straight Connector 762"/>
                    <p:cNvCxnSpPr/>
                    <p:nvPr/>
                  </p:nvCxnSpPr>
                  <p:spPr>
                    <a:xfrm>
                      <a:off x="606339" y="2532415"/>
                      <a:ext cx="0" cy="152400"/>
                    </a:xfrm>
                    <a:prstGeom prst="line">
                      <a:avLst/>
                    </a:prstGeom>
                    <a:ln w="127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64" name="Straight Connector 763"/>
                    <p:cNvCxnSpPr/>
                    <p:nvPr/>
                  </p:nvCxnSpPr>
                  <p:spPr>
                    <a:xfrm>
                      <a:off x="788206" y="2532415"/>
                      <a:ext cx="0" cy="152400"/>
                    </a:xfrm>
                    <a:prstGeom prst="line">
                      <a:avLst/>
                    </a:prstGeom>
                    <a:ln w="127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65" name="Straight Connector 764"/>
                    <p:cNvCxnSpPr/>
                    <p:nvPr/>
                  </p:nvCxnSpPr>
                  <p:spPr>
                    <a:xfrm>
                      <a:off x="970073" y="2532415"/>
                      <a:ext cx="0" cy="152400"/>
                    </a:xfrm>
                    <a:prstGeom prst="line">
                      <a:avLst/>
                    </a:prstGeom>
                    <a:ln w="127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66" name="Straight Connector 765"/>
                    <p:cNvCxnSpPr/>
                    <p:nvPr/>
                  </p:nvCxnSpPr>
                  <p:spPr>
                    <a:xfrm>
                      <a:off x="1151940" y="2532415"/>
                      <a:ext cx="0" cy="152400"/>
                    </a:xfrm>
                    <a:prstGeom prst="line">
                      <a:avLst/>
                    </a:prstGeom>
                    <a:ln w="127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67" name="Straight Connector 766"/>
                    <p:cNvCxnSpPr/>
                    <p:nvPr/>
                  </p:nvCxnSpPr>
                  <p:spPr>
                    <a:xfrm>
                      <a:off x="1333807" y="2532415"/>
                      <a:ext cx="0" cy="152400"/>
                    </a:xfrm>
                    <a:prstGeom prst="line">
                      <a:avLst/>
                    </a:prstGeom>
                    <a:ln w="127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68" name="Straight Connector 767"/>
                    <p:cNvCxnSpPr/>
                    <p:nvPr/>
                  </p:nvCxnSpPr>
                  <p:spPr>
                    <a:xfrm>
                      <a:off x="1515674" y="2532415"/>
                      <a:ext cx="0" cy="152400"/>
                    </a:xfrm>
                    <a:prstGeom prst="line">
                      <a:avLst/>
                    </a:prstGeom>
                    <a:ln w="127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11" name="Straight Connector 810"/>
                    <p:cNvCxnSpPr/>
                    <p:nvPr/>
                  </p:nvCxnSpPr>
                  <p:spPr>
                    <a:xfrm>
                      <a:off x="1697541" y="2532415"/>
                      <a:ext cx="0" cy="152400"/>
                    </a:xfrm>
                    <a:prstGeom prst="line">
                      <a:avLst/>
                    </a:prstGeom>
                    <a:ln w="127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13" name="Straight Connector 812"/>
                    <p:cNvCxnSpPr/>
                    <p:nvPr/>
                  </p:nvCxnSpPr>
                  <p:spPr>
                    <a:xfrm>
                      <a:off x="1879408" y="2532415"/>
                      <a:ext cx="0" cy="152400"/>
                    </a:xfrm>
                    <a:prstGeom prst="line">
                      <a:avLst/>
                    </a:prstGeom>
                    <a:ln w="127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41" name="Straight Connector 940"/>
                    <p:cNvCxnSpPr/>
                    <p:nvPr/>
                  </p:nvCxnSpPr>
                  <p:spPr>
                    <a:xfrm>
                      <a:off x="2061275" y="2532415"/>
                      <a:ext cx="0" cy="152400"/>
                    </a:xfrm>
                    <a:prstGeom prst="line">
                      <a:avLst/>
                    </a:prstGeom>
                    <a:ln w="127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43" name="Straight Connector 942"/>
                    <p:cNvCxnSpPr/>
                    <p:nvPr/>
                  </p:nvCxnSpPr>
                  <p:spPr>
                    <a:xfrm>
                      <a:off x="2243142" y="2532415"/>
                      <a:ext cx="0" cy="152400"/>
                    </a:xfrm>
                    <a:prstGeom prst="line">
                      <a:avLst/>
                    </a:prstGeom>
                    <a:ln w="127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45" name="Straight Connector 944"/>
                    <p:cNvCxnSpPr/>
                    <p:nvPr/>
                  </p:nvCxnSpPr>
                  <p:spPr>
                    <a:xfrm>
                      <a:off x="2425009" y="2532415"/>
                      <a:ext cx="0" cy="152400"/>
                    </a:xfrm>
                    <a:prstGeom prst="line">
                      <a:avLst/>
                    </a:prstGeom>
                    <a:ln w="127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46" name="Straight Connector 945"/>
                    <p:cNvCxnSpPr/>
                    <p:nvPr/>
                  </p:nvCxnSpPr>
                  <p:spPr>
                    <a:xfrm>
                      <a:off x="2606871" y="2532415"/>
                      <a:ext cx="0" cy="152400"/>
                    </a:xfrm>
                    <a:prstGeom prst="line">
                      <a:avLst/>
                    </a:prstGeom>
                    <a:ln w="127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727" name="Group 726"/>
                <p:cNvGrpSpPr/>
                <p:nvPr/>
              </p:nvGrpSpPr>
              <p:grpSpPr>
                <a:xfrm>
                  <a:off x="1240190" y="2092110"/>
                  <a:ext cx="4350271" cy="175126"/>
                  <a:chOff x="2608872" y="2540882"/>
                  <a:chExt cx="2182399" cy="152400"/>
                </a:xfrm>
              </p:grpSpPr>
              <p:grpSp>
                <p:nvGrpSpPr>
                  <p:cNvPr id="734" name="Group 733"/>
                  <p:cNvGrpSpPr/>
                  <p:nvPr/>
                </p:nvGrpSpPr>
                <p:grpSpPr>
                  <a:xfrm>
                    <a:off x="2608872" y="2540882"/>
                    <a:ext cx="2182399" cy="152400"/>
                    <a:chOff x="424472" y="2532415"/>
                    <a:chExt cx="2182399" cy="152400"/>
                  </a:xfrm>
                </p:grpSpPr>
                <p:cxnSp>
                  <p:nvCxnSpPr>
                    <p:cNvPr id="748" name="Straight Connector 747"/>
                    <p:cNvCxnSpPr/>
                    <p:nvPr/>
                  </p:nvCxnSpPr>
                  <p:spPr>
                    <a:xfrm>
                      <a:off x="606339" y="2532415"/>
                      <a:ext cx="0" cy="152400"/>
                    </a:xfrm>
                    <a:prstGeom prst="line">
                      <a:avLst/>
                    </a:prstGeom>
                    <a:ln w="127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49" name="Straight Connector 748"/>
                    <p:cNvCxnSpPr/>
                    <p:nvPr/>
                  </p:nvCxnSpPr>
                  <p:spPr>
                    <a:xfrm>
                      <a:off x="788206" y="2532415"/>
                      <a:ext cx="0" cy="152400"/>
                    </a:xfrm>
                    <a:prstGeom prst="line">
                      <a:avLst/>
                    </a:prstGeom>
                    <a:ln w="127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50" name="Straight Connector 749"/>
                    <p:cNvCxnSpPr/>
                    <p:nvPr/>
                  </p:nvCxnSpPr>
                  <p:spPr>
                    <a:xfrm>
                      <a:off x="970073" y="2532415"/>
                      <a:ext cx="0" cy="152400"/>
                    </a:xfrm>
                    <a:prstGeom prst="line">
                      <a:avLst/>
                    </a:prstGeom>
                    <a:ln w="127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51" name="Straight Connector 750"/>
                    <p:cNvCxnSpPr/>
                    <p:nvPr/>
                  </p:nvCxnSpPr>
                  <p:spPr>
                    <a:xfrm>
                      <a:off x="1151940" y="2532415"/>
                      <a:ext cx="0" cy="152400"/>
                    </a:xfrm>
                    <a:prstGeom prst="line">
                      <a:avLst/>
                    </a:prstGeom>
                    <a:ln w="127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52" name="Straight Connector 751"/>
                    <p:cNvCxnSpPr/>
                    <p:nvPr/>
                  </p:nvCxnSpPr>
                  <p:spPr>
                    <a:xfrm>
                      <a:off x="1333807" y="2532415"/>
                      <a:ext cx="0" cy="152400"/>
                    </a:xfrm>
                    <a:prstGeom prst="line">
                      <a:avLst/>
                    </a:prstGeom>
                    <a:ln w="127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53" name="Straight Connector 752"/>
                    <p:cNvCxnSpPr/>
                    <p:nvPr/>
                  </p:nvCxnSpPr>
                  <p:spPr>
                    <a:xfrm>
                      <a:off x="1515674" y="2532415"/>
                      <a:ext cx="0" cy="152400"/>
                    </a:xfrm>
                    <a:prstGeom prst="line">
                      <a:avLst/>
                    </a:prstGeom>
                    <a:ln w="127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54" name="Straight Connector 753"/>
                    <p:cNvCxnSpPr/>
                    <p:nvPr/>
                  </p:nvCxnSpPr>
                  <p:spPr>
                    <a:xfrm>
                      <a:off x="1697541" y="2532415"/>
                      <a:ext cx="0" cy="152400"/>
                    </a:xfrm>
                    <a:prstGeom prst="line">
                      <a:avLst/>
                    </a:prstGeom>
                    <a:ln w="127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55" name="Straight Connector 754"/>
                    <p:cNvCxnSpPr/>
                    <p:nvPr/>
                  </p:nvCxnSpPr>
                  <p:spPr>
                    <a:xfrm>
                      <a:off x="1879408" y="2532415"/>
                      <a:ext cx="0" cy="152400"/>
                    </a:xfrm>
                    <a:prstGeom prst="line">
                      <a:avLst/>
                    </a:prstGeom>
                    <a:ln w="127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56" name="Straight Connector 755"/>
                    <p:cNvCxnSpPr/>
                    <p:nvPr/>
                  </p:nvCxnSpPr>
                  <p:spPr>
                    <a:xfrm>
                      <a:off x="2061275" y="2532415"/>
                      <a:ext cx="0" cy="152400"/>
                    </a:xfrm>
                    <a:prstGeom prst="line">
                      <a:avLst/>
                    </a:prstGeom>
                    <a:ln w="127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57" name="Straight Connector 756"/>
                    <p:cNvCxnSpPr/>
                    <p:nvPr/>
                  </p:nvCxnSpPr>
                  <p:spPr>
                    <a:xfrm>
                      <a:off x="2243142" y="2532415"/>
                      <a:ext cx="0" cy="152400"/>
                    </a:xfrm>
                    <a:prstGeom prst="line">
                      <a:avLst/>
                    </a:prstGeom>
                    <a:ln w="127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58" name="Straight Connector 757"/>
                    <p:cNvCxnSpPr/>
                    <p:nvPr/>
                  </p:nvCxnSpPr>
                  <p:spPr>
                    <a:xfrm>
                      <a:off x="2425009" y="2532415"/>
                      <a:ext cx="0" cy="152400"/>
                    </a:xfrm>
                    <a:prstGeom prst="line">
                      <a:avLst/>
                    </a:prstGeom>
                    <a:ln w="127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59" name="Straight Connector 758"/>
                    <p:cNvCxnSpPr/>
                    <p:nvPr/>
                  </p:nvCxnSpPr>
                  <p:spPr>
                    <a:xfrm>
                      <a:off x="2606871" y="2532415"/>
                      <a:ext cx="0" cy="152400"/>
                    </a:xfrm>
                    <a:prstGeom prst="line">
                      <a:avLst/>
                    </a:prstGeom>
                    <a:ln w="127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60" name="Straight Connector 759"/>
                    <p:cNvCxnSpPr/>
                    <p:nvPr/>
                  </p:nvCxnSpPr>
                  <p:spPr>
                    <a:xfrm>
                      <a:off x="424472" y="2532415"/>
                      <a:ext cx="0" cy="152400"/>
                    </a:xfrm>
                    <a:prstGeom prst="line">
                      <a:avLst/>
                    </a:prstGeom>
                    <a:ln w="127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735" name="Group 734"/>
                  <p:cNvGrpSpPr/>
                  <p:nvPr/>
                </p:nvGrpSpPr>
                <p:grpSpPr>
                  <a:xfrm>
                    <a:off x="2698666" y="2540882"/>
                    <a:ext cx="2000532" cy="152400"/>
                    <a:chOff x="606339" y="2532415"/>
                    <a:chExt cx="2000532" cy="152400"/>
                  </a:xfrm>
                </p:grpSpPr>
                <p:cxnSp>
                  <p:nvCxnSpPr>
                    <p:cNvPr id="736" name="Straight Connector 735"/>
                    <p:cNvCxnSpPr/>
                    <p:nvPr/>
                  </p:nvCxnSpPr>
                  <p:spPr>
                    <a:xfrm>
                      <a:off x="606339" y="2532415"/>
                      <a:ext cx="0" cy="152400"/>
                    </a:xfrm>
                    <a:prstGeom prst="line">
                      <a:avLst/>
                    </a:prstGeom>
                    <a:ln w="127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37" name="Straight Connector 736"/>
                    <p:cNvCxnSpPr/>
                    <p:nvPr/>
                  </p:nvCxnSpPr>
                  <p:spPr>
                    <a:xfrm>
                      <a:off x="788206" y="2532415"/>
                      <a:ext cx="0" cy="152400"/>
                    </a:xfrm>
                    <a:prstGeom prst="line">
                      <a:avLst/>
                    </a:prstGeom>
                    <a:ln w="127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38" name="Straight Connector 737"/>
                    <p:cNvCxnSpPr/>
                    <p:nvPr/>
                  </p:nvCxnSpPr>
                  <p:spPr>
                    <a:xfrm>
                      <a:off x="970073" y="2532415"/>
                      <a:ext cx="0" cy="152400"/>
                    </a:xfrm>
                    <a:prstGeom prst="line">
                      <a:avLst/>
                    </a:prstGeom>
                    <a:ln w="127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39" name="Straight Connector 738"/>
                    <p:cNvCxnSpPr/>
                    <p:nvPr/>
                  </p:nvCxnSpPr>
                  <p:spPr>
                    <a:xfrm>
                      <a:off x="1151940" y="2532415"/>
                      <a:ext cx="0" cy="152400"/>
                    </a:xfrm>
                    <a:prstGeom prst="line">
                      <a:avLst/>
                    </a:prstGeom>
                    <a:ln w="127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40" name="Straight Connector 739"/>
                    <p:cNvCxnSpPr/>
                    <p:nvPr/>
                  </p:nvCxnSpPr>
                  <p:spPr>
                    <a:xfrm>
                      <a:off x="1333807" y="2532415"/>
                      <a:ext cx="0" cy="152400"/>
                    </a:xfrm>
                    <a:prstGeom prst="line">
                      <a:avLst/>
                    </a:prstGeom>
                    <a:ln w="127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41" name="Straight Connector 740"/>
                    <p:cNvCxnSpPr/>
                    <p:nvPr/>
                  </p:nvCxnSpPr>
                  <p:spPr>
                    <a:xfrm>
                      <a:off x="1515674" y="2532415"/>
                      <a:ext cx="0" cy="152400"/>
                    </a:xfrm>
                    <a:prstGeom prst="line">
                      <a:avLst/>
                    </a:prstGeom>
                    <a:ln w="127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42" name="Straight Connector 741"/>
                    <p:cNvCxnSpPr/>
                    <p:nvPr/>
                  </p:nvCxnSpPr>
                  <p:spPr>
                    <a:xfrm>
                      <a:off x="1697541" y="2532415"/>
                      <a:ext cx="0" cy="152400"/>
                    </a:xfrm>
                    <a:prstGeom prst="line">
                      <a:avLst/>
                    </a:prstGeom>
                    <a:ln w="127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43" name="Straight Connector 742"/>
                    <p:cNvCxnSpPr/>
                    <p:nvPr/>
                  </p:nvCxnSpPr>
                  <p:spPr>
                    <a:xfrm>
                      <a:off x="1879408" y="2532415"/>
                      <a:ext cx="0" cy="152400"/>
                    </a:xfrm>
                    <a:prstGeom prst="line">
                      <a:avLst/>
                    </a:prstGeom>
                    <a:ln w="127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44" name="Straight Connector 743"/>
                    <p:cNvCxnSpPr/>
                    <p:nvPr/>
                  </p:nvCxnSpPr>
                  <p:spPr>
                    <a:xfrm>
                      <a:off x="2061275" y="2532415"/>
                      <a:ext cx="0" cy="152400"/>
                    </a:xfrm>
                    <a:prstGeom prst="line">
                      <a:avLst/>
                    </a:prstGeom>
                    <a:ln w="127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45" name="Straight Connector 744"/>
                    <p:cNvCxnSpPr/>
                    <p:nvPr/>
                  </p:nvCxnSpPr>
                  <p:spPr>
                    <a:xfrm>
                      <a:off x="2243142" y="2532415"/>
                      <a:ext cx="0" cy="152400"/>
                    </a:xfrm>
                    <a:prstGeom prst="line">
                      <a:avLst/>
                    </a:prstGeom>
                    <a:ln w="127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46" name="Straight Connector 745"/>
                    <p:cNvCxnSpPr/>
                    <p:nvPr/>
                  </p:nvCxnSpPr>
                  <p:spPr>
                    <a:xfrm>
                      <a:off x="2425009" y="2532415"/>
                      <a:ext cx="0" cy="152400"/>
                    </a:xfrm>
                    <a:prstGeom prst="line">
                      <a:avLst/>
                    </a:prstGeom>
                    <a:ln w="127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47" name="Straight Connector 746"/>
                    <p:cNvCxnSpPr/>
                    <p:nvPr/>
                  </p:nvCxnSpPr>
                  <p:spPr>
                    <a:xfrm>
                      <a:off x="2606871" y="2532415"/>
                      <a:ext cx="0" cy="152400"/>
                    </a:xfrm>
                    <a:prstGeom prst="line">
                      <a:avLst/>
                    </a:prstGeom>
                    <a:ln w="127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sp>
              <p:nvSpPr>
                <p:cNvPr id="728" name="TextBox 727"/>
                <p:cNvSpPr txBox="1"/>
                <p:nvPr/>
              </p:nvSpPr>
              <p:spPr>
                <a:xfrm>
                  <a:off x="3187282" y="2366765"/>
                  <a:ext cx="70068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12</a:t>
                  </a:r>
                  <a:endParaRPr lang="en-US" dirty="0"/>
                </a:p>
              </p:txBody>
            </p:sp>
            <p:sp>
              <p:nvSpPr>
                <p:cNvPr id="729" name="Rectangle 728"/>
                <p:cNvSpPr/>
                <p:nvPr/>
              </p:nvSpPr>
              <p:spPr>
                <a:xfrm>
                  <a:off x="959848" y="2366765"/>
                  <a:ext cx="48981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dirty="0"/>
                    <a:t>0</a:t>
                  </a:r>
                </a:p>
              </p:txBody>
            </p:sp>
            <p:cxnSp>
              <p:nvCxnSpPr>
                <p:cNvPr id="730" name="Straight Connector 729"/>
                <p:cNvCxnSpPr/>
                <p:nvPr/>
              </p:nvCxnSpPr>
              <p:spPr>
                <a:xfrm>
                  <a:off x="3402478" y="1984229"/>
                  <a:ext cx="0" cy="377769"/>
                </a:xfrm>
                <a:prstGeom prst="line">
                  <a:avLst/>
                </a:prstGeom>
                <a:ln w="508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31" name="TextBox 730"/>
                <p:cNvSpPr txBox="1"/>
                <p:nvPr/>
              </p:nvSpPr>
              <p:spPr>
                <a:xfrm>
                  <a:off x="7582806" y="2377608"/>
                  <a:ext cx="69635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36</a:t>
                  </a:r>
                  <a:endParaRPr lang="en-US" dirty="0"/>
                </a:p>
              </p:txBody>
            </p:sp>
            <p:sp>
              <p:nvSpPr>
                <p:cNvPr id="732" name="TextBox 731"/>
                <p:cNvSpPr txBox="1"/>
                <p:nvPr/>
              </p:nvSpPr>
              <p:spPr>
                <a:xfrm>
                  <a:off x="9745857" y="2406424"/>
                  <a:ext cx="69635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48</a:t>
                  </a:r>
                  <a:endParaRPr lang="en-US" dirty="0"/>
                </a:p>
              </p:txBody>
            </p:sp>
            <p:sp>
              <p:nvSpPr>
                <p:cNvPr id="733" name="TextBox 732"/>
                <p:cNvSpPr txBox="1"/>
                <p:nvPr/>
              </p:nvSpPr>
              <p:spPr>
                <a:xfrm>
                  <a:off x="5387934" y="2374227"/>
                  <a:ext cx="68652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24</a:t>
                  </a:r>
                  <a:endParaRPr lang="en-US" dirty="0"/>
                </a:p>
              </p:txBody>
            </p:sp>
          </p:grpSp>
        </p:grpSp>
      </p:grpSp>
      <p:sp>
        <p:nvSpPr>
          <p:cNvPr id="960" name="TextBox 959"/>
          <p:cNvSpPr txBox="1"/>
          <p:nvPr/>
        </p:nvSpPr>
        <p:spPr>
          <a:xfrm>
            <a:off x="10670444" y="4405677"/>
            <a:ext cx="12560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Stall = 30</a:t>
            </a:r>
            <a:endParaRPr lang="en-US" sz="2000" dirty="0"/>
          </a:p>
        </p:txBody>
      </p:sp>
      <p:grpSp>
        <p:nvGrpSpPr>
          <p:cNvPr id="17" name="Group 16"/>
          <p:cNvGrpSpPr/>
          <p:nvPr/>
        </p:nvGrpSpPr>
        <p:grpSpPr>
          <a:xfrm>
            <a:off x="3868016" y="4316139"/>
            <a:ext cx="4357982" cy="342870"/>
            <a:chOff x="3819891" y="3748254"/>
            <a:chExt cx="4357982" cy="342870"/>
          </a:xfrm>
        </p:grpSpPr>
        <p:sp>
          <p:nvSpPr>
            <p:cNvPr id="964" name="Rectangle 963"/>
            <p:cNvSpPr/>
            <p:nvPr/>
          </p:nvSpPr>
          <p:spPr>
            <a:xfrm>
              <a:off x="5277247" y="3751546"/>
              <a:ext cx="538367" cy="339557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71" name="Group 670"/>
            <p:cNvGrpSpPr/>
            <p:nvPr/>
          </p:nvGrpSpPr>
          <p:grpSpPr>
            <a:xfrm>
              <a:off x="7448890" y="3748254"/>
              <a:ext cx="728983" cy="339559"/>
              <a:chOff x="5025541" y="2892268"/>
              <a:chExt cx="475238" cy="339559"/>
            </a:xfrm>
          </p:grpSpPr>
          <p:sp>
            <p:nvSpPr>
              <p:cNvPr id="675" name="Rectangle 674"/>
              <p:cNvSpPr/>
              <p:nvPr/>
            </p:nvSpPr>
            <p:spPr>
              <a:xfrm>
                <a:off x="5381130" y="2892268"/>
                <a:ext cx="119649" cy="339559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6" name="Rectangle 675"/>
              <p:cNvSpPr/>
              <p:nvPr/>
            </p:nvSpPr>
            <p:spPr>
              <a:xfrm>
                <a:off x="5025541" y="2892270"/>
                <a:ext cx="350972" cy="339557"/>
              </a:xfrm>
              <a:prstGeom prst="rect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77" name="Group 676"/>
            <p:cNvGrpSpPr/>
            <p:nvPr/>
          </p:nvGrpSpPr>
          <p:grpSpPr>
            <a:xfrm>
              <a:off x="5988614" y="3751544"/>
              <a:ext cx="1453761" cy="339559"/>
              <a:chOff x="5572373" y="1816087"/>
              <a:chExt cx="1453761" cy="339559"/>
            </a:xfrm>
          </p:grpSpPr>
          <p:grpSp>
            <p:nvGrpSpPr>
              <p:cNvPr id="678" name="Group 677"/>
              <p:cNvGrpSpPr/>
              <p:nvPr/>
            </p:nvGrpSpPr>
            <p:grpSpPr>
              <a:xfrm>
                <a:off x="5572373" y="1816087"/>
                <a:ext cx="728983" cy="339559"/>
                <a:chOff x="5025541" y="2892268"/>
                <a:chExt cx="475238" cy="339559"/>
              </a:xfrm>
            </p:grpSpPr>
            <p:sp>
              <p:nvSpPr>
                <p:cNvPr id="682" name="Rectangle 681"/>
                <p:cNvSpPr/>
                <p:nvPr/>
              </p:nvSpPr>
              <p:spPr>
                <a:xfrm>
                  <a:off x="5381130" y="2892268"/>
                  <a:ext cx="119649" cy="339559"/>
                </a:xfrm>
                <a:prstGeom prst="rect">
                  <a:avLst/>
                </a:prstGeom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3" name="Rectangle 682"/>
                <p:cNvSpPr/>
                <p:nvPr/>
              </p:nvSpPr>
              <p:spPr>
                <a:xfrm>
                  <a:off x="5025541" y="2892270"/>
                  <a:ext cx="350972" cy="339557"/>
                </a:xfrm>
                <a:prstGeom prst="rect">
                  <a:avLst/>
                </a:prstGeom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79" name="Group 678"/>
              <p:cNvGrpSpPr/>
              <p:nvPr/>
            </p:nvGrpSpPr>
            <p:grpSpPr>
              <a:xfrm>
                <a:off x="6297151" y="1816087"/>
                <a:ext cx="728983" cy="339559"/>
                <a:chOff x="5025541" y="2892268"/>
                <a:chExt cx="475238" cy="339559"/>
              </a:xfrm>
            </p:grpSpPr>
            <p:sp>
              <p:nvSpPr>
                <p:cNvPr id="680" name="Rectangle 679"/>
                <p:cNvSpPr/>
                <p:nvPr/>
              </p:nvSpPr>
              <p:spPr>
                <a:xfrm>
                  <a:off x="5381130" y="2892268"/>
                  <a:ext cx="119649" cy="339559"/>
                </a:xfrm>
                <a:prstGeom prst="rect">
                  <a:avLst/>
                </a:prstGeom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1" name="Rectangle 680"/>
                <p:cNvSpPr/>
                <p:nvPr/>
              </p:nvSpPr>
              <p:spPr>
                <a:xfrm>
                  <a:off x="5025541" y="2892270"/>
                  <a:ext cx="350972" cy="339557"/>
                </a:xfrm>
                <a:prstGeom prst="rect">
                  <a:avLst/>
                </a:prstGeom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693" name="Group 692"/>
            <p:cNvGrpSpPr/>
            <p:nvPr/>
          </p:nvGrpSpPr>
          <p:grpSpPr>
            <a:xfrm>
              <a:off x="3819891" y="3751565"/>
              <a:ext cx="1453761" cy="339559"/>
              <a:chOff x="3403650" y="1816108"/>
              <a:chExt cx="1453761" cy="339559"/>
            </a:xfrm>
          </p:grpSpPr>
          <p:grpSp>
            <p:nvGrpSpPr>
              <p:cNvPr id="694" name="Group 693"/>
              <p:cNvGrpSpPr/>
              <p:nvPr/>
            </p:nvGrpSpPr>
            <p:grpSpPr>
              <a:xfrm>
                <a:off x="3403650" y="1816108"/>
                <a:ext cx="728983" cy="339559"/>
                <a:chOff x="5025541" y="2892268"/>
                <a:chExt cx="475238" cy="339559"/>
              </a:xfrm>
            </p:grpSpPr>
            <p:sp>
              <p:nvSpPr>
                <p:cNvPr id="698" name="Rectangle 697"/>
                <p:cNvSpPr/>
                <p:nvPr/>
              </p:nvSpPr>
              <p:spPr>
                <a:xfrm>
                  <a:off x="5381130" y="2892268"/>
                  <a:ext cx="119649" cy="339559"/>
                </a:xfrm>
                <a:prstGeom prst="rect">
                  <a:avLst/>
                </a:prstGeom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9" name="Rectangle 698"/>
                <p:cNvSpPr/>
                <p:nvPr/>
              </p:nvSpPr>
              <p:spPr>
                <a:xfrm>
                  <a:off x="5025541" y="2892270"/>
                  <a:ext cx="350972" cy="339557"/>
                </a:xfrm>
                <a:prstGeom prst="rect">
                  <a:avLst/>
                </a:prstGeom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95" name="Group 694"/>
              <p:cNvGrpSpPr/>
              <p:nvPr/>
            </p:nvGrpSpPr>
            <p:grpSpPr>
              <a:xfrm>
                <a:off x="4128428" y="1816108"/>
                <a:ext cx="728983" cy="339559"/>
                <a:chOff x="5025541" y="2892268"/>
                <a:chExt cx="475238" cy="339559"/>
              </a:xfrm>
            </p:grpSpPr>
            <p:sp>
              <p:nvSpPr>
                <p:cNvPr id="696" name="Rectangle 695"/>
                <p:cNvSpPr/>
                <p:nvPr/>
              </p:nvSpPr>
              <p:spPr>
                <a:xfrm>
                  <a:off x="5381130" y="2892268"/>
                  <a:ext cx="119649" cy="339559"/>
                </a:xfrm>
                <a:prstGeom prst="rect">
                  <a:avLst/>
                </a:prstGeom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7" name="Rectangle 696"/>
                <p:cNvSpPr/>
                <p:nvPr/>
              </p:nvSpPr>
              <p:spPr>
                <a:xfrm>
                  <a:off x="5025541" y="2892270"/>
                  <a:ext cx="350972" cy="339557"/>
                </a:xfrm>
                <a:prstGeom prst="rect">
                  <a:avLst/>
                </a:prstGeom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963" name="Rectangle 962"/>
            <p:cNvSpPr/>
            <p:nvPr/>
          </p:nvSpPr>
          <p:spPr>
            <a:xfrm>
              <a:off x="5822697" y="3751544"/>
              <a:ext cx="183533" cy="339559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360930" y="2177948"/>
            <a:ext cx="9482368" cy="1271517"/>
            <a:chOff x="1360930" y="2177948"/>
            <a:chExt cx="9482368" cy="1271517"/>
          </a:xfrm>
        </p:grpSpPr>
        <p:grpSp>
          <p:nvGrpSpPr>
            <p:cNvPr id="666" name="Group 665"/>
            <p:cNvGrpSpPr/>
            <p:nvPr/>
          </p:nvGrpSpPr>
          <p:grpSpPr>
            <a:xfrm>
              <a:off x="3801426" y="2503757"/>
              <a:ext cx="362862" cy="339559"/>
              <a:chOff x="2685165" y="1816129"/>
              <a:chExt cx="362862" cy="339559"/>
            </a:xfrm>
          </p:grpSpPr>
          <p:sp>
            <p:nvSpPr>
              <p:cNvPr id="667" name="Rectangle 666"/>
              <p:cNvSpPr/>
              <p:nvPr/>
            </p:nvSpPr>
            <p:spPr>
              <a:xfrm>
                <a:off x="2685165" y="1816129"/>
                <a:ext cx="183533" cy="339559"/>
              </a:xfrm>
              <a:prstGeom prst="rec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8" name="Rectangle 667"/>
              <p:cNvSpPr/>
              <p:nvPr/>
            </p:nvSpPr>
            <p:spPr>
              <a:xfrm>
                <a:off x="2864494" y="1816129"/>
                <a:ext cx="183533" cy="339559"/>
              </a:xfrm>
              <a:prstGeom prst="rec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07" name="Group 406"/>
            <p:cNvGrpSpPr/>
            <p:nvPr/>
          </p:nvGrpSpPr>
          <p:grpSpPr>
            <a:xfrm>
              <a:off x="1625481" y="2498251"/>
              <a:ext cx="362862" cy="339559"/>
              <a:chOff x="2685165" y="1816129"/>
              <a:chExt cx="362862" cy="339559"/>
            </a:xfrm>
          </p:grpSpPr>
          <p:sp>
            <p:nvSpPr>
              <p:cNvPr id="408" name="Rectangle 407"/>
              <p:cNvSpPr/>
              <p:nvPr/>
            </p:nvSpPr>
            <p:spPr>
              <a:xfrm>
                <a:off x="2685165" y="1816129"/>
                <a:ext cx="183533" cy="339559"/>
              </a:xfrm>
              <a:prstGeom prst="rec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9" name="Rectangle 408"/>
              <p:cNvSpPr/>
              <p:nvPr/>
            </p:nvSpPr>
            <p:spPr>
              <a:xfrm>
                <a:off x="2864494" y="1816129"/>
                <a:ext cx="183533" cy="339559"/>
              </a:xfrm>
              <a:prstGeom prst="rec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16" name="Group 415"/>
            <p:cNvGrpSpPr/>
            <p:nvPr/>
          </p:nvGrpSpPr>
          <p:grpSpPr>
            <a:xfrm>
              <a:off x="1360930" y="2657938"/>
              <a:ext cx="9482368" cy="791527"/>
              <a:chOff x="959848" y="1984229"/>
              <a:chExt cx="9482368" cy="791527"/>
            </a:xfrm>
          </p:grpSpPr>
          <p:cxnSp>
            <p:nvCxnSpPr>
              <p:cNvPr id="417" name="Straight Connector 416"/>
              <p:cNvCxnSpPr/>
              <p:nvPr/>
            </p:nvCxnSpPr>
            <p:spPr>
              <a:xfrm flipV="1">
                <a:off x="1196977" y="2169607"/>
                <a:ext cx="8897059" cy="1443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8" name="Straight Connector 417"/>
              <p:cNvCxnSpPr/>
              <p:nvPr/>
            </p:nvCxnSpPr>
            <p:spPr>
              <a:xfrm>
                <a:off x="1223951" y="1984229"/>
                <a:ext cx="0" cy="377769"/>
              </a:xfrm>
              <a:prstGeom prst="line">
                <a:avLst/>
              </a:prstGeom>
              <a:ln w="508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19" name="Group 418"/>
              <p:cNvGrpSpPr/>
              <p:nvPr/>
            </p:nvGrpSpPr>
            <p:grpSpPr>
              <a:xfrm>
                <a:off x="959848" y="1984229"/>
                <a:ext cx="9482368" cy="791527"/>
                <a:chOff x="959848" y="1984229"/>
                <a:chExt cx="9482368" cy="791527"/>
              </a:xfrm>
            </p:grpSpPr>
            <p:cxnSp>
              <p:nvCxnSpPr>
                <p:cNvPr id="420" name="Straight Connector 419"/>
                <p:cNvCxnSpPr/>
                <p:nvPr/>
              </p:nvCxnSpPr>
              <p:spPr>
                <a:xfrm>
                  <a:off x="9938057" y="1984229"/>
                  <a:ext cx="0" cy="377769"/>
                </a:xfrm>
                <a:prstGeom prst="line">
                  <a:avLst/>
                </a:prstGeom>
                <a:ln w="508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1" name="Straight Connector 420"/>
                <p:cNvCxnSpPr/>
                <p:nvPr/>
              </p:nvCxnSpPr>
              <p:spPr>
                <a:xfrm>
                  <a:off x="5581004" y="1984229"/>
                  <a:ext cx="0" cy="377769"/>
                </a:xfrm>
                <a:prstGeom prst="line">
                  <a:avLst/>
                </a:prstGeom>
                <a:ln w="508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2" name="Straight Connector 421"/>
                <p:cNvCxnSpPr/>
                <p:nvPr/>
              </p:nvCxnSpPr>
              <p:spPr>
                <a:xfrm>
                  <a:off x="7759530" y="1984229"/>
                  <a:ext cx="0" cy="377769"/>
                </a:xfrm>
                <a:prstGeom prst="line">
                  <a:avLst/>
                </a:prstGeom>
                <a:ln w="508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423" name="Group 422"/>
                <p:cNvGrpSpPr/>
                <p:nvPr/>
              </p:nvGrpSpPr>
              <p:grpSpPr>
                <a:xfrm>
                  <a:off x="959848" y="1984229"/>
                  <a:ext cx="9482368" cy="791527"/>
                  <a:chOff x="959848" y="1984229"/>
                  <a:chExt cx="9482368" cy="791527"/>
                </a:xfrm>
              </p:grpSpPr>
              <p:grpSp>
                <p:nvGrpSpPr>
                  <p:cNvPr id="424" name="Group 423"/>
                  <p:cNvGrpSpPr/>
                  <p:nvPr/>
                </p:nvGrpSpPr>
                <p:grpSpPr>
                  <a:xfrm>
                    <a:off x="5591199" y="2092110"/>
                    <a:ext cx="4350271" cy="175126"/>
                    <a:chOff x="2608872" y="2540882"/>
                    <a:chExt cx="2182399" cy="152400"/>
                  </a:xfrm>
                </p:grpSpPr>
                <p:grpSp>
                  <p:nvGrpSpPr>
                    <p:cNvPr id="635" name="Group 634"/>
                    <p:cNvGrpSpPr/>
                    <p:nvPr/>
                  </p:nvGrpSpPr>
                  <p:grpSpPr>
                    <a:xfrm>
                      <a:off x="2608872" y="2540882"/>
                      <a:ext cx="2182399" cy="152400"/>
                      <a:chOff x="424472" y="2532415"/>
                      <a:chExt cx="2182399" cy="152400"/>
                    </a:xfrm>
                  </p:grpSpPr>
                  <p:cxnSp>
                    <p:nvCxnSpPr>
                      <p:cNvPr id="649" name="Straight Connector 648"/>
                      <p:cNvCxnSpPr/>
                      <p:nvPr/>
                    </p:nvCxnSpPr>
                    <p:spPr>
                      <a:xfrm>
                        <a:off x="606339" y="2532415"/>
                        <a:ext cx="0" cy="152400"/>
                      </a:xfrm>
                      <a:prstGeom prst="line">
                        <a:avLst/>
                      </a:prstGeom>
                      <a:ln w="1270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50" name="Straight Connector 649"/>
                      <p:cNvCxnSpPr/>
                      <p:nvPr/>
                    </p:nvCxnSpPr>
                    <p:spPr>
                      <a:xfrm>
                        <a:off x="788206" y="2532415"/>
                        <a:ext cx="0" cy="152400"/>
                      </a:xfrm>
                      <a:prstGeom prst="line">
                        <a:avLst/>
                      </a:prstGeom>
                      <a:ln w="1270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51" name="Straight Connector 650"/>
                      <p:cNvCxnSpPr/>
                      <p:nvPr/>
                    </p:nvCxnSpPr>
                    <p:spPr>
                      <a:xfrm>
                        <a:off x="970073" y="2532415"/>
                        <a:ext cx="0" cy="152400"/>
                      </a:xfrm>
                      <a:prstGeom prst="line">
                        <a:avLst/>
                      </a:prstGeom>
                      <a:ln w="1270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52" name="Straight Connector 651"/>
                      <p:cNvCxnSpPr/>
                      <p:nvPr/>
                    </p:nvCxnSpPr>
                    <p:spPr>
                      <a:xfrm>
                        <a:off x="1151940" y="2532415"/>
                        <a:ext cx="0" cy="152400"/>
                      </a:xfrm>
                      <a:prstGeom prst="line">
                        <a:avLst/>
                      </a:prstGeom>
                      <a:ln w="1270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53" name="Straight Connector 652"/>
                      <p:cNvCxnSpPr/>
                      <p:nvPr/>
                    </p:nvCxnSpPr>
                    <p:spPr>
                      <a:xfrm>
                        <a:off x="1333807" y="2532415"/>
                        <a:ext cx="0" cy="152400"/>
                      </a:xfrm>
                      <a:prstGeom prst="line">
                        <a:avLst/>
                      </a:prstGeom>
                      <a:ln w="1270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54" name="Straight Connector 653"/>
                      <p:cNvCxnSpPr/>
                      <p:nvPr/>
                    </p:nvCxnSpPr>
                    <p:spPr>
                      <a:xfrm>
                        <a:off x="1515674" y="2532415"/>
                        <a:ext cx="0" cy="152400"/>
                      </a:xfrm>
                      <a:prstGeom prst="line">
                        <a:avLst/>
                      </a:prstGeom>
                      <a:ln w="1270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55" name="Straight Connector 654"/>
                      <p:cNvCxnSpPr/>
                      <p:nvPr/>
                    </p:nvCxnSpPr>
                    <p:spPr>
                      <a:xfrm>
                        <a:off x="1697541" y="2532415"/>
                        <a:ext cx="0" cy="152400"/>
                      </a:xfrm>
                      <a:prstGeom prst="line">
                        <a:avLst/>
                      </a:prstGeom>
                      <a:ln w="1270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56" name="Straight Connector 655"/>
                      <p:cNvCxnSpPr/>
                      <p:nvPr/>
                    </p:nvCxnSpPr>
                    <p:spPr>
                      <a:xfrm>
                        <a:off x="1879408" y="2532415"/>
                        <a:ext cx="0" cy="152400"/>
                      </a:xfrm>
                      <a:prstGeom prst="line">
                        <a:avLst/>
                      </a:prstGeom>
                      <a:ln w="1270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57" name="Straight Connector 656"/>
                      <p:cNvCxnSpPr/>
                      <p:nvPr/>
                    </p:nvCxnSpPr>
                    <p:spPr>
                      <a:xfrm>
                        <a:off x="2061275" y="2532415"/>
                        <a:ext cx="0" cy="152400"/>
                      </a:xfrm>
                      <a:prstGeom prst="line">
                        <a:avLst/>
                      </a:prstGeom>
                      <a:ln w="1270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58" name="Straight Connector 657"/>
                      <p:cNvCxnSpPr/>
                      <p:nvPr/>
                    </p:nvCxnSpPr>
                    <p:spPr>
                      <a:xfrm>
                        <a:off x="2243142" y="2532415"/>
                        <a:ext cx="0" cy="152400"/>
                      </a:xfrm>
                      <a:prstGeom prst="line">
                        <a:avLst/>
                      </a:prstGeom>
                      <a:ln w="1270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59" name="Straight Connector 658"/>
                      <p:cNvCxnSpPr/>
                      <p:nvPr/>
                    </p:nvCxnSpPr>
                    <p:spPr>
                      <a:xfrm>
                        <a:off x="2425009" y="2532415"/>
                        <a:ext cx="0" cy="152400"/>
                      </a:xfrm>
                      <a:prstGeom prst="line">
                        <a:avLst/>
                      </a:prstGeom>
                      <a:ln w="1270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60" name="Straight Connector 659"/>
                      <p:cNvCxnSpPr/>
                      <p:nvPr/>
                    </p:nvCxnSpPr>
                    <p:spPr>
                      <a:xfrm>
                        <a:off x="2606871" y="2532415"/>
                        <a:ext cx="0" cy="152400"/>
                      </a:xfrm>
                      <a:prstGeom prst="line">
                        <a:avLst/>
                      </a:prstGeom>
                      <a:ln w="1270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61" name="Straight Connector 660"/>
                      <p:cNvCxnSpPr/>
                      <p:nvPr/>
                    </p:nvCxnSpPr>
                    <p:spPr>
                      <a:xfrm>
                        <a:off x="424472" y="2532415"/>
                        <a:ext cx="0" cy="152400"/>
                      </a:xfrm>
                      <a:prstGeom prst="line">
                        <a:avLst/>
                      </a:prstGeom>
                      <a:ln w="1270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636" name="Group 635"/>
                    <p:cNvGrpSpPr/>
                    <p:nvPr/>
                  </p:nvGrpSpPr>
                  <p:grpSpPr>
                    <a:xfrm>
                      <a:off x="2698666" y="2540882"/>
                      <a:ext cx="2000532" cy="152400"/>
                      <a:chOff x="606339" y="2532415"/>
                      <a:chExt cx="2000532" cy="152400"/>
                    </a:xfrm>
                  </p:grpSpPr>
                  <p:cxnSp>
                    <p:nvCxnSpPr>
                      <p:cNvPr id="637" name="Straight Connector 636"/>
                      <p:cNvCxnSpPr/>
                      <p:nvPr/>
                    </p:nvCxnSpPr>
                    <p:spPr>
                      <a:xfrm>
                        <a:off x="606339" y="2532415"/>
                        <a:ext cx="0" cy="152400"/>
                      </a:xfrm>
                      <a:prstGeom prst="line">
                        <a:avLst/>
                      </a:prstGeom>
                      <a:ln w="1270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38" name="Straight Connector 637"/>
                      <p:cNvCxnSpPr/>
                      <p:nvPr/>
                    </p:nvCxnSpPr>
                    <p:spPr>
                      <a:xfrm>
                        <a:off x="788206" y="2532415"/>
                        <a:ext cx="0" cy="152400"/>
                      </a:xfrm>
                      <a:prstGeom prst="line">
                        <a:avLst/>
                      </a:prstGeom>
                      <a:ln w="1270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39" name="Straight Connector 638"/>
                      <p:cNvCxnSpPr/>
                      <p:nvPr/>
                    </p:nvCxnSpPr>
                    <p:spPr>
                      <a:xfrm>
                        <a:off x="970073" y="2532415"/>
                        <a:ext cx="0" cy="152400"/>
                      </a:xfrm>
                      <a:prstGeom prst="line">
                        <a:avLst/>
                      </a:prstGeom>
                      <a:ln w="1270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40" name="Straight Connector 639"/>
                      <p:cNvCxnSpPr/>
                      <p:nvPr/>
                    </p:nvCxnSpPr>
                    <p:spPr>
                      <a:xfrm>
                        <a:off x="1151940" y="2532415"/>
                        <a:ext cx="0" cy="152400"/>
                      </a:xfrm>
                      <a:prstGeom prst="line">
                        <a:avLst/>
                      </a:prstGeom>
                      <a:ln w="1270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41" name="Straight Connector 640"/>
                      <p:cNvCxnSpPr/>
                      <p:nvPr/>
                    </p:nvCxnSpPr>
                    <p:spPr>
                      <a:xfrm>
                        <a:off x="1333807" y="2532415"/>
                        <a:ext cx="0" cy="152400"/>
                      </a:xfrm>
                      <a:prstGeom prst="line">
                        <a:avLst/>
                      </a:prstGeom>
                      <a:ln w="1270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42" name="Straight Connector 641"/>
                      <p:cNvCxnSpPr/>
                      <p:nvPr/>
                    </p:nvCxnSpPr>
                    <p:spPr>
                      <a:xfrm>
                        <a:off x="1515674" y="2532415"/>
                        <a:ext cx="0" cy="152400"/>
                      </a:xfrm>
                      <a:prstGeom prst="line">
                        <a:avLst/>
                      </a:prstGeom>
                      <a:ln w="1270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43" name="Straight Connector 642"/>
                      <p:cNvCxnSpPr/>
                      <p:nvPr/>
                    </p:nvCxnSpPr>
                    <p:spPr>
                      <a:xfrm>
                        <a:off x="1697541" y="2532415"/>
                        <a:ext cx="0" cy="152400"/>
                      </a:xfrm>
                      <a:prstGeom prst="line">
                        <a:avLst/>
                      </a:prstGeom>
                      <a:ln w="1270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44" name="Straight Connector 643"/>
                      <p:cNvCxnSpPr/>
                      <p:nvPr/>
                    </p:nvCxnSpPr>
                    <p:spPr>
                      <a:xfrm>
                        <a:off x="1879408" y="2532415"/>
                        <a:ext cx="0" cy="152400"/>
                      </a:xfrm>
                      <a:prstGeom prst="line">
                        <a:avLst/>
                      </a:prstGeom>
                      <a:ln w="1270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45" name="Straight Connector 644"/>
                      <p:cNvCxnSpPr/>
                      <p:nvPr/>
                    </p:nvCxnSpPr>
                    <p:spPr>
                      <a:xfrm>
                        <a:off x="2061275" y="2532415"/>
                        <a:ext cx="0" cy="152400"/>
                      </a:xfrm>
                      <a:prstGeom prst="line">
                        <a:avLst/>
                      </a:prstGeom>
                      <a:ln w="1270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46" name="Straight Connector 645"/>
                      <p:cNvCxnSpPr/>
                      <p:nvPr/>
                    </p:nvCxnSpPr>
                    <p:spPr>
                      <a:xfrm>
                        <a:off x="2243142" y="2532415"/>
                        <a:ext cx="0" cy="152400"/>
                      </a:xfrm>
                      <a:prstGeom prst="line">
                        <a:avLst/>
                      </a:prstGeom>
                      <a:ln w="1270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47" name="Straight Connector 646"/>
                      <p:cNvCxnSpPr/>
                      <p:nvPr/>
                    </p:nvCxnSpPr>
                    <p:spPr>
                      <a:xfrm>
                        <a:off x="2425009" y="2532415"/>
                        <a:ext cx="0" cy="152400"/>
                      </a:xfrm>
                      <a:prstGeom prst="line">
                        <a:avLst/>
                      </a:prstGeom>
                      <a:ln w="1270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48" name="Straight Connector 647"/>
                      <p:cNvCxnSpPr/>
                      <p:nvPr/>
                    </p:nvCxnSpPr>
                    <p:spPr>
                      <a:xfrm>
                        <a:off x="2606871" y="2532415"/>
                        <a:ext cx="0" cy="152400"/>
                      </a:xfrm>
                      <a:prstGeom prst="line">
                        <a:avLst/>
                      </a:prstGeom>
                      <a:ln w="1270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grpSp>
                <p:nvGrpSpPr>
                  <p:cNvPr id="425" name="Group 424"/>
                  <p:cNvGrpSpPr/>
                  <p:nvPr/>
                </p:nvGrpSpPr>
                <p:grpSpPr>
                  <a:xfrm>
                    <a:off x="1240190" y="2092110"/>
                    <a:ext cx="4350271" cy="175126"/>
                    <a:chOff x="2608872" y="2540882"/>
                    <a:chExt cx="2182399" cy="152400"/>
                  </a:xfrm>
                </p:grpSpPr>
                <p:grpSp>
                  <p:nvGrpSpPr>
                    <p:cNvPr id="432" name="Group 431"/>
                    <p:cNvGrpSpPr/>
                    <p:nvPr/>
                  </p:nvGrpSpPr>
                  <p:grpSpPr>
                    <a:xfrm>
                      <a:off x="2608872" y="2540882"/>
                      <a:ext cx="2182399" cy="152400"/>
                      <a:chOff x="424472" y="2532415"/>
                      <a:chExt cx="2182399" cy="152400"/>
                    </a:xfrm>
                  </p:grpSpPr>
                  <p:cxnSp>
                    <p:nvCxnSpPr>
                      <p:cNvPr id="621" name="Straight Connector 620"/>
                      <p:cNvCxnSpPr/>
                      <p:nvPr/>
                    </p:nvCxnSpPr>
                    <p:spPr>
                      <a:xfrm>
                        <a:off x="606339" y="2532415"/>
                        <a:ext cx="0" cy="152400"/>
                      </a:xfrm>
                      <a:prstGeom prst="line">
                        <a:avLst/>
                      </a:prstGeom>
                      <a:ln w="1270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22" name="Straight Connector 621"/>
                      <p:cNvCxnSpPr/>
                      <p:nvPr/>
                    </p:nvCxnSpPr>
                    <p:spPr>
                      <a:xfrm>
                        <a:off x="788206" y="2532415"/>
                        <a:ext cx="0" cy="152400"/>
                      </a:xfrm>
                      <a:prstGeom prst="line">
                        <a:avLst/>
                      </a:prstGeom>
                      <a:ln w="1270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24" name="Straight Connector 623"/>
                      <p:cNvCxnSpPr/>
                      <p:nvPr/>
                    </p:nvCxnSpPr>
                    <p:spPr>
                      <a:xfrm>
                        <a:off x="970073" y="2532415"/>
                        <a:ext cx="0" cy="152400"/>
                      </a:xfrm>
                      <a:prstGeom prst="line">
                        <a:avLst/>
                      </a:prstGeom>
                      <a:ln w="1270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25" name="Straight Connector 624"/>
                      <p:cNvCxnSpPr/>
                      <p:nvPr/>
                    </p:nvCxnSpPr>
                    <p:spPr>
                      <a:xfrm>
                        <a:off x="1151940" y="2532415"/>
                        <a:ext cx="0" cy="152400"/>
                      </a:xfrm>
                      <a:prstGeom prst="line">
                        <a:avLst/>
                      </a:prstGeom>
                      <a:ln w="1270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26" name="Straight Connector 625"/>
                      <p:cNvCxnSpPr/>
                      <p:nvPr/>
                    </p:nvCxnSpPr>
                    <p:spPr>
                      <a:xfrm>
                        <a:off x="1333807" y="2532415"/>
                        <a:ext cx="0" cy="152400"/>
                      </a:xfrm>
                      <a:prstGeom prst="line">
                        <a:avLst/>
                      </a:prstGeom>
                      <a:ln w="1270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27" name="Straight Connector 626"/>
                      <p:cNvCxnSpPr/>
                      <p:nvPr/>
                    </p:nvCxnSpPr>
                    <p:spPr>
                      <a:xfrm>
                        <a:off x="1515674" y="2532415"/>
                        <a:ext cx="0" cy="152400"/>
                      </a:xfrm>
                      <a:prstGeom prst="line">
                        <a:avLst/>
                      </a:prstGeom>
                      <a:ln w="1270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28" name="Straight Connector 627"/>
                      <p:cNvCxnSpPr/>
                      <p:nvPr/>
                    </p:nvCxnSpPr>
                    <p:spPr>
                      <a:xfrm>
                        <a:off x="1697541" y="2532415"/>
                        <a:ext cx="0" cy="152400"/>
                      </a:xfrm>
                      <a:prstGeom prst="line">
                        <a:avLst/>
                      </a:prstGeom>
                      <a:ln w="1270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29" name="Straight Connector 628"/>
                      <p:cNvCxnSpPr/>
                      <p:nvPr/>
                    </p:nvCxnSpPr>
                    <p:spPr>
                      <a:xfrm>
                        <a:off x="1879408" y="2532415"/>
                        <a:ext cx="0" cy="152400"/>
                      </a:xfrm>
                      <a:prstGeom prst="line">
                        <a:avLst/>
                      </a:prstGeom>
                      <a:ln w="1270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30" name="Straight Connector 629"/>
                      <p:cNvCxnSpPr/>
                      <p:nvPr/>
                    </p:nvCxnSpPr>
                    <p:spPr>
                      <a:xfrm>
                        <a:off x="2061275" y="2532415"/>
                        <a:ext cx="0" cy="152400"/>
                      </a:xfrm>
                      <a:prstGeom prst="line">
                        <a:avLst/>
                      </a:prstGeom>
                      <a:ln w="1270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31" name="Straight Connector 630"/>
                      <p:cNvCxnSpPr/>
                      <p:nvPr/>
                    </p:nvCxnSpPr>
                    <p:spPr>
                      <a:xfrm>
                        <a:off x="2243142" y="2532415"/>
                        <a:ext cx="0" cy="152400"/>
                      </a:xfrm>
                      <a:prstGeom prst="line">
                        <a:avLst/>
                      </a:prstGeom>
                      <a:ln w="1270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32" name="Straight Connector 631"/>
                      <p:cNvCxnSpPr/>
                      <p:nvPr/>
                    </p:nvCxnSpPr>
                    <p:spPr>
                      <a:xfrm>
                        <a:off x="2425009" y="2532415"/>
                        <a:ext cx="0" cy="152400"/>
                      </a:xfrm>
                      <a:prstGeom prst="line">
                        <a:avLst/>
                      </a:prstGeom>
                      <a:ln w="1270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33" name="Straight Connector 632"/>
                      <p:cNvCxnSpPr/>
                      <p:nvPr/>
                    </p:nvCxnSpPr>
                    <p:spPr>
                      <a:xfrm>
                        <a:off x="2606871" y="2532415"/>
                        <a:ext cx="0" cy="152400"/>
                      </a:xfrm>
                      <a:prstGeom prst="line">
                        <a:avLst/>
                      </a:prstGeom>
                      <a:ln w="1270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34" name="Straight Connector 633"/>
                      <p:cNvCxnSpPr/>
                      <p:nvPr/>
                    </p:nvCxnSpPr>
                    <p:spPr>
                      <a:xfrm>
                        <a:off x="424472" y="2532415"/>
                        <a:ext cx="0" cy="152400"/>
                      </a:xfrm>
                      <a:prstGeom prst="line">
                        <a:avLst/>
                      </a:prstGeom>
                      <a:ln w="1270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433" name="Group 432"/>
                    <p:cNvGrpSpPr/>
                    <p:nvPr/>
                  </p:nvGrpSpPr>
                  <p:grpSpPr>
                    <a:xfrm>
                      <a:off x="2698666" y="2540882"/>
                      <a:ext cx="2000532" cy="152400"/>
                      <a:chOff x="606339" y="2532415"/>
                      <a:chExt cx="2000532" cy="152400"/>
                    </a:xfrm>
                  </p:grpSpPr>
                  <p:cxnSp>
                    <p:nvCxnSpPr>
                      <p:cNvPr id="467" name="Straight Connector 466"/>
                      <p:cNvCxnSpPr/>
                      <p:nvPr/>
                    </p:nvCxnSpPr>
                    <p:spPr>
                      <a:xfrm>
                        <a:off x="606339" y="2532415"/>
                        <a:ext cx="0" cy="152400"/>
                      </a:xfrm>
                      <a:prstGeom prst="line">
                        <a:avLst/>
                      </a:prstGeom>
                      <a:ln w="1270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68" name="Straight Connector 467"/>
                      <p:cNvCxnSpPr/>
                      <p:nvPr/>
                    </p:nvCxnSpPr>
                    <p:spPr>
                      <a:xfrm>
                        <a:off x="788206" y="2532415"/>
                        <a:ext cx="0" cy="152400"/>
                      </a:xfrm>
                      <a:prstGeom prst="line">
                        <a:avLst/>
                      </a:prstGeom>
                      <a:ln w="1270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69" name="Straight Connector 468"/>
                      <p:cNvCxnSpPr/>
                      <p:nvPr/>
                    </p:nvCxnSpPr>
                    <p:spPr>
                      <a:xfrm>
                        <a:off x="970073" y="2532415"/>
                        <a:ext cx="0" cy="152400"/>
                      </a:xfrm>
                      <a:prstGeom prst="line">
                        <a:avLst/>
                      </a:prstGeom>
                      <a:ln w="1270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70" name="Straight Connector 469"/>
                      <p:cNvCxnSpPr/>
                      <p:nvPr/>
                    </p:nvCxnSpPr>
                    <p:spPr>
                      <a:xfrm>
                        <a:off x="1151940" y="2532415"/>
                        <a:ext cx="0" cy="152400"/>
                      </a:xfrm>
                      <a:prstGeom prst="line">
                        <a:avLst/>
                      </a:prstGeom>
                      <a:ln w="1270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71" name="Straight Connector 470"/>
                      <p:cNvCxnSpPr/>
                      <p:nvPr/>
                    </p:nvCxnSpPr>
                    <p:spPr>
                      <a:xfrm>
                        <a:off x="1333807" y="2532415"/>
                        <a:ext cx="0" cy="152400"/>
                      </a:xfrm>
                      <a:prstGeom prst="line">
                        <a:avLst/>
                      </a:prstGeom>
                      <a:ln w="1270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72" name="Straight Connector 471"/>
                      <p:cNvCxnSpPr/>
                      <p:nvPr/>
                    </p:nvCxnSpPr>
                    <p:spPr>
                      <a:xfrm>
                        <a:off x="1515674" y="2532415"/>
                        <a:ext cx="0" cy="152400"/>
                      </a:xfrm>
                      <a:prstGeom prst="line">
                        <a:avLst/>
                      </a:prstGeom>
                      <a:ln w="1270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73" name="Straight Connector 472"/>
                      <p:cNvCxnSpPr/>
                      <p:nvPr/>
                    </p:nvCxnSpPr>
                    <p:spPr>
                      <a:xfrm>
                        <a:off x="1697541" y="2532415"/>
                        <a:ext cx="0" cy="152400"/>
                      </a:xfrm>
                      <a:prstGeom prst="line">
                        <a:avLst/>
                      </a:prstGeom>
                      <a:ln w="1270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74" name="Straight Connector 473"/>
                      <p:cNvCxnSpPr/>
                      <p:nvPr/>
                    </p:nvCxnSpPr>
                    <p:spPr>
                      <a:xfrm>
                        <a:off x="1879408" y="2532415"/>
                        <a:ext cx="0" cy="152400"/>
                      </a:xfrm>
                      <a:prstGeom prst="line">
                        <a:avLst/>
                      </a:prstGeom>
                      <a:ln w="1270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02" name="Straight Connector 601"/>
                      <p:cNvCxnSpPr/>
                      <p:nvPr/>
                    </p:nvCxnSpPr>
                    <p:spPr>
                      <a:xfrm>
                        <a:off x="2061275" y="2532415"/>
                        <a:ext cx="0" cy="152400"/>
                      </a:xfrm>
                      <a:prstGeom prst="line">
                        <a:avLst/>
                      </a:prstGeom>
                      <a:ln w="1270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03" name="Straight Connector 602"/>
                      <p:cNvCxnSpPr/>
                      <p:nvPr/>
                    </p:nvCxnSpPr>
                    <p:spPr>
                      <a:xfrm>
                        <a:off x="2243142" y="2532415"/>
                        <a:ext cx="0" cy="152400"/>
                      </a:xfrm>
                      <a:prstGeom prst="line">
                        <a:avLst/>
                      </a:prstGeom>
                      <a:ln w="1270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04" name="Straight Connector 603"/>
                      <p:cNvCxnSpPr/>
                      <p:nvPr/>
                    </p:nvCxnSpPr>
                    <p:spPr>
                      <a:xfrm>
                        <a:off x="2425009" y="2532415"/>
                        <a:ext cx="0" cy="152400"/>
                      </a:xfrm>
                      <a:prstGeom prst="line">
                        <a:avLst/>
                      </a:prstGeom>
                      <a:ln w="1270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20" name="Straight Connector 619"/>
                      <p:cNvCxnSpPr/>
                      <p:nvPr/>
                    </p:nvCxnSpPr>
                    <p:spPr>
                      <a:xfrm>
                        <a:off x="2606871" y="2532415"/>
                        <a:ext cx="0" cy="152400"/>
                      </a:xfrm>
                      <a:prstGeom prst="line">
                        <a:avLst/>
                      </a:prstGeom>
                      <a:ln w="1270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sp>
                <p:nvSpPr>
                  <p:cNvPr id="426" name="TextBox 425"/>
                  <p:cNvSpPr txBox="1"/>
                  <p:nvPr/>
                </p:nvSpPr>
                <p:spPr>
                  <a:xfrm>
                    <a:off x="3187282" y="2366765"/>
                    <a:ext cx="700688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/>
                      <a:t>12</a:t>
                    </a:r>
                    <a:endParaRPr lang="en-US" dirty="0"/>
                  </a:p>
                </p:txBody>
              </p:sp>
              <p:sp>
                <p:nvSpPr>
                  <p:cNvPr id="427" name="Rectangle 426"/>
                  <p:cNvSpPr/>
                  <p:nvPr/>
                </p:nvSpPr>
                <p:spPr>
                  <a:xfrm>
                    <a:off x="959848" y="2366765"/>
                    <a:ext cx="489812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dirty="0"/>
                      <a:t>0</a:t>
                    </a:r>
                  </a:p>
                </p:txBody>
              </p:sp>
              <p:cxnSp>
                <p:nvCxnSpPr>
                  <p:cNvPr id="428" name="Straight Connector 427"/>
                  <p:cNvCxnSpPr/>
                  <p:nvPr/>
                </p:nvCxnSpPr>
                <p:spPr>
                  <a:xfrm>
                    <a:off x="3402478" y="1984229"/>
                    <a:ext cx="0" cy="377769"/>
                  </a:xfrm>
                  <a:prstGeom prst="line">
                    <a:avLst/>
                  </a:prstGeom>
                  <a:ln w="508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29" name="TextBox 428"/>
                  <p:cNvSpPr txBox="1"/>
                  <p:nvPr/>
                </p:nvSpPr>
                <p:spPr>
                  <a:xfrm>
                    <a:off x="7582806" y="2377608"/>
                    <a:ext cx="696359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/>
                      <a:t>36</a:t>
                    </a:r>
                    <a:endParaRPr lang="en-US" dirty="0"/>
                  </a:p>
                </p:txBody>
              </p:sp>
              <p:sp>
                <p:nvSpPr>
                  <p:cNvPr id="430" name="TextBox 429"/>
                  <p:cNvSpPr txBox="1"/>
                  <p:nvPr/>
                </p:nvSpPr>
                <p:spPr>
                  <a:xfrm>
                    <a:off x="9745857" y="2406424"/>
                    <a:ext cx="696359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/>
                      <a:t>48</a:t>
                    </a:r>
                    <a:endParaRPr lang="en-US" dirty="0"/>
                  </a:p>
                </p:txBody>
              </p:sp>
              <p:sp>
                <p:nvSpPr>
                  <p:cNvPr id="431" name="TextBox 430"/>
                  <p:cNvSpPr txBox="1"/>
                  <p:nvPr/>
                </p:nvSpPr>
                <p:spPr>
                  <a:xfrm>
                    <a:off x="5387934" y="2374227"/>
                    <a:ext cx="68652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/>
                      <a:t>24</a:t>
                    </a:r>
                    <a:endParaRPr lang="en-US" dirty="0"/>
                  </a:p>
                </p:txBody>
              </p:sp>
            </p:grpSp>
          </p:grpSp>
        </p:grpSp>
        <p:grpSp>
          <p:nvGrpSpPr>
            <p:cNvPr id="12" name="Group 11"/>
            <p:cNvGrpSpPr/>
            <p:nvPr/>
          </p:nvGrpSpPr>
          <p:grpSpPr>
            <a:xfrm>
              <a:off x="1998698" y="2177948"/>
              <a:ext cx="1900238" cy="421254"/>
              <a:chOff x="1998698" y="2177948"/>
              <a:chExt cx="1900238" cy="421254"/>
            </a:xfrm>
          </p:grpSpPr>
          <p:cxnSp>
            <p:nvCxnSpPr>
              <p:cNvPr id="215" name="Straight Arrow Connector 214"/>
              <p:cNvCxnSpPr/>
              <p:nvPr/>
            </p:nvCxnSpPr>
            <p:spPr>
              <a:xfrm>
                <a:off x="2018954" y="2599202"/>
                <a:ext cx="1677077" cy="0"/>
              </a:xfrm>
              <a:prstGeom prst="straightConnector1">
                <a:avLst/>
              </a:prstGeom>
              <a:ln w="25400"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6" name="TextBox 215"/>
              <p:cNvSpPr txBox="1"/>
              <p:nvPr/>
            </p:nvSpPr>
            <p:spPr>
              <a:xfrm>
                <a:off x="1998698" y="2177948"/>
                <a:ext cx="190023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Regulation stall</a:t>
                </a:r>
                <a:endParaRPr lang="en-US" dirty="0"/>
              </a:p>
            </p:txBody>
          </p:sp>
        </p:grpSp>
        <p:grpSp>
          <p:nvGrpSpPr>
            <p:cNvPr id="219" name="Group 218"/>
            <p:cNvGrpSpPr/>
            <p:nvPr/>
          </p:nvGrpSpPr>
          <p:grpSpPr>
            <a:xfrm>
              <a:off x="4194025" y="2185779"/>
              <a:ext cx="1900238" cy="421254"/>
              <a:chOff x="1998698" y="2177948"/>
              <a:chExt cx="1900238" cy="421254"/>
            </a:xfrm>
          </p:grpSpPr>
          <p:cxnSp>
            <p:nvCxnSpPr>
              <p:cNvPr id="220" name="Straight Arrow Connector 219"/>
              <p:cNvCxnSpPr/>
              <p:nvPr/>
            </p:nvCxnSpPr>
            <p:spPr>
              <a:xfrm>
                <a:off x="2018954" y="2599202"/>
                <a:ext cx="1677077" cy="0"/>
              </a:xfrm>
              <a:prstGeom prst="straightConnector1">
                <a:avLst/>
              </a:prstGeom>
              <a:ln w="25400"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1" name="TextBox 220"/>
              <p:cNvSpPr txBox="1"/>
              <p:nvPr/>
            </p:nvSpPr>
            <p:spPr>
              <a:xfrm>
                <a:off x="1998698" y="2177948"/>
                <a:ext cx="190023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Regulation stall</a:t>
                </a:r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96852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3" grpId="0"/>
      <p:bldP spid="662" grpId="0"/>
      <p:bldP spid="96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Schedulability Analysis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2E71D35-7973-4725-A497-15A20A430A13}" type="slidenum">
              <a:rPr lang="en-US" sz="6600" smtClean="0">
                <a:solidFill>
                  <a:schemeClr val="bg1">
                    <a:lumMod val="85000"/>
                  </a:schemeClr>
                </a:solidFill>
              </a:rPr>
              <a:pPr/>
              <a:t>18</a:t>
            </a:fld>
            <a:endParaRPr lang="en-US" sz="6600" dirty="0">
              <a:solidFill>
                <a:schemeClr val="bg1">
                  <a:lumMod val="85000"/>
                </a:schemeClr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755029" y="1572391"/>
            <a:ext cx="4950046" cy="2627833"/>
            <a:chOff x="4531877" y="854636"/>
            <a:chExt cx="3884630" cy="2465718"/>
          </a:xfrm>
        </p:grpSpPr>
        <p:sp>
          <p:nvSpPr>
            <p:cNvPr id="8" name="TextBox 7"/>
            <p:cNvSpPr txBox="1"/>
            <p:nvPr/>
          </p:nvSpPr>
          <p:spPr>
            <a:xfrm>
              <a:off x="5041891" y="854636"/>
              <a:ext cx="336076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 smtClean="0"/>
                <a:t>Schedulability</a:t>
              </a:r>
              <a:r>
                <a:rPr lang="en-US" sz="2400" b="1" dirty="0" smtClean="0"/>
                <a:t> analysis</a:t>
              </a:r>
              <a:endParaRPr lang="en-US" sz="2400" dirty="0" smtClean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709997" y="2166483"/>
              <a:ext cx="1950244" cy="49129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Composite Task</a:t>
              </a:r>
              <a:endParaRPr lang="en-US" dirty="0"/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7035039" y="1367687"/>
              <a:ext cx="1381468" cy="782420"/>
              <a:chOff x="-158677" y="1463292"/>
              <a:chExt cx="1381468" cy="782420"/>
            </a:xfrm>
          </p:grpSpPr>
          <p:cxnSp>
            <p:nvCxnSpPr>
              <p:cNvPr id="18" name="Straight Arrow Connector 17"/>
              <p:cNvCxnSpPr/>
              <p:nvPr/>
            </p:nvCxnSpPr>
            <p:spPr>
              <a:xfrm flipH="1">
                <a:off x="263748" y="1795980"/>
                <a:ext cx="150018" cy="449732"/>
              </a:xfrm>
              <a:prstGeom prst="straightConnector1">
                <a:avLst/>
              </a:prstGeom>
              <a:ln w="63500">
                <a:tailEnd type="triangle"/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sp>
            <p:nvSpPr>
              <p:cNvPr id="19" name="Rectangle 18"/>
              <p:cNvSpPr/>
              <p:nvPr/>
            </p:nvSpPr>
            <p:spPr>
              <a:xfrm>
                <a:off x="-158677" y="1463292"/>
                <a:ext cx="1381468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200" dirty="0" smtClean="0"/>
                  <a:t>Task under analysis</a:t>
                </a:r>
                <a:endParaRPr lang="en-US" sz="1200" dirty="0"/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4531877" y="1303665"/>
              <a:ext cx="2426136" cy="835901"/>
              <a:chOff x="-477270" y="1392631"/>
              <a:chExt cx="2426136" cy="835901"/>
            </a:xfrm>
          </p:grpSpPr>
          <p:cxnSp>
            <p:nvCxnSpPr>
              <p:cNvPr id="16" name="Straight Arrow Connector 15"/>
              <p:cNvCxnSpPr/>
              <p:nvPr/>
            </p:nvCxnSpPr>
            <p:spPr>
              <a:xfrm>
                <a:off x="754088" y="1829543"/>
                <a:ext cx="192997" cy="398989"/>
              </a:xfrm>
              <a:prstGeom prst="straightConnector1">
                <a:avLst/>
              </a:prstGeom>
              <a:ln w="63500">
                <a:tailEnd type="triangle"/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sp>
            <p:nvSpPr>
              <p:cNvPr id="17" name="Rectangle 16"/>
              <p:cNvSpPr/>
              <p:nvPr/>
            </p:nvSpPr>
            <p:spPr>
              <a:xfrm>
                <a:off x="-477270" y="1392631"/>
                <a:ext cx="2426136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100" dirty="0" smtClean="0"/>
                  <a:t>Jobs of higher or equal priority tasks that can preempt a task under analysis</a:t>
                </a:r>
                <a:endParaRPr lang="en-US" sz="1100" dirty="0"/>
              </a:p>
            </p:txBody>
          </p:sp>
        </p:grpSp>
        <p:cxnSp>
          <p:nvCxnSpPr>
            <p:cNvPr id="12" name="Straight Arrow Connector 11"/>
            <p:cNvCxnSpPr/>
            <p:nvPr/>
          </p:nvCxnSpPr>
          <p:spPr>
            <a:xfrm>
              <a:off x="6022176" y="2657781"/>
              <a:ext cx="0" cy="359070"/>
            </a:xfrm>
            <a:prstGeom prst="straightConnector1">
              <a:avLst/>
            </a:prstGeom>
            <a:ln w="6350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13" name="Rectangle 12"/>
            <p:cNvSpPr/>
            <p:nvPr/>
          </p:nvSpPr>
          <p:spPr>
            <a:xfrm>
              <a:off x="5854468" y="2939566"/>
              <a:ext cx="38504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C</a:t>
              </a:r>
              <a:r>
                <a:rPr lang="en-US" baseline="30000" dirty="0" smtClean="0"/>
                <a:t>e</a:t>
              </a:r>
              <a:endParaRPr lang="en-US" dirty="0"/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>
              <a:off x="7343452" y="2657781"/>
              <a:ext cx="0" cy="359070"/>
            </a:xfrm>
            <a:prstGeom prst="straightConnector1">
              <a:avLst/>
            </a:prstGeom>
            <a:ln w="6350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15" name="Rectangle 14"/>
            <p:cNvSpPr/>
            <p:nvPr/>
          </p:nvSpPr>
          <p:spPr>
            <a:xfrm>
              <a:off x="6972531" y="2973807"/>
              <a:ext cx="825489" cy="34654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C</a:t>
              </a:r>
              <a:r>
                <a:rPr lang="en-US" baseline="30000" dirty="0"/>
                <a:t>m1 , </a:t>
              </a:r>
              <a:r>
                <a:rPr lang="en-US" dirty="0"/>
                <a:t>C</a:t>
              </a:r>
              <a:r>
                <a:rPr lang="en-US" baseline="30000" dirty="0"/>
                <a:t>m2 </a:t>
              </a:r>
              <a:endParaRPr lang="en-US" dirty="0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3227741" y="5318846"/>
            <a:ext cx="69284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WCRT = Stall + Total demand (C</a:t>
            </a:r>
            <a:r>
              <a:rPr lang="en-US" sz="2400" b="1" baseline="30000" dirty="0" smtClean="0"/>
              <a:t>e </a:t>
            </a:r>
            <a:r>
              <a:rPr lang="en-US" sz="2400" b="1" dirty="0" smtClean="0"/>
              <a:t>+ C</a:t>
            </a:r>
            <a:r>
              <a:rPr lang="en-US" sz="2400" b="1" baseline="30000" dirty="0" smtClean="0"/>
              <a:t>m1 </a:t>
            </a:r>
            <a:r>
              <a:rPr lang="en-US" sz="2400" b="1" dirty="0" smtClean="0"/>
              <a:t>+C</a:t>
            </a:r>
            <a:r>
              <a:rPr lang="en-US" sz="2400" b="1" baseline="30000" dirty="0" smtClean="0"/>
              <a:t>m2</a:t>
            </a:r>
            <a:r>
              <a:rPr lang="en-US" sz="2400" b="1" dirty="0" smtClean="0"/>
              <a:t>)</a:t>
            </a:r>
            <a:endParaRPr lang="en-US" sz="2400" dirty="0" smtClean="0"/>
          </a:p>
        </p:txBody>
      </p:sp>
      <p:grpSp>
        <p:nvGrpSpPr>
          <p:cNvPr id="21" name="Group 20"/>
          <p:cNvGrpSpPr/>
          <p:nvPr/>
        </p:nvGrpSpPr>
        <p:grpSpPr>
          <a:xfrm>
            <a:off x="2306910" y="1672140"/>
            <a:ext cx="6730151" cy="2846045"/>
            <a:chOff x="1825909" y="948231"/>
            <a:chExt cx="5281597" cy="2670468"/>
          </a:xfrm>
        </p:grpSpPr>
        <p:cxnSp>
          <p:nvCxnSpPr>
            <p:cNvPr id="22" name="Straight Connector 21"/>
            <p:cNvCxnSpPr/>
            <p:nvPr/>
          </p:nvCxnSpPr>
          <p:spPr>
            <a:xfrm>
              <a:off x="6111192" y="3308898"/>
              <a:ext cx="996314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6685119" y="3330330"/>
              <a:ext cx="0" cy="288369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4150519" y="3608135"/>
              <a:ext cx="2550464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4163018" y="948231"/>
              <a:ext cx="0" cy="2658579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1825909" y="965893"/>
              <a:ext cx="2337109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>
              <a:off x="1832440" y="960120"/>
              <a:ext cx="0" cy="202126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/>
          <p:cNvGrpSpPr/>
          <p:nvPr/>
        </p:nvGrpSpPr>
        <p:grpSpPr>
          <a:xfrm>
            <a:off x="2244767" y="4496498"/>
            <a:ext cx="2761609" cy="896633"/>
            <a:chOff x="1669091" y="3598351"/>
            <a:chExt cx="4281767" cy="841318"/>
          </a:xfrm>
        </p:grpSpPr>
        <p:cxnSp>
          <p:nvCxnSpPr>
            <p:cNvPr id="29" name="Elbow Connector 28"/>
            <p:cNvCxnSpPr/>
            <p:nvPr/>
          </p:nvCxnSpPr>
          <p:spPr>
            <a:xfrm rot="16200000" flipH="1">
              <a:off x="3575367" y="1692075"/>
              <a:ext cx="469215" cy="4281767"/>
            </a:xfrm>
            <a:prstGeom prst="bentConnector2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>
              <a:off x="5926132" y="4081384"/>
              <a:ext cx="0" cy="358285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>
            <a:off x="6402432" y="4842706"/>
            <a:ext cx="3218645" cy="539188"/>
            <a:chOff x="5039937" y="3923201"/>
            <a:chExt cx="2525885" cy="505925"/>
          </a:xfrm>
        </p:grpSpPr>
        <p:cxnSp>
          <p:nvCxnSpPr>
            <p:cNvPr id="32" name="Straight Arrow Connector 31"/>
            <p:cNvCxnSpPr/>
            <p:nvPr/>
          </p:nvCxnSpPr>
          <p:spPr>
            <a:xfrm flipH="1">
              <a:off x="5344712" y="4179577"/>
              <a:ext cx="509756" cy="249549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Rectangle 32"/>
            <p:cNvSpPr/>
            <p:nvPr/>
          </p:nvSpPr>
          <p:spPr>
            <a:xfrm>
              <a:off x="5039937" y="3923201"/>
              <a:ext cx="2525885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100" dirty="0" smtClean="0"/>
                <a:t>Standard response time analysis demand</a:t>
              </a:r>
              <a:endParaRPr lang="en-US" sz="1100" dirty="0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710866" y="1818400"/>
            <a:ext cx="3959128" cy="2699785"/>
            <a:chOff x="573387" y="1085468"/>
            <a:chExt cx="3106991" cy="2533231"/>
          </a:xfrm>
        </p:grpSpPr>
        <p:grpSp>
          <p:nvGrpSpPr>
            <p:cNvPr id="35" name="Group 34"/>
            <p:cNvGrpSpPr/>
            <p:nvPr/>
          </p:nvGrpSpPr>
          <p:grpSpPr>
            <a:xfrm>
              <a:off x="573387" y="1085468"/>
              <a:ext cx="2686045" cy="2533231"/>
              <a:chOff x="573387" y="1085468"/>
              <a:chExt cx="2686045" cy="2533231"/>
            </a:xfrm>
          </p:grpSpPr>
          <p:sp>
            <p:nvSpPr>
              <p:cNvPr id="39" name="Rectangle 38"/>
              <p:cNvSpPr/>
              <p:nvPr/>
            </p:nvSpPr>
            <p:spPr>
              <a:xfrm>
                <a:off x="573387" y="1085468"/>
                <a:ext cx="2686045" cy="4331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b="1" dirty="0" smtClean="0"/>
                  <a:t>Single task stall analysis</a:t>
                </a:r>
                <a:endParaRPr lang="en-US" sz="2400" b="1" dirty="0"/>
              </a:p>
            </p:txBody>
          </p:sp>
          <p:grpSp>
            <p:nvGrpSpPr>
              <p:cNvPr id="40" name="Group 39"/>
              <p:cNvGrpSpPr/>
              <p:nvPr/>
            </p:nvGrpSpPr>
            <p:grpSpPr>
              <a:xfrm>
                <a:off x="681564" y="1574083"/>
                <a:ext cx="2179186" cy="2044616"/>
                <a:chOff x="846573" y="1851420"/>
                <a:chExt cx="2179186" cy="2044616"/>
              </a:xfrm>
            </p:grpSpPr>
            <p:sp>
              <p:nvSpPr>
                <p:cNvPr id="41" name="Oval 40"/>
                <p:cNvSpPr/>
                <p:nvPr/>
              </p:nvSpPr>
              <p:spPr>
                <a:xfrm>
                  <a:off x="872100" y="2616762"/>
                  <a:ext cx="1964531" cy="492881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Stall Analysis</a:t>
                  </a:r>
                  <a:endParaRPr lang="en-US" dirty="0"/>
                </a:p>
              </p:txBody>
            </p:sp>
            <p:cxnSp>
              <p:nvCxnSpPr>
                <p:cNvPr id="42" name="Straight Arrow Connector 41"/>
                <p:cNvCxnSpPr/>
                <p:nvPr/>
              </p:nvCxnSpPr>
              <p:spPr>
                <a:xfrm flipH="1">
                  <a:off x="2169067" y="2204816"/>
                  <a:ext cx="292519" cy="441044"/>
                </a:xfrm>
                <a:prstGeom prst="straightConnector1">
                  <a:avLst/>
                </a:prstGeom>
                <a:ln w="63500">
                  <a:tailEnd type="triangle"/>
                </a:ln>
              </p:spPr>
              <p:style>
                <a:lnRef idx="1">
                  <a:schemeClr val="accent6"/>
                </a:lnRef>
                <a:fillRef idx="0">
                  <a:schemeClr val="accent6"/>
                </a:fillRef>
                <a:effectRef idx="0">
                  <a:schemeClr val="accent6"/>
                </a:effectRef>
                <a:fontRef idx="minor">
                  <a:schemeClr val="tx1"/>
                </a:fontRef>
              </p:style>
            </p:cxnSp>
            <p:grpSp>
              <p:nvGrpSpPr>
                <p:cNvPr id="43" name="Group 42"/>
                <p:cNvGrpSpPr/>
                <p:nvPr/>
              </p:nvGrpSpPr>
              <p:grpSpPr>
                <a:xfrm>
                  <a:off x="935916" y="1867023"/>
                  <a:ext cx="544198" cy="777742"/>
                  <a:chOff x="702801" y="1457138"/>
                  <a:chExt cx="544198" cy="777742"/>
                </a:xfrm>
              </p:grpSpPr>
              <p:cxnSp>
                <p:nvCxnSpPr>
                  <p:cNvPr id="47" name="Straight Arrow Connector 46"/>
                  <p:cNvCxnSpPr/>
                  <p:nvPr/>
                </p:nvCxnSpPr>
                <p:spPr>
                  <a:xfrm>
                    <a:off x="928688" y="1794931"/>
                    <a:ext cx="318311" cy="439949"/>
                  </a:xfrm>
                  <a:prstGeom prst="straightConnector1">
                    <a:avLst/>
                  </a:prstGeom>
                  <a:ln w="63500">
                    <a:tailEnd type="triangle"/>
                  </a:ln>
                </p:spPr>
                <p:style>
                  <a:lnRef idx="1">
                    <a:schemeClr val="accent6"/>
                  </a:lnRef>
                  <a:fillRef idx="0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8" name="Rectangle 47"/>
                  <p:cNvSpPr/>
                  <p:nvPr/>
                </p:nvSpPr>
                <p:spPr>
                  <a:xfrm>
                    <a:off x="702801" y="1457138"/>
                    <a:ext cx="385042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dirty="0" smtClean="0"/>
                      <a:t>C</a:t>
                    </a:r>
                    <a:r>
                      <a:rPr lang="en-US" baseline="30000" dirty="0" smtClean="0"/>
                      <a:t>e</a:t>
                    </a:r>
                    <a:endParaRPr lang="en-US" dirty="0"/>
                  </a:p>
                </p:txBody>
              </p:sp>
            </p:grpSp>
            <p:sp>
              <p:nvSpPr>
                <p:cNvPr id="44" name="Rectangle 43"/>
                <p:cNvSpPr/>
                <p:nvPr/>
              </p:nvSpPr>
              <p:spPr>
                <a:xfrm>
                  <a:off x="2141367" y="1851420"/>
                  <a:ext cx="752777" cy="34654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dirty="0" smtClean="0"/>
                    <a:t>C</a:t>
                  </a:r>
                  <a:r>
                    <a:rPr lang="en-US" baseline="30000" dirty="0" smtClean="0"/>
                    <a:t>m1</a:t>
                  </a:r>
                  <a:r>
                    <a:rPr lang="en-US" dirty="0" smtClean="0"/>
                    <a:t>,C</a:t>
                  </a:r>
                  <a:r>
                    <a:rPr lang="en-US" baseline="30000" dirty="0" smtClean="0"/>
                    <a:t>m2</a:t>
                  </a:r>
                  <a:endParaRPr lang="en-US" dirty="0"/>
                </a:p>
              </p:txBody>
            </p:sp>
            <p:sp>
              <p:nvSpPr>
                <p:cNvPr id="45" name="Rectangle 44"/>
                <p:cNvSpPr/>
                <p:nvPr/>
              </p:nvSpPr>
              <p:spPr>
                <a:xfrm>
                  <a:off x="846573" y="3526704"/>
                  <a:ext cx="2179186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dirty="0" smtClean="0"/>
                    <a:t>Upper bound on Stall</a:t>
                  </a:r>
                  <a:endParaRPr lang="en-US" dirty="0"/>
                </a:p>
              </p:txBody>
            </p:sp>
            <p:cxnSp>
              <p:nvCxnSpPr>
                <p:cNvPr id="46" name="Straight Arrow Connector 45"/>
                <p:cNvCxnSpPr/>
                <p:nvPr/>
              </p:nvCxnSpPr>
              <p:spPr>
                <a:xfrm>
                  <a:off x="1854926" y="3133762"/>
                  <a:ext cx="6765" cy="502486"/>
                </a:xfrm>
                <a:prstGeom prst="straightConnector1">
                  <a:avLst/>
                </a:prstGeom>
                <a:ln w="63500">
                  <a:tailEnd type="triangle"/>
                </a:ln>
              </p:spPr>
              <p:style>
                <a:lnRef idx="1">
                  <a:schemeClr val="accent6"/>
                </a:lnRef>
                <a:fillRef idx="0">
                  <a:schemeClr val="accent6"/>
                </a:fillRef>
                <a:effectRef idx="0">
                  <a:schemeClr val="accent6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6" name="Group 35"/>
            <p:cNvGrpSpPr/>
            <p:nvPr/>
          </p:nvGrpSpPr>
          <p:grpSpPr>
            <a:xfrm>
              <a:off x="2671623" y="1567303"/>
              <a:ext cx="1008755" cy="1018563"/>
              <a:chOff x="2671623" y="1567303"/>
              <a:chExt cx="1008755" cy="1018563"/>
            </a:xfrm>
          </p:grpSpPr>
          <p:cxnSp>
            <p:nvCxnSpPr>
              <p:cNvPr id="37" name="Straight Arrow Connector 36"/>
              <p:cNvCxnSpPr>
                <a:stCxn id="38" idx="2"/>
                <a:endCxn id="41" idx="6"/>
              </p:cNvCxnSpPr>
              <p:nvPr/>
            </p:nvCxnSpPr>
            <p:spPr>
              <a:xfrm flipH="1">
                <a:off x="2671623" y="1913851"/>
                <a:ext cx="612522" cy="672015"/>
              </a:xfrm>
              <a:prstGeom prst="straightConnector1">
                <a:avLst/>
              </a:prstGeom>
              <a:ln w="63500">
                <a:tailEnd type="triangle"/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sp>
            <p:nvSpPr>
              <p:cNvPr id="38" name="Rectangle 37"/>
              <p:cNvSpPr/>
              <p:nvPr/>
            </p:nvSpPr>
            <p:spPr>
              <a:xfrm>
                <a:off x="2887911" y="1567303"/>
                <a:ext cx="792467" cy="3465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 smtClean="0"/>
                  <a:t>Q1, Q2</a:t>
                </a:r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61955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0" y="422695"/>
            <a:ext cx="11447070" cy="818309"/>
          </a:xfrm>
        </p:spPr>
        <p:txBody>
          <a:bodyPr/>
          <a:lstStyle/>
          <a:p>
            <a:r>
              <a:rPr lang="en-US" dirty="0" smtClean="0"/>
              <a:t>Bandwidth Allocation and Task-to-core Assignment Heuristics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2E71D35-7973-4725-A497-15A20A430A13}" type="slidenum">
              <a:rPr lang="en-US" sz="6600" smtClean="0">
                <a:solidFill>
                  <a:schemeClr val="bg1">
                    <a:lumMod val="85000"/>
                  </a:schemeClr>
                </a:solidFill>
              </a:rPr>
              <a:pPr/>
              <a:t>19</a:t>
            </a:fld>
            <a:endParaRPr lang="en-US" sz="66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7459996" y="1435734"/>
            <a:ext cx="2471738" cy="750094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Five Heuristics</a:t>
            </a:r>
            <a:endParaRPr lang="en-US" sz="1600" dirty="0"/>
          </a:p>
        </p:txBody>
      </p:sp>
      <p:sp>
        <p:nvSpPr>
          <p:cNvPr id="8" name="Rounded Rectangle 7"/>
          <p:cNvSpPr/>
          <p:nvPr/>
        </p:nvSpPr>
        <p:spPr>
          <a:xfrm>
            <a:off x="541730" y="1392576"/>
            <a:ext cx="6328970" cy="88003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u="sng" dirty="0" smtClean="0"/>
              <a:t>Even</a:t>
            </a:r>
          </a:p>
          <a:p>
            <a:r>
              <a:rPr lang="en-US" sz="1600" dirty="0" smtClean="0"/>
              <a:t>- Each Core has an equal memory bandwidth share of both controllers</a:t>
            </a:r>
          </a:p>
          <a:p>
            <a:r>
              <a:rPr lang="en-US" sz="1600" dirty="0" smtClean="0"/>
              <a:t>- First-fit bin packing for task-to-core assignment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254589" y="2447639"/>
            <a:ext cx="7111411" cy="127474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u="sng" dirty="0" smtClean="0"/>
              <a:t>Uneven</a:t>
            </a:r>
          </a:p>
          <a:p>
            <a:r>
              <a:rPr lang="en-US" sz="1600" dirty="0" smtClean="0"/>
              <a:t>- Initially each core gets an equal memory bandwidth  share for each controller - Trim-off memory bandwidth from both controllers, if tasks are not schedulable with equal memory bandwidth</a:t>
            </a:r>
          </a:p>
          <a:p>
            <a:r>
              <a:rPr lang="en-US" sz="1600" dirty="0" smtClean="0"/>
              <a:t>- Use this trimmed bandwidth to schedule remaining tasks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41730" y="3872008"/>
            <a:ext cx="6236050" cy="134885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u="sng" dirty="0" smtClean="0"/>
              <a:t>Greedy-fit</a:t>
            </a:r>
          </a:p>
          <a:p>
            <a:r>
              <a:rPr lang="en-US" sz="1600" dirty="0" smtClean="0"/>
              <a:t>- Assign all memory bandwidth from both controllers to first core </a:t>
            </a:r>
          </a:p>
          <a:p>
            <a:r>
              <a:rPr lang="en-US" sz="1600" dirty="0" smtClean="0"/>
              <a:t>- Iterate over all tasks to assign as many as possible </a:t>
            </a:r>
          </a:p>
          <a:p>
            <a:r>
              <a:rPr lang="en-US" sz="1600" dirty="0" smtClean="0"/>
              <a:t>- Trim the memory bandwidth for each controller on this core to assign to the next core and assign remaining tasks to this core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7183299" y="4065503"/>
            <a:ext cx="3521776" cy="903295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u="sng" dirty="0" smtClean="0">
                <a:solidFill>
                  <a:schemeClr val="bg1"/>
                </a:solidFill>
              </a:rPr>
              <a:t>Humble-fit</a:t>
            </a:r>
          </a:p>
          <a:p>
            <a:r>
              <a:rPr lang="en-US" sz="1600" dirty="0" smtClean="0">
                <a:solidFill>
                  <a:schemeClr val="bg1"/>
                </a:solidFill>
              </a:rPr>
              <a:t>- Similar to greedy fit, except move to next core upon first failure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290454" y="5345013"/>
            <a:ext cx="7414621" cy="736553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u="sng" dirty="0" smtClean="0"/>
              <a:t>Memory-fit</a:t>
            </a:r>
          </a:p>
          <a:p>
            <a:r>
              <a:rPr lang="en-US" sz="1600" dirty="0" smtClean="0"/>
              <a:t>- Assign a task to the core that requires the least additional memory bandwidth</a:t>
            </a:r>
          </a:p>
        </p:txBody>
      </p:sp>
      <p:sp>
        <p:nvSpPr>
          <p:cNvPr id="13" name="Oval 12"/>
          <p:cNvSpPr/>
          <p:nvPr/>
        </p:nvSpPr>
        <p:spPr>
          <a:xfrm>
            <a:off x="8240618" y="2454956"/>
            <a:ext cx="3382232" cy="1137346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Priority assignment: </a:t>
            </a:r>
            <a:r>
              <a:rPr lang="en-US" sz="1600" dirty="0" err="1" smtClean="0"/>
              <a:t>Audsley’s</a:t>
            </a:r>
            <a:r>
              <a:rPr lang="en-US" sz="1600" dirty="0" smtClean="0"/>
              <a:t> algorithm </a:t>
            </a:r>
            <a:br>
              <a:rPr lang="en-US" sz="1600" dirty="0" smtClean="0"/>
            </a:br>
            <a:r>
              <a:rPr lang="en-US" sz="1600" dirty="0" smtClean="0"/>
              <a:t>(not necessarily optimal)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475047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Outline</a:t>
            </a:r>
            <a:endParaRPr lang="en-US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noProof="0" dirty="0" smtClean="0"/>
              <a:t>Motivation</a:t>
            </a:r>
          </a:p>
          <a:p>
            <a:r>
              <a:rPr lang="en-US" noProof="0" dirty="0" smtClean="0"/>
              <a:t>Overview</a:t>
            </a:r>
          </a:p>
          <a:p>
            <a:r>
              <a:rPr lang="en-US" noProof="0" dirty="0" smtClean="0"/>
              <a:t>System Model</a:t>
            </a:r>
          </a:p>
          <a:p>
            <a:r>
              <a:rPr lang="en-US" noProof="0" dirty="0" smtClean="0"/>
              <a:t>Analysis</a:t>
            </a:r>
          </a:p>
          <a:p>
            <a:r>
              <a:rPr lang="en-US" dirty="0" smtClean="0"/>
              <a:t>Heuristics</a:t>
            </a:r>
            <a:endParaRPr lang="en-US" noProof="0" dirty="0" smtClean="0"/>
          </a:p>
          <a:p>
            <a:r>
              <a:rPr lang="en-US" noProof="0" dirty="0" smtClean="0"/>
              <a:t>Evaluation</a:t>
            </a:r>
          </a:p>
          <a:p>
            <a:r>
              <a:rPr lang="en-US" noProof="0" dirty="0" smtClean="0"/>
              <a:t>Conclusions and future direction</a:t>
            </a:r>
          </a:p>
          <a:p>
            <a:endParaRPr lang="en-US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2E71D35-7973-4725-A497-15A20A430A13}" type="slidenum">
              <a:rPr lang="en-US" sz="6600" smtClean="0">
                <a:solidFill>
                  <a:schemeClr val="bg1">
                    <a:lumMod val="85000"/>
                  </a:schemeClr>
                </a:solidFill>
              </a:rPr>
              <a:pPr/>
              <a:t>2</a:t>
            </a:fld>
            <a:endParaRPr lang="en-US" sz="66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757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Evaluation</a:t>
            </a:r>
            <a:endParaRPr lang="en-US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541730" y="1476795"/>
            <a:ext cx="10811315" cy="4354076"/>
          </a:xfrm>
        </p:spPr>
        <p:txBody>
          <a:bodyPr/>
          <a:lstStyle/>
          <a:p>
            <a:r>
              <a:rPr lang="en-US" noProof="0" dirty="0" smtClean="0"/>
              <a:t>Synthetic workload generated with the </a:t>
            </a:r>
            <a:r>
              <a:rPr lang="en-US" noProof="0" dirty="0" err="1" smtClean="0"/>
              <a:t>UUnifast</a:t>
            </a:r>
            <a:r>
              <a:rPr lang="en-US" noProof="0" dirty="0" smtClean="0"/>
              <a:t>-discard algorithm</a:t>
            </a:r>
          </a:p>
          <a:p>
            <a:r>
              <a:rPr lang="en-US" noProof="0" dirty="0" smtClean="0"/>
              <a:t>Inter-arrival times with log-uniform distribution (10-100 </a:t>
            </a:r>
            <a:r>
              <a:rPr lang="en-US" noProof="0" dirty="0" err="1" smtClean="0"/>
              <a:t>ms</a:t>
            </a:r>
            <a:r>
              <a:rPr lang="en-US" noProof="0" dirty="0" smtClean="0"/>
              <a:t>)</a:t>
            </a:r>
          </a:p>
          <a:p>
            <a:r>
              <a:rPr lang="en-US" noProof="0" dirty="0" smtClean="0"/>
              <a:t>Implicit deadlines</a:t>
            </a:r>
          </a:p>
          <a:p>
            <a:r>
              <a:rPr lang="en-US" noProof="0" dirty="0" smtClean="0"/>
              <a:t>Memory accesses for each controller are generated randomly</a:t>
            </a:r>
          </a:p>
          <a:p>
            <a:r>
              <a:rPr lang="en-US" dirty="0" smtClean="0"/>
              <a:t>1000 task-sets for each set of input parameters</a:t>
            </a:r>
            <a:endParaRPr lang="en-US" noProof="0" dirty="0" smtClean="0"/>
          </a:p>
          <a:p>
            <a:r>
              <a:rPr lang="en-US" dirty="0" smtClean="0"/>
              <a:t>Task-set is sorted in descending order of utilization</a:t>
            </a:r>
          </a:p>
          <a:p>
            <a:r>
              <a:rPr lang="en-US" dirty="0" smtClean="0"/>
              <a:t>Compare weighted schedulability</a:t>
            </a:r>
            <a:endParaRPr lang="en-US" noProof="0" dirty="0" smtClean="0"/>
          </a:p>
          <a:p>
            <a:pPr marL="0" indent="0">
              <a:buNone/>
            </a:pPr>
            <a:endParaRPr lang="en-US" noProof="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2E71D35-7973-4725-A497-15A20A430A13}" type="slidenum">
              <a:rPr lang="en-US" sz="6600" smtClean="0">
                <a:solidFill>
                  <a:schemeClr val="bg1">
                    <a:lumMod val="85000"/>
                  </a:schemeClr>
                </a:solidFill>
              </a:rPr>
              <a:pPr/>
              <a:t>20</a:t>
            </a:fld>
            <a:endParaRPr lang="en-US" sz="6600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9046" y="4544032"/>
            <a:ext cx="1399569" cy="1399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0253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Results</a:t>
            </a:r>
            <a:endParaRPr lang="en-US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541730" y="1476795"/>
            <a:ext cx="10811315" cy="4354076"/>
          </a:xfrm>
        </p:spPr>
        <p:txBody>
          <a:bodyPr/>
          <a:lstStyle/>
          <a:p>
            <a:r>
              <a:rPr lang="en-US" noProof="0" dirty="0" smtClean="0"/>
              <a:t>Partitioned memory controllers among cores</a:t>
            </a:r>
          </a:p>
          <a:p>
            <a:pPr lvl="1"/>
            <a:r>
              <a:rPr lang="en-US" dirty="0" smtClean="0"/>
              <a:t>Half of the cores assigned to each controller</a:t>
            </a:r>
          </a:p>
          <a:p>
            <a:pPr lvl="1"/>
            <a:r>
              <a:rPr lang="en-US" dirty="0" smtClean="0"/>
              <a:t>Each heuristic adapted for this arrangement</a:t>
            </a:r>
          </a:p>
          <a:p>
            <a:pPr lvl="1"/>
            <a:r>
              <a:rPr lang="en-US" dirty="0" smtClean="0"/>
              <a:t>“Yao</a:t>
            </a:r>
            <a:r>
              <a:rPr lang="en-US" noProof="0" dirty="0" smtClean="0"/>
              <a:t>-” prefix followed by the heuristic’s name</a:t>
            </a:r>
          </a:p>
          <a:p>
            <a:r>
              <a:rPr lang="en-US" dirty="0" smtClean="0"/>
              <a:t>Shared memory controllers</a:t>
            </a:r>
          </a:p>
          <a:p>
            <a:pPr lvl="1"/>
            <a:r>
              <a:rPr lang="en-US" noProof="0" dirty="0" smtClean="0"/>
              <a:t>“MC-” prefix followed by each heuristic</a:t>
            </a:r>
            <a:endParaRPr lang="en-US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2E71D35-7973-4725-A497-15A20A430A13}" type="slidenum">
              <a:rPr lang="en-US" sz="6600" smtClean="0">
                <a:solidFill>
                  <a:schemeClr val="bg1">
                    <a:lumMod val="85000"/>
                  </a:schemeClr>
                </a:solidFill>
              </a:rPr>
              <a:pPr/>
              <a:t>21</a:t>
            </a:fld>
            <a:endParaRPr lang="en-US" sz="66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462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Results</a:t>
            </a:r>
            <a:endParaRPr lang="en-US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2E71D35-7973-4725-A497-15A20A430A13}" type="slidenum">
              <a:rPr lang="en-US" sz="6600" smtClean="0">
                <a:solidFill>
                  <a:schemeClr val="bg1">
                    <a:lumMod val="85000"/>
                  </a:schemeClr>
                </a:solidFill>
              </a:rPr>
              <a:pPr/>
              <a:t>22</a:t>
            </a:fld>
            <a:endParaRPr lang="en-US" sz="6600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375" y="2089416"/>
            <a:ext cx="5603325" cy="402983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8701" y="1496759"/>
            <a:ext cx="5537200" cy="3987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64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Conclusions and Future </a:t>
            </a:r>
            <a:r>
              <a:rPr lang="en-US" noProof="0" dirty="0"/>
              <a:t>D</a:t>
            </a:r>
            <a:r>
              <a:rPr lang="en-US" noProof="0" dirty="0" smtClean="0"/>
              <a:t>irections</a:t>
            </a:r>
            <a:endParaRPr lang="en-US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541730" y="1476795"/>
            <a:ext cx="11206926" cy="4354076"/>
          </a:xfrm>
        </p:spPr>
        <p:txBody>
          <a:bodyPr/>
          <a:lstStyle/>
          <a:p>
            <a:r>
              <a:rPr lang="en-US" dirty="0" smtClean="0"/>
              <a:t>Existing </a:t>
            </a:r>
            <a:r>
              <a:rPr lang="en-US" dirty="0"/>
              <a:t>stall analysis for single-memory controller systems is not applicable to dual-controller </a:t>
            </a:r>
            <a:r>
              <a:rPr lang="en-US" dirty="0" smtClean="0"/>
              <a:t>systems</a:t>
            </a:r>
            <a:endParaRPr lang="en-US" dirty="0"/>
          </a:p>
          <a:p>
            <a:r>
              <a:rPr lang="en-US" dirty="0" smtClean="0"/>
              <a:t>We </a:t>
            </a:r>
            <a:r>
              <a:rPr lang="en-US" dirty="0"/>
              <a:t>developed safe analysis for the latter </a:t>
            </a:r>
            <a:r>
              <a:rPr lang="en-US" dirty="0" smtClean="0"/>
              <a:t>case</a:t>
            </a:r>
            <a:endParaRPr lang="en-US" dirty="0"/>
          </a:p>
          <a:p>
            <a:r>
              <a:rPr lang="en-US" dirty="0" smtClean="0"/>
              <a:t>Partitioning </a:t>
            </a:r>
            <a:r>
              <a:rPr lang="en-US" dirty="0"/>
              <a:t>of the controllers performs better than sharing in our </a:t>
            </a:r>
            <a:r>
              <a:rPr lang="en-US" dirty="0" smtClean="0"/>
              <a:t>experiments:</a:t>
            </a:r>
          </a:p>
          <a:p>
            <a:pPr lvl="1"/>
            <a:r>
              <a:rPr lang="en-US" dirty="0" smtClean="0"/>
              <a:t>but </a:t>
            </a:r>
            <a:r>
              <a:rPr lang="en-US" dirty="0"/>
              <a:t>it may not always be </a:t>
            </a:r>
            <a:r>
              <a:rPr lang="en-US" dirty="0" smtClean="0"/>
              <a:t>practical</a:t>
            </a:r>
            <a:endParaRPr lang="en-US" dirty="0"/>
          </a:p>
          <a:p>
            <a:pPr lvl="2"/>
            <a:r>
              <a:rPr lang="en-US" dirty="0" smtClean="0"/>
              <a:t>resource </a:t>
            </a:r>
            <a:r>
              <a:rPr lang="en-US" dirty="0"/>
              <a:t>sharing across controller domains</a:t>
            </a:r>
          </a:p>
          <a:p>
            <a:pPr lvl="2"/>
            <a:r>
              <a:rPr lang="en-US" dirty="0" smtClean="0"/>
              <a:t>Tasks </a:t>
            </a:r>
            <a:r>
              <a:rPr lang="en-US" dirty="0"/>
              <a:t>with very unbalanced bandwidth requirements</a:t>
            </a:r>
            <a:r>
              <a:rPr lang="en-US" dirty="0" smtClean="0"/>
              <a:t>.	</a:t>
            </a:r>
            <a:endParaRPr lang="en-US" dirty="0"/>
          </a:p>
          <a:p>
            <a:pPr lvl="1"/>
            <a:r>
              <a:rPr lang="en-US" dirty="0" smtClean="0"/>
              <a:t>We </a:t>
            </a:r>
            <a:r>
              <a:rPr lang="en-US" dirty="0"/>
              <a:t>quantify the performance </a:t>
            </a:r>
            <a:r>
              <a:rPr lang="en-US" dirty="0" smtClean="0"/>
              <a:t>tradeoff</a:t>
            </a:r>
          </a:p>
          <a:p>
            <a:r>
              <a:rPr lang="en-US" dirty="0"/>
              <a:t>In the future, we are considering extending this to a mixed-criticality context (Vestal model</a:t>
            </a:r>
            <a:r>
              <a:rPr lang="en-US" dirty="0" smtClean="0"/>
              <a:t>)</a:t>
            </a:r>
            <a:endParaRPr lang="en-US" noProof="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2E71D35-7973-4725-A497-15A20A430A13}" type="slidenum">
              <a:rPr lang="en-US" sz="6600" smtClean="0">
                <a:solidFill>
                  <a:schemeClr val="bg1">
                    <a:lumMod val="85000"/>
                  </a:schemeClr>
                </a:solidFill>
              </a:rPr>
              <a:pPr/>
              <a:t>23</a:t>
            </a:fld>
            <a:endParaRPr lang="en-US" sz="66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602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Questions ?</a:t>
            </a:r>
            <a:br>
              <a:rPr lang="en-US" noProof="0" dirty="0" smtClean="0"/>
            </a:br>
            <a:endParaRPr lang="en-US" noProof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2E71D35-7973-4725-A497-15A20A430A13}" type="slidenum">
              <a:rPr lang="en-US" sz="6600" smtClean="0">
                <a:solidFill>
                  <a:schemeClr val="bg1">
                    <a:lumMod val="85000"/>
                  </a:schemeClr>
                </a:solidFill>
              </a:rPr>
              <a:pPr/>
              <a:t>24</a:t>
            </a:fld>
            <a:endParaRPr lang="en-US" sz="66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A85452A-8BD9-4F9B-88EC-86D5AC634C35}" type="datetime4">
              <a:rPr lang="en-US" smtClean="0"/>
              <a:t>July 11, 2018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639878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88643" y="2446033"/>
            <a:ext cx="5852397" cy="523225"/>
            <a:chOff x="588643" y="1401009"/>
            <a:chExt cx="5852397" cy="5232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8" name="Oval 7"/>
            <p:cNvSpPr/>
            <p:nvPr/>
          </p:nvSpPr>
          <p:spPr>
            <a:xfrm>
              <a:off x="588643" y="1401009"/>
              <a:ext cx="1083907" cy="523225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App 1</a:t>
              </a:r>
              <a:endParaRPr lang="en-US" dirty="0"/>
            </a:p>
          </p:txBody>
        </p:sp>
        <p:sp>
          <p:nvSpPr>
            <p:cNvPr id="27" name="Oval 26"/>
            <p:cNvSpPr/>
            <p:nvPr/>
          </p:nvSpPr>
          <p:spPr>
            <a:xfrm>
              <a:off x="2178140" y="1401009"/>
              <a:ext cx="1083907" cy="523225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App 2</a:t>
              </a:r>
              <a:endParaRPr lang="en-US" dirty="0"/>
            </a:p>
          </p:txBody>
        </p:sp>
        <p:sp>
          <p:nvSpPr>
            <p:cNvPr id="28" name="Oval 27"/>
            <p:cNvSpPr/>
            <p:nvPr/>
          </p:nvSpPr>
          <p:spPr>
            <a:xfrm>
              <a:off x="3767637" y="1401009"/>
              <a:ext cx="1083907" cy="523225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App 3</a:t>
              </a:r>
              <a:endParaRPr lang="en-US" dirty="0"/>
            </a:p>
          </p:txBody>
        </p:sp>
        <p:sp>
          <p:nvSpPr>
            <p:cNvPr id="29" name="Oval 28"/>
            <p:cNvSpPr/>
            <p:nvPr/>
          </p:nvSpPr>
          <p:spPr>
            <a:xfrm>
              <a:off x="5357133" y="1401009"/>
              <a:ext cx="1083907" cy="523225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App 4</a:t>
              </a:r>
              <a:endParaRPr lang="en-US" dirty="0"/>
            </a:p>
          </p:txBody>
        </p:sp>
      </p:grpSp>
      <p:sp>
        <p:nvSpPr>
          <p:cNvPr id="20" name="Content Placeholder 3"/>
          <p:cNvSpPr txBox="1">
            <a:spLocks/>
          </p:cNvSpPr>
          <p:nvPr/>
        </p:nvSpPr>
        <p:spPr>
          <a:xfrm>
            <a:off x="541730" y="1495267"/>
            <a:ext cx="10515599" cy="435407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3"/>
              </a:buBlip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PT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Motivation</a:t>
            </a:r>
            <a:endParaRPr lang="en-US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2E71D35-7973-4725-A497-15A20A430A13}" type="slidenum">
              <a:rPr lang="en-US" sz="6600" smtClean="0">
                <a:solidFill>
                  <a:schemeClr val="bg1">
                    <a:lumMod val="85000"/>
                  </a:schemeClr>
                </a:solidFill>
              </a:rPr>
              <a:pPr/>
              <a:t>3</a:t>
            </a:fld>
            <a:endParaRPr lang="en-US" sz="6600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17" name="Content Placeholder 16"/>
          <p:cNvPicPr>
            <a:picLocks noGrp="1" noChangeAspect="1"/>
          </p:cNvPicPr>
          <p:nvPr>
            <p:ph sz="quarter" idx="14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40" b="6385"/>
          <a:stretch/>
        </p:blipFill>
        <p:spPr>
          <a:xfrm>
            <a:off x="9123385" y="1623145"/>
            <a:ext cx="3068615" cy="1731734"/>
          </a:xfr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99" b="29151"/>
          <a:stretch/>
        </p:blipFill>
        <p:spPr>
          <a:xfrm>
            <a:off x="9033479" y="3615446"/>
            <a:ext cx="3158521" cy="163138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5071" y="3222839"/>
            <a:ext cx="2959083" cy="23672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3" r="16244" b="51250"/>
          <a:stretch/>
        </p:blipFill>
        <p:spPr>
          <a:xfrm>
            <a:off x="6745840" y="1725035"/>
            <a:ext cx="2377545" cy="1403953"/>
          </a:xfrm>
          <a:prstGeom prst="rect">
            <a:avLst/>
          </a:prstGeom>
        </p:spPr>
      </p:pic>
      <p:grpSp>
        <p:nvGrpSpPr>
          <p:cNvPr id="43" name="Group 42"/>
          <p:cNvGrpSpPr/>
          <p:nvPr/>
        </p:nvGrpSpPr>
        <p:grpSpPr>
          <a:xfrm>
            <a:off x="466029" y="2996594"/>
            <a:ext cx="6079195" cy="1342804"/>
            <a:chOff x="419116" y="3578954"/>
            <a:chExt cx="6079195" cy="144298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8" name="Rectangle 37"/>
            <p:cNvSpPr/>
            <p:nvPr/>
          </p:nvSpPr>
          <p:spPr>
            <a:xfrm>
              <a:off x="419116" y="3995424"/>
              <a:ext cx="6079195" cy="102651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Multi-core Platform</a:t>
              </a:r>
              <a:endParaRPr lang="en-US" dirty="0"/>
            </a:p>
          </p:txBody>
        </p:sp>
        <p:cxnSp>
          <p:nvCxnSpPr>
            <p:cNvPr id="39" name="Straight Arrow Connector 38"/>
            <p:cNvCxnSpPr/>
            <p:nvPr/>
          </p:nvCxnSpPr>
          <p:spPr>
            <a:xfrm flipH="1">
              <a:off x="1062472" y="3578954"/>
              <a:ext cx="9992" cy="416473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 flipH="1">
              <a:off x="2663247" y="3578956"/>
              <a:ext cx="9992" cy="416474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 flipH="1">
              <a:off x="4264022" y="3578959"/>
              <a:ext cx="9992" cy="416474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>
            <a:xfrm flipH="1">
              <a:off x="5864797" y="3578963"/>
              <a:ext cx="9992" cy="416474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71" name="Group 70"/>
          <p:cNvGrpSpPr/>
          <p:nvPr/>
        </p:nvGrpSpPr>
        <p:grpSpPr>
          <a:xfrm>
            <a:off x="1322380" y="2262043"/>
            <a:ext cx="4253247" cy="668367"/>
            <a:chOff x="1322380" y="2262043"/>
            <a:chExt cx="4253247" cy="668367"/>
          </a:xfrm>
        </p:grpSpPr>
        <p:sp>
          <p:nvSpPr>
            <p:cNvPr id="58" name="Lightning Bolt 57"/>
            <p:cNvSpPr/>
            <p:nvPr/>
          </p:nvSpPr>
          <p:spPr>
            <a:xfrm rot="2097748" flipV="1">
              <a:off x="4473706" y="2262043"/>
              <a:ext cx="1101921" cy="668366"/>
            </a:xfrm>
            <a:prstGeom prst="lightningBol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Lightning Bolt 56"/>
            <p:cNvSpPr/>
            <p:nvPr/>
          </p:nvSpPr>
          <p:spPr>
            <a:xfrm rot="2097748" flipV="1">
              <a:off x="1322380" y="2262044"/>
              <a:ext cx="1101921" cy="668366"/>
            </a:xfrm>
            <a:prstGeom prst="lightningBol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0" name="Rounded Rectangle 59"/>
          <p:cNvSpPr/>
          <p:nvPr/>
        </p:nvSpPr>
        <p:spPr>
          <a:xfrm>
            <a:off x="995818" y="1414274"/>
            <a:ext cx="1676433" cy="742932"/>
          </a:xfrm>
          <a:prstGeom prst="roundRect">
            <a:avLst>
              <a:gd name="adj" fmla="val 50000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Interference</a:t>
            </a:r>
            <a:endParaRPr lang="en-US" dirty="0"/>
          </a:p>
        </p:txBody>
      </p:sp>
      <p:sp>
        <p:nvSpPr>
          <p:cNvPr id="61" name="Rounded Rectangle 60"/>
          <p:cNvSpPr/>
          <p:nvPr/>
        </p:nvSpPr>
        <p:spPr>
          <a:xfrm>
            <a:off x="2828788" y="1414274"/>
            <a:ext cx="1634537" cy="742932"/>
          </a:xfrm>
          <a:prstGeom prst="roundRect">
            <a:avLst>
              <a:gd name="adj" fmla="val 50000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Resource Utilization</a:t>
            </a:r>
            <a:endParaRPr lang="en-US" dirty="0"/>
          </a:p>
        </p:txBody>
      </p:sp>
      <p:sp>
        <p:nvSpPr>
          <p:cNvPr id="70" name="Rounded Rectangle 69"/>
          <p:cNvSpPr/>
          <p:nvPr/>
        </p:nvSpPr>
        <p:spPr>
          <a:xfrm>
            <a:off x="4699473" y="1414274"/>
            <a:ext cx="1634537" cy="742932"/>
          </a:xfrm>
          <a:prstGeom prst="roundRect">
            <a:avLst>
              <a:gd name="adj" fmla="val 50000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Timing Analysis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344370" y="4805824"/>
            <a:ext cx="6338840" cy="612920"/>
            <a:chOff x="407000" y="4931084"/>
            <a:chExt cx="6338840" cy="612920"/>
          </a:xfrm>
        </p:grpSpPr>
        <p:sp>
          <p:nvSpPr>
            <p:cNvPr id="44" name="Rounded Rectangle 43"/>
            <p:cNvSpPr/>
            <p:nvPr/>
          </p:nvSpPr>
          <p:spPr>
            <a:xfrm>
              <a:off x="407000" y="4931084"/>
              <a:ext cx="1559585" cy="612920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Computation</a:t>
              </a:r>
              <a:endParaRPr lang="en-US" dirty="0"/>
            </a:p>
          </p:txBody>
        </p:sp>
        <p:sp>
          <p:nvSpPr>
            <p:cNvPr id="45" name="Rounded Rectangle 44"/>
            <p:cNvSpPr/>
            <p:nvPr/>
          </p:nvSpPr>
          <p:spPr>
            <a:xfrm>
              <a:off x="2125470" y="4931084"/>
              <a:ext cx="1037422" cy="612920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Energy</a:t>
              </a:r>
              <a:endParaRPr lang="en-US" dirty="0"/>
            </a:p>
          </p:txBody>
        </p:sp>
        <p:sp>
          <p:nvSpPr>
            <p:cNvPr id="48" name="Rounded Rectangle 47"/>
            <p:cNvSpPr/>
            <p:nvPr/>
          </p:nvSpPr>
          <p:spPr>
            <a:xfrm>
              <a:off x="3321777" y="4931084"/>
              <a:ext cx="1026517" cy="612920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Weight</a:t>
              </a:r>
              <a:endParaRPr lang="en-US" dirty="0"/>
            </a:p>
          </p:txBody>
        </p:sp>
        <p:sp>
          <p:nvSpPr>
            <p:cNvPr id="49" name="Rounded Rectangle 48"/>
            <p:cNvSpPr/>
            <p:nvPr/>
          </p:nvSpPr>
          <p:spPr>
            <a:xfrm>
              <a:off x="5402434" y="4931084"/>
              <a:ext cx="1343406" cy="612920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Scalability</a:t>
              </a:r>
              <a:endParaRPr lang="en-US" dirty="0"/>
            </a:p>
          </p:txBody>
        </p:sp>
        <p:sp>
          <p:nvSpPr>
            <p:cNvPr id="50" name="Rounded Rectangle 49"/>
            <p:cNvSpPr/>
            <p:nvPr/>
          </p:nvSpPr>
          <p:spPr>
            <a:xfrm>
              <a:off x="4507178" y="4931084"/>
              <a:ext cx="736372" cy="612920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Cost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09194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61" grpId="0" animBg="1"/>
      <p:bldP spid="7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2E71D35-7973-4725-A497-15A20A430A13}" type="slidenum">
              <a:rPr lang="en-US" sz="6600" smtClean="0">
                <a:solidFill>
                  <a:schemeClr val="bg1">
                    <a:lumMod val="85000"/>
                  </a:schemeClr>
                </a:solidFill>
              </a:rPr>
              <a:pPr/>
              <a:t>4</a:t>
            </a:fld>
            <a:endParaRPr lang="en-US" sz="66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0" name="Content Placeholder 3"/>
          <p:cNvSpPr txBox="1">
            <a:spLocks/>
          </p:cNvSpPr>
          <p:nvPr/>
        </p:nvSpPr>
        <p:spPr>
          <a:xfrm>
            <a:off x="726961" y="1654066"/>
            <a:ext cx="10515599" cy="435407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3"/>
              </a:buBlip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dirty="0" smtClean="0"/>
              <a:t>Memory controller</a:t>
            </a:r>
          </a:p>
          <a:p>
            <a:pPr lvl="1"/>
            <a:r>
              <a:rPr lang="pt-PT" dirty="0" smtClean="0"/>
              <a:t>Single memory controller (Memguard) </a:t>
            </a:r>
          </a:p>
          <a:p>
            <a:r>
              <a:rPr lang="pt-PT" dirty="0" smtClean="0"/>
              <a:t>Things to improve on</a:t>
            </a:r>
          </a:p>
          <a:p>
            <a:pPr lvl="1"/>
            <a:r>
              <a:rPr lang="pt-PT" dirty="0" smtClean="0"/>
              <a:t>Platforms with two memory controllers (e.g., </a:t>
            </a:r>
            <a:r>
              <a:rPr lang="en-US" dirty="0" smtClean="0"/>
              <a:t>NXP </a:t>
            </a:r>
            <a:r>
              <a:rPr lang="en-US" dirty="0" err="1"/>
              <a:t>QorIQ</a:t>
            </a:r>
            <a:r>
              <a:rPr lang="en-US" dirty="0"/>
              <a:t> series</a:t>
            </a:r>
            <a:r>
              <a:rPr lang="pt-PT" dirty="0" smtClean="0"/>
              <a:t>)</a:t>
            </a:r>
          </a:p>
          <a:p>
            <a:r>
              <a:rPr lang="pt-PT" dirty="0" smtClean="0"/>
              <a:t>Potential benefits</a:t>
            </a:r>
          </a:p>
          <a:p>
            <a:pPr lvl="1"/>
            <a:r>
              <a:rPr lang="pt-PT" dirty="0" smtClean="0"/>
              <a:t>Handles task dependencies</a:t>
            </a:r>
          </a:p>
          <a:p>
            <a:pPr lvl="1"/>
            <a:r>
              <a:rPr lang="pt-PT" dirty="0" smtClean="0"/>
              <a:t>Flexibility in memory bandwidth allocation</a:t>
            </a:r>
          </a:p>
          <a:p>
            <a:endParaRPr lang="pt-PT" dirty="0" smtClean="0"/>
          </a:p>
          <a:p>
            <a:pPr lvl="1"/>
            <a:endParaRPr lang="pt-PT" dirty="0" smtClean="0"/>
          </a:p>
        </p:txBody>
      </p:sp>
    </p:spTree>
    <p:extLst>
      <p:ext uri="{BB962C8B-B14F-4D97-AF65-F5344CB8AC3E}">
        <p14:creationId xmlns:p14="http://schemas.microsoft.com/office/powerpoint/2010/main" val="2944942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4222" y="2350459"/>
            <a:ext cx="2863526" cy="25318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Platform</a:t>
            </a:r>
            <a:endParaRPr lang="en-US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2E71D35-7973-4725-A497-15A20A430A13}" type="slidenum">
              <a:rPr lang="en-US" sz="6600" smtClean="0">
                <a:solidFill>
                  <a:schemeClr val="bg1">
                    <a:lumMod val="85000"/>
                  </a:schemeClr>
                </a:solidFill>
              </a:rPr>
              <a:pPr/>
              <a:t>5</a:t>
            </a:fld>
            <a:endParaRPr lang="en-US" sz="66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06851" y="2358836"/>
            <a:ext cx="3098011" cy="961838"/>
          </a:xfrm>
          <a:prstGeom prst="roundRect">
            <a:avLst>
              <a:gd name="adj" fmla="val 50000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dirty="0" smtClean="0"/>
              <a:t>Homogeneous multi-core </a:t>
            </a:r>
            <a:r>
              <a:rPr lang="pt-PT" sz="2000" dirty="0"/>
              <a:t>platform 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75761" y="3698937"/>
            <a:ext cx="3360189" cy="995465"/>
          </a:xfrm>
          <a:prstGeom prst="roundRect">
            <a:avLst>
              <a:gd name="adj" fmla="val 50000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dirty="0" smtClean="0"/>
              <a:t>Multiple outstanding memory requests</a:t>
            </a:r>
            <a:endParaRPr lang="pt-PT" sz="2000" dirty="0"/>
          </a:p>
        </p:txBody>
      </p:sp>
      <p:sp>
        <p:nvSpPr>
          <p:cNvPr id="11" name="Rounded Rectangle 10"/>
          <p:cNvSpPr/>
          <p:nvPr/>
        </p:nvSpPr>
        <p:spPr>
          <a:xfrm>
            <a:off x="61022" y="4942503"/>
            <a:ext cx="4113200" cy="1035568"/>
          </a:xfrm>
          <a:prstGeom prst="roundRect">
            <a:avLst>
              <a:gd name="adj" fmla="val 50000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dirty="0" smtClean="0"/>
              <a:t>Prefetchers and speculative units are disabled</a:t>
            </a:r>
            <a:endParaRPr lang="pt-PT" sz="2000" dirty="0"/>
          </a:p>
        </p:txBody>
      </p:sp>
      <p:sp>
        <p:nvSpPr>
          <p:cNvPr id="12" name="Rounded Rectangle 11"/>
          <p:cNvSpPr/>
          <p:nvPr/>
        </p:nvSpPr>
        <p:spPr>
          <a:xfrm>
            <a:off x="4610624" y="4966246"/>
            <a:ext cx="2581172" cy="1024338"/>
          </a:xfrm>
          <a:prstGeom prst="roundRect">
            <a:avLst>
              <a:gd name="adj" fmla="val 50000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dirty="0" smtClean="0"/>
              <a:t>Constant memory accesses time</a:t>
            </a:r>
            <a:endParaRPr lang="pt-PT" sz="2000" dirty="0"/>
          </a:p>
        </p:txBody>
      </p:sp>
      <p:sp>
        <p:nvSpPr>
          <p:cNvPr id="13" name="Rounded Rectangle 12"/>
          <p:cNvSpPr/>
          <p:nvPr/>
        </p:nvSpPr>
        <p:spPr>
          <a:xfrm>
            <a:off x="7401033" y="3487791"/>
            <a:ext cx="3162473" cy="1107622"/>
          </a:xfrm>
          <a:prstGeom prst="roundRect">
            <a:avLst>
              <a:gd name="adj" fmla="val 50000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dirty="0" smtClean="0"/>
              <a:t>Last-level cache is partitioned or private</a:t>
            </a:r>
            <a:endParaRPr lang="pt-PT" sz="2000" b="1" dirty="0"/>
          </a:p>
        </p:txBody>
      </p:sp>
      <p:sp>
        <p:nvSpPr>
          <p:cNvPr id="15" name="Rounded Rectangle 14"/>
          <p:cNvSpPr/>
          <p:nvPr/>
        </p:nvSpPr>
        <p:spPr>
          <a:xfrm>
            <a:off x="3069010" y="1344032"/>
            <a:ext cx="2836991" cy="1024338"/>
          </a:xfrm>
          <a:prstGeom prst="roundRect">
            <a:avLst>
              <a:gd name="adj" fmla="val 50000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dirty="0" smtClean="0"/>
              <a:t>Two shared memory controllers</a:t>
            </a:r>
            <a:endParaRPr lang="pt-PT" sz="2000" dirty="0"/>
          </a:p>
        </p:txBody>
      </p:sp>
      <p:sp>
        <p:nvSpPr>
          <p:cNvPr id="16" name="Rounded Rectangle 15"/>
          <p:cNvSpPr/>
          <p:nvPr/>
        </p:nvSpPr>
        <p:spPr>
          <a:xfrm>
            <a:off x="6539508" y="1465518"/>
            <a:ext cx="2836991" cy="1024338"/>
          </a:xfrm>
          <a:prstGeom prst="roundRect">
            <a:avLst>
              <a:gd name="adj" fmla="val 50000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dirty="0" smtClean="0"/>
              <a:t>Non-overlapping memory regions</a:t>
            </a:r>
            <a:endParaRPr lang="pt-PT" sz="2000" dirty="0"/>
          </a:p>
        </p:txBody>
      </p:sp>
      <p:sp>
        <p:nvSpPr>
          <p:cNvPr id="17" name="Rounded Rectangle 16"/>
          <p:cNvSpPr/>
          <p:nvPr/>
        </p:nvSpPr>
        <p:spPr>
          <a:xfrm>
            <a:off x="9403034" y="2338134"/>
            <a:ext cx="2538532" cy="960656"/>
          </a:xfrm>
          <a:prstGeom prst="roundRect">
            <a:avLst>
              <a:gd name="adj" fmla="val 50000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dirty="0" smtClean="0"/>
              <a:t>Round robin arbitration</a:t>
            </a:r>
            <a:endParaRPr lang="pt-PT" sz="2000" b="1" dirty="0"/>
          </a:p>
        </p:txBody>
      </p:sp>
      <p:sp>
        <p:nvSpPr>
          <p:cNvPr id="18" name="Rounded Rectangle 17"/>
          <p:cNvSpPr/>
          <p:nvPr/>
        </p:nvSpPr>
        <p:spPr>
          <a:xfrm>
            <a:off x="7554570" y="4973415"/>
            <a:ext cx="4262479" cy="1024338"/>
          </a:xfrm>
          <a:prstGeom prst="roundRect">
            <a:avLst>
              <a:gd name="adj" fmla="val 50000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dirty="0" smtClean="0"/>
              <a:t>Performance monitoring counters per core for each controller </a:t>
            </a:r>
            <a:endParaRPr lang="pt-PT" sz="2000" dirty="0"/>
          </a:p>
        </p:txBody>
      </p:sp>
    </p:spTree>
    <p:extLst>
      <p:ext uri="{BB962C8B-B14F-4D97-AF65-F5344CB8AC3E}">
        <p14:creationId xmlns:p14="http://schemas.microsoft.com/office/powerpoint/2010/main" val="2673613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Task Model</a:t>
            </a:r>
            <a:endParaRPr lang="en-US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2E71D35-7973-4725-A497-15A20A430A13}" type="slidenum">
              <a:rPr lang="en-US" sz="6600" smtClean="0">
                <a:solidFill>
                  <a:schemeClr val="bg1">
                    <a:lumMod val="85000"/>
                  </a:schemeClr>
                </a:solidFill>
              </a:rPr>
              <a:pPr/>
              <a:t>6</a:t>
            </a:fld>
            <a:endParaRPr lang="en-US" sz="66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2207341" y="1592826"/>
            <a:ext cx="2207343" cy="668593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WCET</a:t>
            </a:r>
            <a:endParaRPr lang="en-US" dirty="0"/>
          </a:p>
        </p:txBody>
      </p:sp>
      <p:grpSp>
        <p:nvGrpSpPr>
          <p:cNvPr id="79" name="Group 78"/>
          <p:cNvGrpSpPr/>
          <p:nvPr/>
        </p:nvGrpSpPr>
        <p:grpSpPr>
          <a:xfrm>
            <a:off x="541730" y="2261419"/>
            <a:ext cx="5259302" cy="1397645"/>
            <a:chOff x="836698" y="2261419"/>
            <a:chExt cx="5259302" cy="1397645"/>
          </a:xfrm>
        </p:grpSpPr>
        <p:cxnSp>
          <p:nvCxnSpPr>
            <p:cNvPr id="9" name="Straight Arrow Connector 8"/>
            <p:cNvCxnSpPr>
              <a:stCxn id="43" idx="2"/>
              <a:endCxn id="52" idx="0"/>
            </p:cNvCxnSpPr>
            <p:nvPr/>
          </p:nvCxnSpPr>
          <p:spPr>
            <a:xfrm flipH="1">
              <a:off x="2103598" y="2261419"/>
              <a:ext cx="1502383" cy="707452"/>
            </a:xfrm>
            <a:prstGeom prst="straightConnector1">
              <a:avLst/>
            </a:prstGeom>
            <a:ln w="6350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>
              <a:stCxn id="43" idx="2"/>
              <a:endCxn id="56" idx="0"/>
            </p:cNvCxnSpPr>
            <p:nvPr/>
          </p:nvCxnSpPr>
          <p:spPr>
            <a:xfrm>
              <a:off x="3605981" y="2261419"/>
              <a:ext cx="1245010" cy="712683"/>
            </a:xfrm>
            <a:prstGeom prst="straightConnector1">
              <a:avLst/>
            </a:prstGeom>
            <a:ln w="6350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52" name="Rounded Rectangle 51"/>
            <p:cNvSpPr/>
            <p:nvPr/>
          </p:nvSpPr>
          <p:spPr>
            <a:xfrm>
              <a:off x="836698" y="2968871"/>
              <a:ext cx="2533799" cy="684962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CPU </a:t>
              </a:r>
              <a:r>
                <a:rPr lang="en-US" dirty="0"/>
                <a:t>Computation (</a:t>
              </a:r>
              <a:r>
                <a:rPr lang="en-US" dirty="0" smtClean="0"/>
                <a:t>C</a:t>
              </a:r>
              <a:r>
                <a:rPr lang="en-US" baseline="30000" dirty="0"/>
                <a:t>e</a:t>
              </a:r>
              <a:r>
                <a:rPr lang="en-US" dirty="0" smtClean="0"/>
                <a:t>)</a:t>
              </a:r>
              <a:endParaRPr lang="en-US" dirty="0"/>
            </a:p>
          </p:txBody>
        </p:sp>
        <p:sp>
          <p:nvSpPr>
            <p:cNvPr id="56" name="Rounded Rectangle 55"/>
            <p:cNvSpPr/>
            <p:nvPr/>
          </p:nvSpPr>
          <p:spPr>
            <a:xfrm>
              <a:off x="3605981" y="2974102"/>
              <a:ext cx="2490019" cy="684962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Memory </a:t>
              </a:r>
              <a:r>
                <a:rPr lang="en-US" dirty="0"/>
                <a:t>accesses (</a:t>
              </a:r>
              <a:r>
                <a:rPr lang="en-US" dirty="0" smtClean="0"/>
                <a:t>C</a:t>
              </a:r>
              <a:r>
                <a:rPr lang="en-US" baseline="30000" dirty="0" smtClean="0"/>
                <a:t>m</a:t>
              </a:r>
              <a:r>
                <a:rPr lang="en-US" dirty="0" smtClean="0"/>
                <a:t>)</a:t>
              </a:r>
              <a:endParaRPr lang="en-US" dirty="0"/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2330246" y="3659064"/>
            <a:ext cx="4532670" cy="1344755"/>
            <a:chOff x="2625214" y="3659064"/>
            <a:chExt cx="4532670" cy="1344755"/>
          </a:xfrm>
        </p:grpSpPr>
        <p:cxnSp>
          <p:nvCxnSpPr>
            <p:cNvPr id="51" name="Straight Arrow Connector 50"/>
            <p:cNvCxnSpPr>
              <a:stCxn id="56" idx="2"/>
              <a:endCxn id="70" idx="0"/>
            </p:cNvCxnSpPr>
            <p:nvPr/>
          </p:nvCxnSpPr>
          <p:spPr>
            <a:xfrm flipH="1">
              <a:off x="3716780" y="3659064"/>
              <a:ext cx="1134211" cy="659793"/>
            </a:xfrm>
            <a:prstGeom prst="straightConnector1">
              <a:avLst/>
            </a:prstGeom>
            <a:ln w="6350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70" name="Rounded Rectangle 69"/>
            <p:cNvSpPr/>
            <p:nvPr/>
          </p:nvSpPr>
          <p:spPr>
            <a:xfrm>
              <a:off x="2625214" y="4318857"/>
              <a:ext cx="2183132" cy="684962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Controller </a:t>
              </a:r>
              <a:r>
                <a:rPr lang="en-US" dirty="0"/>
                <a:t>one (C</a:t>
              </a:r>
              <a:r>
                <a:rPr lang="en-US" baseline="30000" dirty="0"/>
                <a:t>m1</a:t>
              </a:r>
              <a:r>
                <a:rPr lang="en-US" dirty="0" smtClean="0"/>
                <a:t>)</a:t>
              </a:r>
              <a:endParaRPr lang="en-US" dirty="0"/>
            </a:p>
          </p:txBody>
        </p:sp>
        <p:cxnSp>
          <p:nvCxnSpPr>
            <p:cNvPr id="71" name="Straight Arrow Connector 70"/>
            <p:cNvCxnSpPr>
              <a:stCxn id="56" idx="2"/>
              <a:endCxn id="73" idx="0"/>
            </p:cNvCxnSpPr>
            <p:nvPr/>
          </p:nvCxnSpPr>
          <p:spPr>
            <a:xfrm>
              <a:off x="4850991" y="3659064"/>
              <a:ext cx="1205190" cy="659793"/>
            </a:xfrm>
            <a:prstGeom prst="straightConnector1">
              <a:avLst/>
            </a:prstGeom>
            <a:ln w="6350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73" name="Rounded Rectangle 72"/>
            <p:cNvSpPr/>
            <p:nvPr/>
          </p:nvSpPr>
          <p:spPr>
            <a:xfrm>
              <a:off x="4954478" y="4318857"/>
              <a:ext cx="2203406" cy="684962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Controller </a:t>
              </a:r>
              <a:r>
                <a:rPr lang="en-US" dirty="0"/>
                <a:t>two (</a:t>
              </a:r>
              <a:r>
                <a:rPr lang="en-US" dirty="0" smtClean="0"/>
                <a:t>C</a:t>
              </a:r>
              <a:r>
                <a:rPr lang="en-US" baseline="30000" dirty="0" smtClean="0"/>
                <a:t>m2</a:t>
              </a:r>
              <a:r>
                <a:rPr lang="en-US" dirty="0" smtClean="0"/>
                <a:t>)</a:t>
              </a:r>
              <a:endParaRPr lang="en-US" dirty="0"/>
            </a:p>
          </p:txBody>
        </p:sp>
      </p:grpSp>
      <p:sp>
        <p:nvSpPr>
          <p:cNvPr id="81" name="Rounded Rectangle 80"/>
          <p:cNvSpPr/>
          <p:nvPr/>
        </p:nvSpPr>
        <p:spPr>
          <a:xfrm>
            <a:off x="8522703" y="2487480"/>
            <a:ext cx="2534627" cy="594851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Constrained deadline</a:t>
            </a:r>
            <a:endParaRPr lang="en-US" dirty="0"/>
          </a:p>
        </p:txBody>
      </p:sp>
      <p:sp>
        <p:nvSpPr>
          <p:cNvPr id="82" name="Rounded Rectangle 81"/>
          <p:cNvSpPr/>
          <p:nvPr/>
        </p:nvSpPr>
        <p:spPr>
          <a:xfrm>
            <a:off x="5712189" y="1609306"/>
            <a:ext cx="1976637" cy="594851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Sporadic tasks</a:t>
            </a:r>
            <a:endParaRPr lang="en-US" dirty="0"/>
          </a:p>
        </p:txBody>
      </p:sp>
      <p:sp>
        <p:nvSpPr>
          <p:cNvPr id="83" name="Rounded Rectangle 82"/>
          <p:cNvSpPr/>
          <p:nvPr/>
        </p:nvSpPr>
        <p:spPr>
          <a:xfrm>
            <a:off x="7245383" y="3639792"/>
            <a:ext cx="1696144" cy="594851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No migration</a:t>
            </a:r>
            <a:endParaRPr lang="en-US" dirty="0"/>
          </a:p>
        </p:txBody>
      </p:sp>
      <p:sp>
        <p:nvSpPr>
          <p:cNvPr id="84" name="Rounded Rectangle 83"/>
          <p:cNvSpPr/>
          <p:nvPr/>
        </p:nvSpPr>
        <p:spPr>
          <a:xfrm>
            <a:off x="8700425" y="5056243"/>
            <a:ext cx="2773241" cy="594851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Fixed priority Scheduling</a:t>
            </a:r>
            <a:endParaRPr lang="en-US" dirty="0"/>
          </a:p>
        </p:txBody>
      </p:sp>
      <p:sp>
        <p:nvSpPr>
          <p:cNvPr id="87" name="Rounded Rectangle 86"/>
          <p:cNvSpPr/>
          <p:nvPr/>
        </p:nvSpPr>
        <p:spPr>
          <a:xfrm>
            <a:off x="251457" y="5353669"/>
            <a:ext cx="6926091" cy="594851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CPU Computation </a:t>
            </a:r>
            <a:r>
              <a:rPr lang="en-US" dirty="0"/>
              <a:t>and memory accesses do not overlap in time</a:t>
            </a:r>
          </a:p>
        </p:txBody>
      </p:sp>
    </p:spTree>
    <p:extLst>
      <p:ext uri="{BB962C8B-B14F-4D97-AF65-F5344CB8AC3E}">
        <p14:creationId xmlns:p14="http://schemas.microsoft.com/office/powerpoint/2010/main" val="1707916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81" grpId="0" animBg="1"/>
      <p:bldP spid="83" grpId="0" animBg="1"/>
      <p:bldP spid="84" grpId="0" animBg="1"/>
      <p:bldP spid="8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 Access </a:t>
            </a:r>
            <a:r>
              <a:rPr lang="en-US" dirty="0"/>
              <a:t>R</a:t>
            </a:r>
            <a:r>
              <a:rPr lang="en-US" dirty="0" smtClean="0"/>
              <a:t>egulation </a:t>
            </a:r>
            <a:r>
              <a:rPr lang="en-US" dirty="0"/>
              <a:t>M</a:t>
            </a:r>
            <a:r>
              <a:rPr lang="en-US" dirty="0" smtClean="0"/>
              <a:t>odel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2E71D35-7973-4725-A497-15A20A430A13}" type="slidenum">
              <a:rPr lang="en-US" sz="6600" smtClean="0">
                <a:solidFill>
                  <a:schemeClr val="bg1">
                    <a:lumMod val="85000"/>
                  </a:schemeClr>
                </a:solidFill>
              </a:rPr>
              <a:pPr/>
              <a:t>7</a:t>
            </a:fld>
            <a:endParaRPr lang="en-US" sz="6600" dirty="0">
              <a:solidFill>
                <a:schemeClr val="bg1">
                  <a:lumMod val="85000"/>
                </a:schemeClr>
              </a:solidFill>
            </a:endParaRPr>
          </a:p>
        </p:txBody>
      </p:sp>
      <p:grpSp>
        <p:nvGrpSpPr>
          <p:cNvPr id="243" name="Group 242"/>
          <p:cNvGrpSpPr/>
          <p:nvPr/>
        </p:nvGrpSpPr>
        <p:grpSpPr>
          <a:xfrm>
            <a:off x="10543316" y="1446845"/>
            <a:ext cx="1491899" cy="931971"/>
            <a:chOff x="10741923" y="1334015"/>
            <a:chExt cx="1491899" cy="931971"/>
          </a:xfrm>
        </p:grpSpPr>
        <p:sp>
          <p:nvSpPr>
            <p:cNvPr id="126" name="Rectangle 125"/>
            <p:cNvSpPr/>
            <p:nvPr/>
          </p:nvSpPr>
          <p:spPr>
            <a:xfrm>
              <a:off x="10741923" y="1596982"/>
              <a:ext cx="199327" cy="16019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/>
                <a:t>b</a:t>
              </a:r>
            </a:p>
          </p:txBody>
        </p:sp>
        <p:sp>
          <p:nvSpPr>
            <p:cNvPr id="127" name="Rectangle 126"/>
            <p:cNvSpPr/>
            <p:nvPr/>
          </p:nvSpPr>
          <p:spPr>
            <a:xfrm>
              <a:off x="10741923" y="2076879"/>
              <a:ext cx="199327" cy="160196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/>
                <a:t>d</a:t>
              </a:r>
            </a:p>
          </p:txBody>
        </p:sp>
        <p:sp>
          <p:nvSpPr>
            <p:cNvPr id="128" name="Rectangle 127"/>
            <p:cNvSpPr/>
            <p:nvPr/>
          </p:nvSpPr>
          <p:spPr>
            <a:xfrm>
              <a:off x="10741923" y="1357034"/>
              <a:ext cx="199327" cy="160196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 smtClean="0"/>
                <a:t>a</a:t>
              </a:r>
              <a:endParaRPr lang="en-US" sz="800" dirty="0"/>
            </a:p>
          </p:txBody>
        </p:sp>
        <p:sp>
          <p:nvSpPr>
            <p:cNvPr id="129" name="Rectangle 128"/>
            <p:cNvSpPr/>
            <p:nvPr/>
          </p:nvSpPr>
          <p:spPr>
            <a:xfrm>
              <a:off x="10741923" y="1836930"/>
              <a:ext cx="199327" cy="160196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 smtClean="0"/>
                <a:t>c</a:t>
              </a:r>
              <a:endParaRPr lang="en-US" sz="800" dirty="0"/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10902935" y="1334015"/>
              <a:ext cx="1330887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b="1" dirty="0" smtClean="0"/>
                <a:t>Core a memory access</a:t>
              </a:r>
              <a:endParaRPr lang="en-US" sz="800" b="1" dirty="0"/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10902936" y="1572857"/>
              <a:ext cx="133088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b="1" dirty="0" smtClean="0"/>
                <a:t>Core </a:t>
              </a:r>
              <a:r>
                <a:rPr lang="en-US" sz="800" b="1" dirty="0"/>
                <a:t>b memory </a:t>
              </a:r>
              <a:r>
                <a:rPr lang="en-US" sz="800" b="1" dirty="0" smtClean="0"/>
                <a:t>access</a:t>
              </a:r>
              <a:endParaRPr lang="en-US" sz="800" b="1" dirty="0"/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10902935" y="1811699"/>
              <a:ext cx="1330887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b="1" dirty="0" smtClean="0"/>
                <a:t>Core c </a:t>
              </a:r>
              <a:r>
                <a:rPr lang="en-US" sz="800" b="1" dirty="0"/>
                <a:t>memory </a:t>
              </a:r>
              <a:r>
                <a:rPr lang="en-US" sz="800" b="1" dirty="0" smtClean="0"/>
                <a:t>access</a:t>
              </a:r>
              <a:endParaRPr lang="en-US" sz="800" b="1" dirty="0"/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10902935" y="2050542"/>
              <a:ext cx="1306895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b="1" dirty="0" smtClean="0"/>
                <a:t>Core d </a:t>
              </a:r>
              <a:r>
                <a:rPr lang="en-US" sz="800" b="1" dirty="0"/>
                <a:t>memory </a:t>
              </a:r>
              <a:r>
                <a:rPr lang="en-US" sz="800" b="1" dirty="0" smtClean="0"/>
                <a:t>access</a:t>
              </a:r>
              <a:endParaRPr lang="en-US" sz="800" b="1" dirty="0"/>
            </a:p>
          </p:txBody>
        </p:sp>
      </p:grpSp>
      <p:sp>
        <p:nvSpPr>
          <p:cNvPr id="142" name="TextBox 141"/>
          <p:cNvSpPr txBox="1"/>
          <p:nvPr/>
        </p:nvSpPr>
        <p:spPr>
          <a:xfrm>
            <a:off x="337829" y="1401113"/>
            <a:ext cx="90677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Memory accesses are regulated on both </a:t>
            </a:r>
            <a:r>
              <a:rPr lang="en-US" dirty="0"/>
              <a:t>controllers (with aligned regulation periods)</a:t>
            </a:r>
          </a:p>
        </p:txBody>
      </p:sp>
      <p:grpSp>
        <p:nvGrpSpPr>
          <p:cNvPr id="271" name="Group 270"/>
          <p:cNvGrpSpPr/>
          <p:nvPr/>
        </p:nvGrpSpPr>
        <p:grpSpPr>
          <a:xfrm>
            <a:off x="8002271" y="2105774"/>
            <a:ext cx="2403835" cy="3053094"/>
            <a:chOff x="8002271" y="2105774"/>
            <a:chExt cx="2403835" cy="3053094"/>
          </a:xfrm>
        </p:grpSpPr>
        <p:grpSp>
          <p:nvGrpSpPr>
            <p:cNvPr id="110" name="Group 109"/>
            <p:cNvGrpSpPr/>
            <p:nvPr/>
          </p:nvGrpSpPr>
          <p:grpSpPr>
            <a:xfrm>
              <a:off x="8002271" y="2105774"/>
              <a:ext cx="1900238" cy="767091"/>
              <a:chOff x="5526490" y="2393353"/>
              <a:chExt cx="1900238" cy="767091"/>
            </a:xfrm>
          </p:grpSpPr>
          <p:sp>
            <p:nvSpPr>
              <p:cNvPr id="111" name="TextBox 110"/>
              <p:cNvSpPr txBox="1"/>
              <p:nvPr/>
            </p:nvSpPr>
            <p:spPr>
              <a:xfrm>
                <a:off x="5526490" y="2393353"/>
                <a:ext cx="190023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Contention stall</a:t>
                </a:r>
                <a:endParaRPr lang="en-US" dirty="0"/>
              </a:p>
            </p:txBody>
          </p:sp>
          <p:grpSp>
            <p:nvGrpSpPr>
              <p:cNvPr id="112" name="Group 111"/>
              <p:cNvGrpSpPr/>
              <p:nvPr/>
            </p:nvGrpSpPr>
            <p:grpSpPr>
              <a:xfrm>
                <a:off x="5979720" y="2908609"/>
                <a:ext cx="950125" cy="251835"/>
                <a:chOff x="3222625" y="3022523"/>
                <a:chExt cx="793354" cy="134547"/>
              </a:xfrm>
            </p:grpSpPr>
            <p:sp>
              <p:nvSpPr>
                <p:cNvPr id="114" name="Rectangle 113"/>
                <p:cNvSpPr/>
                <p:nvPr/>
              </p:nvSpPr>
              <p:spPr>
                <a:xfrm>
                  <a:off x="3222625" y="3022526"/>
                  <a:ext cx="192088" cy="134544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800" dirty="0"/>
                    <a:t>b</a:t>
                  </a:r>
                </a:p>
              </p:txBody>
            </p:sp>
            <p:sp>
              <p:nvSpPr>
                <p:cNvPr id="115" name="Rectangle 114"/>
                <p:cNvSpPr/>
                <p:nvPr/>
              </p:nvSpPr>
              <p:spPr>
                <a:xfrm>
                  <a:off x="3623469" y="3022523"/>
                  <a:ext cx="192088" cy="134544"/>
                </a:xfrm>
                <a:prstGeom prst="rect">
                  <a:avLst/>
                </a:prstGeom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800" dirty="0"/>
                    <a:t>d</a:t>
                  </a:r>
                </a:p>
              </p:txBody>
            </p:sp>
            <p:sp>
              <p:nvSpPr>
                <p:cNvPr id="116" name="Rectangle 115"/>
                <p:cNvSpPr/>
                <p:nvPr/>
              </p:nvSpPr>
              <p:spPr>
                <a:xfrm>
                  <a:off x="3823891" y="3022526"/>
                  <a:ext cx="192088" cy="134544"/>
                </a:xfrm>
                <a:prstGeom prst="rect">
                  <a:avLst/>
                </a:prstGeom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800" dirty="0" smtClean="0"/>
                    <a:t>a</a:t>
                  </a:r>
                  <a:endParaRPr lang="en-US" sz="800" dirty="0"/>
                </a:p>
              </p:txBody>
            </p:sp>
            <p:sp>
              <p:nvSpPr>
                <p:cNvPr id="117" name="Rectangle 116"/>
                <p:cNvSpPr/>
                <p:nvPr/>
              </p:nvSpPr>
              <p:spPr>
                <a:xfrm>
                  <a:off x="3423047" y="3022526"/>
                  <a:ext cx="192088" cy="134544"/>
                </a:xfrm>
                <a:prstGeom prst="rect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800" dirty="0" smtClean="0"/>
                    <a:t>c</a:t>
                  </a:r>
                  <a:endParaRPr lang="en-US" sz="800" dirty="0"/>
                </a:p>
              </p:txBody>
            </p:sp>
          </p:grpSp>
          <p:cxnSp>
            <p:nvCxnSpPr>
              <p:cNvPr id="113" name="Straight Arrow Connector 112"/>
              <p:cNvCxnSpPr/>
              <p:nvPr/>
            </p:nvCxnSpPr>
            <p:spPr>
              <a:xfrm>
                <a:off x="5945193" y="2841269"/>
                <a:ext cx="744626" cy="0"/>
              </a:xfrm>
              <a:prstGeom prst="straightConnector1">
                <a:avLst/>
              </a:prstGeom>
              <a:ln w="25400"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1" name="Group 170"/>
            <p:cNvGrpSpPr/>
            <p:nvPr/>
          </p:nvGrpSpPr>
          <p:grpSpPr>
            <a:xfrm>
              <a:off x="8505868" y="4442664"/>
              <a:ext cx="1900238" cy="716204"/>
              <a:chOff x="5051779" y="2444240"/>
              <a:chExt cx="1900238" cy="716204"/>
            </a:xfrm>
          </p:grpSpPr>
          <p:sp>
            <p:nvSpPr>
              <p:cNvPr id="172" name="TextBox 171"/>
              <p:cNvSpPr txBox="1"/>
              <p:nvPr/>
            </p:nvSpPr>
            <p:spPr>
              <a:xfrm>
                <a:off x="5051779" y="2444240"/>
                <a:ext cx="190023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Contention stall</a:t>
                </a:r>
                <a:endParaRPr lang="en-US" dirty="0"/>
              </a:p>
            </p:txBody>
          </p:sp>
          <p:grpSp>
            <p:nvGrpSpPr>
              <p:cNvPr id="173" name="Group 172"/>
              <p:cNvGrpSpPr/>
              <p:nvPr/>
            </p:nvGrpSpPr>
            <p:grpSpPr>
              <a:xfrm>
                <a:off x="5511757" y="2908609"/>
                <a:ext cx="938046" cy="251835"/>
                <a:chOff x="2831868" y="3022523"/>
                <a:chExt cx="783266" cy="134547"/>
              </a:xfrm>
            </p:grpSpPr>
            <p:sp>
              <p:nvSpPr>
                <p:cNvPr id="175" name="Rectangle 174"/>
                <p:cNvSpPr/>
                <p:nvPr/>
              </p:nvSpPr>
              <p:spPr>
                <a:xfrm>
                  <a:off x="3222625" y="3022523"/>
                  <a:ext cx="192088" cy="134544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800" dirty="0"/>
                    <a:t>b</a:t>
                  </a:r>
                </a:p>
              </p:txBody>
            </p:sp>
            <p:sp>
              <p:nvSpPr>
                <p:cNvPr id="176" name="Rectangle 175"/>
                <p:cNvSpPr/>
                <p:nvPr/>
              </p:nvSpPr>
              <p:spPr>
                <a:xfrm>
                  <a:off x="3022203" y="3022526"/>
                  <a:ext cx="192088" cy="134544"/>
                </a:xfrm>
                <a:prstGeom prst="rect">
                  <a:avLst/>
                </a:prstGeom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800" dirty="0"/>
                    <a:t>d</a:t>
                  </a:r>
                </a:p>
              </p:txBody>
            </p:sp>
            <p:sp>
              <p:nvSpPr>
                <p:cNvPr id="177" name="Rectangle 176"/>
                <p:cNvSpPr/>
                <p:nvPr/>
              </p:nvSpPr>
              <p:spPr>
                <a:xfrm>
                  <a:off x="3423046" y="3022526"/>
                  <a:ext cx="192088" cy="134544"/>
                </a:xfrm>
                <a:prstGeom prst="rect">
                  <a:avLst/>
                </a:prstGeom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800" dirty="0" smtClean="0"/>
                    <a:t>a</a:t>
                  </a:r>
                  <a:endParaRPr lang="en-US" sz="800" dirty="0"/>
                </a:p>
              </p:txBody>
            </p:sp>
            <p:sp>
              <p:nvSpPr>
                <p:cNvPr id="178" name="Rectangle 177"/>
                <p:cNvSpPr/>
                <p:nvPr/>
              </p:nvSpPr>
              <p:spPr>
                <a:xfrm>
                  <a:off x="2831868" y="3022526"/>
                  <a:ext cx="192088" cy="134544"/>
                </a:xfrm>
                <a:prstGeom prst="rect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800" dirty="0" smtClean="0"/>
                    <a:t>c</a:t>
                  </a:r>
                  <a:endParaRPr lang="en-US" sz="800" dirty="0"/>
                </a:p>
              </p:txBody>
            </p:sp>
          </p:grpSp>
          <p:cxnSp>
            <p:nvCxnSpPr>
              <p:cNvPr id="174" name="Straight Arrow Connector 173"/>
              <p:cNvCxnSpPr/>
              <p:nvPr/>
            </p:nvCxnSpPr>
            <p:spPr>
              <a:xfrm>
                <a:off x="5488117" y="2859514"/>
                <a:ext cx="744626" cy="0"/>
              </a:xfrm>
              <a:prstGeom prst="straightConnector1">
                <a:avLst/>
              </a:prstGeom>
              <a:ln w="25400"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69" name="Group 268"/>
          <p:cNvGrpSpPr/>
          <p:nvPr/>
        </p:nvGrpSpPr>
        <p:grpSpPr>
          <a:xfrm>
            <a:off x="4906297" y="1778530"/>
            <a:ext cx="3639627" cy="4287480"/>
            <a:chOff x="4906297" y="1778530"/>
            <a:chExt cx="3639627" cy="4287480"/>
          </a:xfrm>
        </p:grpSpPr>
        <p:grpSp>
          <p:nvGrpSpPr>
            <p:cNvPr id="119" name="Group 118"/>
            <p:cNvGrpSpPr/>
            <p:nvPr/>
          </p:nvGrpSpPr>
          <p:grpSpPr>
            <a:xfrm>
              <a:off x="4906297" y="1778530"/>
              <a:ext cx="3624883" cy="2001477"/>
              <a:chOff x="2404586" y="2077471"/>
              <a:chExt cx="3624883" cy="2001477"/>
            </a:xfrm>
          </p:grpSpPr>
          <p:cxnSp>
            <p:nvCxnSpPr>
              <p:cNvPr id="130" name="Straight Connector 129"/>
              <p:cNvCxnSpPr/>
              <p:nvPr/>
            </p:nvCxnSpPr>
            <p:spPr>
              <a:xfrm>
                <a:off x="4254103" y="2841269"/>
                <a:ext cx="0" cy="541735"/>
              </a:xfrm>
              <a:prstGeom prst="line">
                <a:avLst/>
              </a:prstGeom>
              <a:ln w="12700">
                <a:solidFill>
                  <a:schemeClr val="accent6">
                    <a:lumMod val="7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Arrow Connector 130"/>
              <p:cNvCxnSpPr/>
              <p:nvPr/>
            </p:nvCxnSpPr>
            <p:spPr>
              <a:xfrm flipH="1">
                <a:off x="4254104" y="2478043"/>
                <a:ext cx="101819" cy="303264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2" name="TextBox 131"/>
              <p:cNvSpPr txBox="1"/>
              <p:nvPr/>
            </p:nvSpPr>
            <p:spPr>
              <a:xfrm>
                <a:off x="2404586" y="2077471"/>
                <a:ext cx="334282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Memory budget (Q) exhausted</a:t>
                </a:r>
                <a:endParaRPr lang="en-US" dirty="0"/>
              </a:p>
            </p:txBody>
          </p:sp>
          <p:cxnSp>
            <p:nvCxnSpPr>
              <p:cNvPr id="133" name="Straight Arrow Connector 132"/>
              <p:cNvCxnSpPr/>
              <p:nvPr/>
            </p:nvCxnSpPr>
            <p:spPr>
              <a:xfrm>
                <a:off x="4254103" y="3602837"/>
                <a:ext cx="1177528" cy="0"/>
              </a:xfrm>
              <a:prstGeom prst="straightConnector1">
                <a:avLst/>
              </a:prstGeom>
              <a:ln w="25400"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34" name="Group 133"/>
              <p:cNvGrpSpPr/>
              <p:nvPr/>
            </p:nvGrpSpPr>
            <p:grpSpPr>
              <a:xfrm>
                <a:off x="3222624" y="2933708"/>
                <a:ext cx="1031479" cy="236930"/>
                <a:chOff x="3222625" y="3036094"/>
                <a:chExt cx="793354" cy="134544"/>
              </a:xfrm>
            </p:grpSpPr>
            <p:sp>
              <p:nvSpPr>
                <p:cNvPr id="136" name="Rectangle 135"/>
                <p:cNvSpPr/>
                <p:nvPr/>
              </p:nvSpPr>
              <p:spPr>
                <a:xfrm>
                  <a:off x="3222625" y="3036094"/>
                  <a:ext cx="192088" cy="134544"/>
                </a:xfrm>
                <a:prstGeom prst="rect">
                  <a:avLst/>
                </a:prstGeom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800" dirty="0" smtClean="0"/>
                    <a:t>a</a:t>
                  </a:r>
                  <a:endParaRPr lang="en-US" sz="800" dirty="0"/>
                </a:p>
              </p:txBody>
            </p:sp>
            <p:sp>
              <p:nvSpPr>
                <p:cNvPr id="137" name="Rectangle 136"/>
                <p:cNvSpPr/>
                <p:nvPr/>
              </p:nvSpPr>
              <p:spPr>
                <a:xfrm>
                  <a:off x="3623469" y="3036094"/>
                  <a:ext cx="192088" cy="134544"/>
                </a:xfrm>
                <a:prstGeom prst="rect">
                  <a:avLst/>
                </a:prstGeom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800" dirty="0" smtClean="0"/>
                    <a:t>a</a:t>
                  </a:r>
                  <a:endParaRPr lang="en-US" sz="800" dirty="0"/>
                </a:p>
              </p:txBody>
            </p:sp>
            <p:sp>
              <p:nvSpPr>
                <p:cNvPr id="138" name="Rectangle 137"/>
                <p:cNvSpPr/>
                <p:nvPr/>
              </p:nvSpPr>
              <p:spPr>
                <a:xfrm>
                  <a:off x="3823891" y="3036094"/>
                  <a:ext cx="192088" cy="134544"/>
                </a:xfrm>
                <a:prstGeom prst="rect">
                  <a:avLst/>
                </a:prstGeom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800" dirty="0" smtClean="0"/>
                    <a:t>a</a:t>
                  </a:r>
                  <a:endParaRPr lang="en-US" sz="800" dirty="0"/>
                </a:p>
              </p:txBody>
            </p:sp>
            <p:sp>
              <p:nvSpPr>
                <p:cNvPr id="139" name="Rectangle 138"/>
                <p:cNvSpPr/>
                <p:nvPr/>
              </p:nvSpPr>
              <p:spPr>
                <a:xfrm>
                  <a:off x="3423047" y="3036094"/>
                  <a:ext cx="192088" cy="134544"/>
                </a:xfrm>
                <a:prstGeom prst="rect">
                  <a:avLst/>
                </a:prstGeom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800" dirty="0" smtClean="0"/>
                    <a:t>a</a:t>
                  </a:r>
                  <a:endParaRPr lang="en-US" sz="800" dirty="0"/>
                </a:p>
              </p:txBody>
            </p:sp>
          </p:grpSp>
          <p:sp>
            <p:nvSpPr>
              <p:cNvPr id="135" name="TextBox 134"/>
              <p:cNvSpPr txBox="1"/>
              <p:nvPr/>
            </p:nvSpPr>
            <p:spPr>
              <a:xfrm>
                <a:off x="4129231" y="3709616"/>
                <a:ext cx="190023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Regulation stall</a:t>
                </a:r>
                <a:endParaRPr lang="en-US" dirty="0"/>
              </a:p>
            </p:txBody>
          </p:sp>
        </p:grpSp>
        <p:grpSp>
          <p:nvGrpSpPr>
            <p:cNvPr id="179" name="Group 178"/>
            <p:cNvGrpSpPr/>
            <p:nvPr/>
          </p:nvGrpSpPr>
          <p:grpSpPr>
            <a:xfrm>
              <a:off x="5079447" y="4135122"/>
              <a:ext cx="3466477" cy="1930888"/>
              <a:chOff x="2562992" y="2148060"/>
              <a:chExt cx="3466477" cy="1930888"/>
            </a:xfrm>
          </p:grpSpPr>
          <p:cxnSp>
            <p:nvCxnSpPr>
              <p:cNvPr id="180" name="Straight Connector 179"/>
              <p:cNvCxnSpPr/>
              <p:nvPr/>
            </p:nvCxnSpPr>
            <p:spPr>
              <a:xfrm>
                <a:off x="3732948" y="2832967"/>
                <a:ext cx="0" cy="541735"/>
              </a:xfrm>
              <a:prstGeom prst="line">
                <a:avLst/>
              </a:prstGeom>
              <a:ln w="12700">
                <a:solidFill>
                  <a:schemeClr val="accent6">
                    <a:lumMod val="7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Arrow Connector 180"/>
              <p:cNvCxnSpPr/>
              <p:nvPr/>
            </p:nvCxnSpPr>
            <p:spPr>
              <a:xfrm flipH="1">
                <a:off x="3784722" y="2548001"/>
                <a:ext cx="101819" cy="303264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2" name="TextBox 181"/>
              <p:cNvSpPr txBox="1"/>
              <p:nvPr/>
            </p:nvSpPr>
            <p:spPr>
              <a:xfrm>
                <a:off x="2562992" y="2148060"/>
                <a:ext cx="213933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Budget exhausted</a:t>
                </a:r>
                <a:endParaRPr lang="en-US" dirty="0"/>
              </a:p>
            </p:txBody>
          </p:sp>
          <p:cxnSp>
            <p:nvCxnSpPr>
              <p:cNvPr id="183" name="Straight Arrow Connector 182"/>
              <p:cNvCxnSpPr/>
              <p:nvPr/>
            </p:nvCxnSpPr>
            <p:spPr>
              <a:xfrm>
                <a:off x="3729037" y="3602837"/>
                <a:ext cx="1702594" cy="0"/>
              </a:xfrm>
              <a:prstGeom prst="straightConnector1">
                <a:avLst/>
              </a:prstGeom>
              <a:ln w="25400"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84" name="Group 183"/>
              <p:cNvGrpSpPr/>
              <p:nvPr/>
            </p:nvGrpSpPr>
            <p:grpSpPr>
              <a:xfrm>
                <a:off x="3222626" y="2935071"/>
                <a:ext cx="510322" cy="236930"/>
                <a:chOff x="3222625" y="3036869"/>
                <a:chExt cx="392510" cy="134544"/>
              </a:xfrm>
            </p:grpSpPr>
            <p:sp>
              <p:nvSpPr>
                <p:cNvPr id="186" name="Rectangle 185"/>
                <p:cNvSpPr/>
                <p:nvPr/>
              </p:nvSpPr>
              <p:spPr>
                <a:xfrm>
                  <a:off x="3222625" y="3036869"/>
                  <a:ext cx="192088" cy="134544"/>
                </a:xfrm>
                <a:prstGeom prst="rect">
                  <a:avLst/>
                </a:prstGeom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800" dirty="0" smtClean="0"/>
                    <a:t>a</a:t>
                  </a:r>
                  <a:endParaRPr lang="en-US" sz="800" dirty="0"/>
                </a:p>
              </p:txBody>
            </p:sp>
            <p:sp>
              <p:nvSpPr>
                <p:cNvPr id="189" name="Rectangle 188"/>
                <p:cNvSpPr/>
                <p:nvPr/>
              </p:nvSpPr>
              <p:spPr>
                <a:xfrm>
                  <a:off x="3423047" y="3036869"/>
                  <a:ext cx="192088" cy="134544"/>
                </a:xfrm>
                <a:prstGeom prst="rect">
                  <a:avLst/>
                </a:prstGeom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800" dirty="0" smtClean="0"/>
                    <a:t>a</a:t>
                  </a:r>
                  <a:endParaRPr lang="en-US" sz="800" dirty="0"/>
                </a:p>
              </p:txBody>
            </p:sp>
          </p:grpSp>
          <p:sp>
            <p:nvSpPr>
              <p:cNvPr id="185" name="TextBox 184"/>
              <p:cNvSpPr txBox="1"/>
              <p:nvPr/>
            </p:nvSpPr>
            <p:spPr>
              <a:xfrm>
                <a:off x="4129231" y="3709616"/>
                <a:ext cx="190023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Regulation stall</a:t>
                </a:r>
                <a:endParaRPr lang="en-US" dirty="0"/>
              </a:p>
            </p:txBody>
          </p:sp>
        </p:grpSp>
      </p:grpSp>
      <p:grpSp>
        <p:nvGrpSpPr>
          <p:cNvPr id="268" name="Group 267"/>
          <p:cNvGrpSpPr/>
          <p:nvPr/>
        </p:nvGrpSpPr>
        <p:grpSpPr>
          <a:xfrm>
            <a:off x="87080" y="2600881"/>
            <a:ext cx="9968676" cy="3418691"/>
            <a:chOff x="87080" y="2600881"/>
            <a:chExt cx="9968676" cy="3418691"/>
          </a:xfrm>
        </p:grpSpPr>
        <p:cxnSp>
          <p:nvCxnSpPr>
            <p:cNvPr id="99" name="Straight Connector 98"/>
            <p:cNvCxnSpPr/>
            <p:nvPr/>
          </p:nvCxnSpPr>
          <p:spPr>
            <a:xfrm>
              <a:off x="10029106" y="2623503"/>
              <a:ext cx="0" cy="564357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>
              <a:off x="3533056" y="2905683"/>
              <a:ext cx="6507956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>
              <a:off x="3533056" y="2600881"/>
              <a:ext cx="0" cy="564357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>
              <a:off x="5698406" y="2600881"/>
              <a:ext cx="0" cy="564357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>
            <a:xfrm>
              <a:off x="7863756" y="2600881"/>
              <a:ext cx="0" cy="564357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TextBox 105"/>
            <p:cNvSpPr txBox="1"/>
            <p:nvPr/>
          </p:nvSpPr>
          <p:spPr>
            <a:xfrm>
              <a:off x="3365271" y="3364237"/>
              <a:ext cx="23331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Regulation period (P)</a:t>
              </a:r>
              <a:endParaRPr lang="en-US" dirty="0"/>
            </a:p>
          </p:txBody>
        </p:sp>
        <p:cxnSp>
          <p:nvCxnSpPr>
            <p:cNvPr id="107" name="Straight Arrow Connector 106"/>
            <p:cNvCxnSpPr/>
            <p:nvPr/>
          </p:nvCxnSpPr>
          <p:spPr>
            <a:xfrm>
              <a:off x="3533056" y="3315258"/>
              <a:ext cx="2165350" cy="0"/>
            </a:xfrm>
            <a:prstGeom prst="straightConnector1">
              <a:avLst/>
            </a:prstGeom>
            <a:ln w="254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8" name="TextBox 107"/>
            <p:cNvSpPr txBox="1"/>
            <p:nvPr/>
          </p:nvSpPr>
          <p:spPr>
            <a:xfrm>
              <a:off x="87080" y="3615247"/>
              <a:ext cx="221335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Each core has a per-controller budget</a:t>
              </a:r>
              <a:endParaRPr lang="en-US" dirty="0"/>
            </a:p>
          </p:txBody>
        </p:sp>
        <p:cxnSp>
          <p:nvCxnSpPr>
            <p:cNvPr id="109" name="Straight Arrow Connector 108"/>
            <p:cNvCxnSpPr>
              <a:stCxn id="108" idx="3"/>
              <a:endCxn id="244" idx="2"/>
            </p:cNvCxnSpPr>
            <p:nvPr/>
          </p:nvCxnSpPr>
          <p:spPr>
            <a:xfrm flipV="1">
              <a:off x="2300438" y="3018829"/>
              <a:ext cx="401779" cy="919584"/>
            </a:xfrm>
            <a:prstGeom prst="straightConnector1">
              <a:avLst/>
            </a:prstGeom>
            <a:ln w="6350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60" name="Straight Connector 159"/>
            <p:cNvCxnSpPr/>
            <p:nvPr/>
          </p:nvCxnSpPr>
          <p:spPr>
            <a:xfrm>
              <a:off x="10043850" y="4909506"/>
              <a:ext cx="0" cy="564357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/>
            <p:cNvCxnSpPr/>
            <p:nvPr/>
          </p:nvCxnSpPr>
          <p:spPr>
            <a:xfrm>
              <a:off x="3547800" y="5191686"/>
              <a:ext cx="6507956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/>
            <p:cNvCxnSpPr/>
            <p:nvPr/>
          </p:nvCxnSpPr>
          <p:spPr>
            <a:xfrm>
              <a:off x="3547800" y="4886884"/>
              <a:ext cx="0" cy="564357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/>
            <p:cNvCxnSpPr/>
            <p:nvPr/>
          </p:nvCxnSpPr>
          <p:spPr>
            <a:xfrm>
              <a:off x="5713150" y="4886884"/>
              <a:ext cx="0" cy="564357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>
              <a:off x="7878500" y="4886884"/>
              <a:ext cx="0" cy="564357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7" name="TextBox 166"/>
            <p:cNvSpPr txBox="1"/>
            <p:nvPr/>
          </p:nvSpPr>
          <p:spPr>
            <a:xfrm>
              <a:off x="3680356" y="5650240"/>
              <a:ext cx="20327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Regulation period</a:t>
              </a:r>
              <a:endParaRPr lang="en-US" dirty="0"/>
            </a:p>
          </p:txBody>
        </p:sp>
        <p:cxnSp>
          <p:nvCxnSpPr>
            <p:cNvPr id="168" name="Straight Arrow Connector 167"/>
            <p:cNvCxnSpPr/>
            <p:nvPr/>
          </p:nvCxnSpPr>
          <p:spPr>
            <a:xfrm>
              <a:off x="3547800" y="5601261"/>
              <a:ext cx="2165350" cy="0"/>
            </a:xfrm>
            <a:prstGeom prst="straightConnector1">
              <a:avLst/>
            </a:prstGeom>
            <a:ln w="254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Arrow Connector 169"/>
            <p:cNvCxnSpPr>
              <a:stCxn id="108" idx="3"/>
              <a:endCxn id="245" idx="0"/>
            </p:cNvCxnSpPr>
            <p:nvPr/>
          </p:nvCxnSpPr>
          <p:spPr>
            <a:xfrm>
              <a:off x="2300438" y="3938413"/>
              <a:ext cx="401778" cy="983720"/>
            </a:xfrm>
            <a:prstGeom prst="straightConnector1">
              <a:avLst/>
            </a:prstGeom>
            <a:ln w="6350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244" name="TextBox 243"/>
            <p:cNvSpPr txBox="1"/>
            <p:nvPr/>
          </p:nvSpPr>
          <p:spPr>
            <a:xfrm>
              <a:off x="1871378" y="2649497"/>
              <a:ext cx="166167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accent1">
                      <a:lumMod val="75000"/>
                    </a:schemeClr>
                  </a:solidFill>
                </a:rPr>
                <a:t>Controller one</a:t>
              </a:r>
              <a:endParaRPr lang="en-US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245" name="TextBox 244"/>
            <p:cNvSpPr txBox="1"/>
            <p:nvPr/>
          </p:nvSpPr>
          <p:spPr>
            <a:xfrm>
              <a:off x="1871377" y="4922133"/>
              <a:ext cx="166167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accent1">
                      <a:lumMod val="75000"/>
                    </a:schemeClr>
                  </a:solidFill>
                </a:rPr>
                <a:t>Controller two</a:t>
              </a:r>
              <a:endParaRPr lang="en-US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sp>
        <p:nvSpPr>
          <p:cNvPr id="270" name="Rectangle 269"/>
          <p:cNvSpPr/>
          <p:nvPr/>
        </p:nvSpPr>
        <p:spPr>
          <a:xfrm>
            <a:off x="8249120" y="3692575"/>
            <a:ext cx="3844766" cy="64633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dirty="0" smtClean="0"/>
              <a:t>Uneven memory bandwidth (b = Q/P) across cores and controllers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486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" grpId="0"/>
      <p:bldP spid="27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Main Idea</a:t>
            </a:r>
            <a:endParaRPr lang="en-US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2E71D35-7973-4725-A497-15A20A430A13}" type="slidenum">
              <a:rPr lang="en-US" sz="6600" smtClean="0">
                <a:solidFill>
                  <a:schemeClr val="bg1">
                    <a:lumMod val="85000"/>
                  </a:schemeClr>
                </a:solidFill>
              </a:rPr>
              <a:pPr/>
              <a:t>8</a:t>
            </a:fld>
            <a:endParaRPr lang="en-US" sz="6600" dirty="0">
              <a:solidFill>
                <a:schemeClr val="bg1">
                  <a:lumMod val="85000"/>
                </a:schemeClr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658761" y="1710813"/>
            <a:ext cx="4213123" cy="511277"/>
            <a:chOff x="658761" y="1710813"/>
            <a:chExt cx="4213123" cy="511277"/>
          </a:xfrm>
        </p:grpSpPr>
        <p:sp>
          <p:nvSpPr>
            <p:cNvPr id="3" name="Rectangle 2"/>
            <p:cNvSpPr/>
            <p:nvPr/>
          </p:nvSpPr>
          <p:spPr>
            <a:xfrm>
              <a:off x="658761" y="1710813"/>
              <a:ext cx="914400" cy="511277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Core 1</a:t>
              </a:r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758335" y="1710813"/>
              <a:ext cx="914400" cy="511277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Core 2</a:t>
              </a:r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2857909" y="1710813"/>
              <a:ext cx="914400" cy="511277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Core 3</a:t>
              </a:r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957484" y="1710813"/>
              <a:ext cx="914400" cy="511277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Core 4</a:t>
              </a:r>
              <a:endParaRPr lang="en-US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58761" y="3765753"/>
            <a:ext cx="4252452" cy="639097"/>
            <a:chOff x="541730" y="3765754"/>
            <a:chExt cx="4252452" cy="639097"/>
          </a:xfrm>
        </p:grpSpPr>
        <p:sp>
          <p:nvSpPr>
            <p:cNvPr id="4" name="Oval 3"/>
            <p:cNvSpPr/>
            <p:nvPr/>
          </p:nvSpPr>
          <p:spPr>
            <a:xfrm>
              <a:off x="541730" y="3765754"/>
              <a:ext cx="1887794" cy="639097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Controller 1</a:t>
              </a:r>
              <a:endParaRPr lang="en-US" dirty="0"/>
            </a:p>
          </p:txBody>
        </p:sp>
        <p:sp>
          <p:nvSpPr>
            <p:cNvPr id="13" name="Oval 12"/>
            <p:cNvSpPr/>
            <p:nvPr/>
          </p:nvSpPr>
          <p:spPr>
            <a:xfrm>
              <a:off x="2906388" y="3765754"/>
              <a:ext cx="1887794" cy="639097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Controller 2</a:t>
              </a:r>
              <a:endParaRPr lang="en-US" dirty="0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1115961" y="1415845"/>
            <a:ext cx="3298723" cy="2989006"/>
            <a:chOff x="1115961" y="1415845"/>
            <a:chExt cx="3298723" cy="2989006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2761225" y="1415845"/>
              <a:ext cx="0" cy="2989006"/>
            </a:xfrm>
            <a:prstGeom prst="line">
              <a:avLst/>
            </a:prstGeom>
            <a:ln w="4445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3" idx="2"/>
            </p:cNvCxnSpPr>
            <p:nvPr/>
          </p:nvCxnSpPr>
          <p:spPr>
            <a:xfrm>
              <a:off x="1115961" y="2222090"/>
              <a:ext cx="345888" cy="1543663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stCxn id="9" idx="2"/>
            </p:cNvCxnSpPr>
            <p:nvPr/>
          </p:nvCxnSpPr>
          <p:spPr>
            <a:xfrm flipH="1">
              <a:off x="1724042" y="2222090"/>
              <a:ext cx="491493" cy="1543663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>
              <a:stCxn id="10" idx="2"/>
            </p:cNvCxnSpPr>
            <p:nvPr/>
          </p:nvCxnSpPr>
          <p:spPr>
            <a:xfrm>
              <a:off x="3315109" y="2222090"/>
              <a:ext cx="495709" cy="1543663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>
              <a:stCxn id="11" idx="2"/>
            </p:cNvCxnSpPr>
            <p:nvPr/>
          </p:nvCxnSpPr>
          <p:spPr>
            <a:xfrm flipH="1">
              <a:off x="4096773" y="2222090"/>
              <a:ext cx="317911" cy="1543663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/>
          <p:cNvGrpSpPr/>
          <p:nvPr/>
        </p:nvGrpSpPr>
        <p:grpSpPr>
          <a:xfrm>
            <a:off x="6464709" y="1710813"/>
            <a:ext cx="4213123" cy="511277"/>
            <a:chOff x="658761" y="1710813"/>
            <a:chExt cx="4213123" cy="511277"/>
          </a:xfrm>
        </p:grpSpPr>
        <p:sp>
          <p:nvSpPr>
            <p:cNvPr id="38" name="Rectangle 37"/>
            <p:cNvSpPr/>
            <p:nvPr/>
          </p:nvSpPr>
          <p:spPr>
            <a:xfrm>
              <a:off x="658761" y="1710813"/>
              <a:ext cx="914400" cy="511277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Core 1</a:t>
              </a:r>
              <a:endParaRPr lang="en-US" dirty="0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1758335" y="1710813"/>
              <a:ext cx="914400" cy="511277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Core 2</a:t>
              </a:r>
              <a:endParaRPr lang="en-US" dirty="0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2857909" y="1710813"/>
              <a:ext cx="914400" cy="511277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Core 3</a:t>
              </a:r>
              <a:endParaRPr lang="en-US" dirty="0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3957484" y="1710813"/>
              <a:ext cx="914400" cy="511277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Core 4</a:t>
              </a:r>
              <a:endParaRPr lang="en-US" dirty="0"/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6464709" y="3765753"/>
            <a:ext cx="4252452" cy="639097"/>
            <a:chOff x="541730" y="3765754"/>
            <a:chExt cx="4252452" cy="639097"/>
          </a:xfrm>
        </p:grpSpPr>
        <p:sp>
          <p:nvSpPr>
            <p:cNvPr id="43" name="Oval 42"/>
            <p:cNvSpPr/>
            <p:nvPr/>
          </p:nvSpPr>
          <p:spPr>
            <a:xfrm>
              <a:off x="541730" y="3765754"/>
              <a:ext cx="1887794" cy="639097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Controller 1</a:t>
              </a:r>
              <a:endParaRPr lang="en-US" dirty="0"/>
            </a:p>
          </p:txBody>
        </p:sp>
        <p:sp>
          <p:nvSpPr>
            <p:cNvPr id="44" name="Oval 43"/>
            <p:cNvSpPr/>
            <p:nvPr/>
          </p:nvSpPr>
          <p:spPr>
            <a:xfrm>
              <a:off x="2906388" y="3765754"/>
              <a:ext cx="1887794" cy="639097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Controller 2</a:t>
              </a:r>
              <a:endParaRPr lang="en-US" dirty="0"/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6921909" y="2222090"/>
            <a:ext cx="3298723" cy="1733461"/>
            <a:chOff x="6921909" y="2222090"/>
            <a:chExt cx="3298723" cy="1733461"/>
          </a:xfrm>
        </p:grpSpPr>
        <p:grpSp>
          <p:nvGrpSpPr>
            <p:cNvPr id="45" name="Group 44"/>
            <p:cNvGrpSpPr/>
            <p:nvPr/>
          </p:nvGrpSpPr>
          <p:grpSpPr>
            <a:xfrm>
              <a:off x="6921909" y="2222090"/>
              <a:ext cx="2415457" cy="1733461"/>
              <a:chOff x="1115961" y="2222090"/>
              <a:chExt cx="2415457" cy="1733461"/>
            </a:xfrm>
          </p:grpSpPr>
          <p:cxnSp>
            <p:nvCxnSpPr>
              <p:cNvPr id="47" name="Straight Arrow Connector 46"/>
              <p:cNvCxnSpPr>
                <a:stCxn id="38" idx="2"/>
              </p:cNvCxnSpPr>
              <p:nvPr/>
            </p:nvCxnSpPr>
            <p:spPr>
              <a:xfrm>
                <a:off x="1115961" y="2222090"/>
                <a:ext cx="1958257" cy="1733461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Arrow Connector 47"/>
              <p:cNvCxnSpPr>
                <a:stCxn id="38" idx="2"/>
              </p:cNvCxnSpPr>
              <p:nvPr/>
            </p:nvCxnSpPr>
            <p:spPr>
              <a:xfrm>
                <a:off x="1115961" y="2222090"/>
                <a:ext cx="315101" cy="1543663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Arrow Connector 48"/>
              <p:cNvCxnSpPr>
                <a:stCxn id="39" idx="2"/>
              </p:cNvCxnSpPr>
              <p:nvPr/>
            </p:nvCxnSpPr>
            <p:spPr>
              <a:xfrm flipH="1">
                <a:off x="1758335" y="2222090"/>
                <a:ext cx="457200" cy="1543663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Arrow Connector 49"/>
              <p:cNvCxnSpPr>
                <a:stCxn id="39" idx="2"/>
              </p:cNvCxnSpPr>
              <p:nvPr/>
            </p:nvCxnSpPr>
            <p:spPr>
              <a:xfrm>
                <a:off x="2215535" y="2222090"/>
                <a:ext cx="1315883" cy="1582028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9" name="Group 58"/>
            <p:cNvGrpSpPr/>
            <p:nvPr/>
          </p:nvGrpSpPr>
          <p:grpSpPr>
            <a:xfrm>
              <a:off x="7834673" y="2222090"/>
              <a:ext cx="2385959" cy="1637257"/>
              <a:chOff x="-853763" y="1820208"/>
              <a:chExt cx="2385959" cy="1637257"/>
            </a:xfrm>
          </p:grpSpPr>
          <p:cxnSp>
            <p:nvCxnSpPr>
              <p:cNvPr id="60" name="Straight Arrow Connector 59"/>
              <p:cNvCxnSpPr/>
              <p:nvPr/>
            </p:nvCxnSpPr>
            <p:spPr>
              <a:xfrm>
                <a:off x="559270" y="1820208"/>
                <a:ext cx="350215" cy="1543663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Arrow Connector 60"/>
              <p:cNvCxnSpPr>
                <a:stCxn id="40" idx="2"/>
              </p:cNvCxnSpPr>
              <p:nvPr/>
            </p:nvCxnSpPr>
            <p:spPr>
              <a:xfrm flipH="1">
                <a:off x="-853763" y="1820208"/>
                <a:ext cx="1286384" cy="1543663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Arrow Connector 61"/>
              <p:cNvCxnSpPr>
                <a:stCxn id="41" idx="2"/>
                <a:endCxn id="43" idx="7"/>
              </p:cNvCxnSpPr>
              <p:nvPr/>
            </p:nvCxnSpPr>
            <p:spPr>
              <a:xfrm flipH="1">
                <a:off x="-612394" y="1820208"/>
                <a:ext cx="2144590" cy="1637257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Arrow Connector 62"/>
              <p:cNvCxnSpPr>
                <a:stCxn id="41" idx="2"/>
              </p:cNvCxnSpPr>
              <p:nvPr/>
            </p:nvCxnSpPr>
            <p:spPr>
              <a:xfrm flipH="1">
                <a:off x="1291304" y="1820208"/>
                <a:ext cx="240892" cy="1543663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3" name="TextBox 72"/>
          <p:cNvSpPr txBox="1"/>
          <p:nvPr/>
        </p:nvSpPr>
        <p:spPr>
          <a:xfrm>
            <a:off x="1212660" y="4826636"/>
            <a:ext cx="30971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 dirty="0" smtClean="0"/>
              <a:t>Partitioned Case</a:t>
            </a:r>
            <a:endParaRPr lang="en-US" sz="3200" u="sng" dirty="0"/>
          </a:p>
        </p:txBody>
      </p:sp>
      <p:sp>
        <p:nvSpPr>
          <p:cNvPr id="79" name="TextBox 78"/>
          <p:cNvSpPr txBox="1"/>
          <p:nvPr/>
        </p:nvSpPr>
        <p:spPr>
          <a:xfrm>
            <a:off x="7376454" y="4826636"/>
            <a:ext cx="23968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 dirty="0" smtClean="0"/>
              <a:t>Shared Case</a:t>
            </a:r>
            <a:endParaRPr lang="en-US" sz="3200" u="sng" dirty="0"/>
          </a:p>
        </p:txBody>
      </p:sp>
    </p:spTree>
    <p:extLst>
      <p:ext uri="{BB962C8B-B14F-4D97-AF65-F5344CB8AC3E}">
        <p14:creationId xmlns:p14="http://schemas.microsoft.com/office/powerpoint/2010/main" val="2411310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  <p:bldP spid="7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Main Contributions</a:t>
            </a:r>
            <a:endParaRPr lang="en-US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2E71D35-7973-4725-A497-15A20A430A13}" type="slidenum">
              <a:rPr lang="en-US" sz="6600" smtClean="0">
                <a:solidFill>
                  <a:schemeClr val="bg1">
                    <a:lumMod val="85000"/>
                  </a:schemeClr>
                </a:solidFill>
              </a:rPr>
              <a:pPr/>
              <a:t>9</a:t>
            </a:fld>
            <a:endParaRPr lang="en-US" sz="66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20" name="Rounded Rectangle 319"/>
          <p:cNvSpPr/>
          <p:nvPr/>
        </p:nvSpPr>
        <p:spPr>
          <a:xfrm>
            <a:off x="191871" y="1630921"/>
            <a:ext cx="5284698" cy="1111898"/>
          </a:xfrm>
          <a:prstGeom prst="roundRect">
            <a:avLst>
              <a:gd name="adj" fmla="val 5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dirty="0" smtClean="0"/>
              <a:t>Show that existing techniques are not safe </a:t>
            </a:r>
            <a:endParaRPr lang="pt-PT" sz="2000" dirty="0"/>
          </a:p>
        </p:txBody>
      </p:sp>
      <p:sp>
        <p:nvSpPr>
          <p:cNvPr id="321" name="Rounded Rectangle 320"/>
          <p:cNvSpPr/>
          <p:nvPr/>
        </p:nvSpPr>
        <p:spPr>
          <a:xfrm>
            <a:off x="3161722" y="3145436"/>
            <a:ext cx="6041272" cy="1165023"/>
          </a:xfrm>
          <a:prstGeom prst="roundRect">
            <a:avLst>
              <a:gd name="adj" fmla="val 5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dirty="0" smtClean="0"/>
              <a:t>Worst-case memory stall analysis for architectures with two memory controllers shared by all cores</a:t>
            </a:r>
            <a:endParaRPr lang="pt-PT" sz="2000" dirty="0"/>
          </a:p>
        </p:txBody>
      </p:sp>
      <p:sp>
        <p:nvSpPr>
          <p:cNvPr id="330" name="Rounded Rectangle 329"/>
          <p:cNvSpPr/>
          <p:nvPr/>
        </p:nvSpPr>
        <p:spPr>
          <a:xfrm>
            <a:off x="5181601" y="4850451"/>
            <a:ext cx="6596142" cy="1071074"/>
          </a:xfrm>
          <a:prstGeom prst="roundRect">
            <a:avLst>
              <a:gd name="adj" fmla="val 5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dirty="0" smtClean="0"/>
              <a:t>Five stall-cognisant heuristics for i) memory-bandwidth-to-core assignment, and ii) task-to-core assignment</a:t>
            </a:r>
            <a:endParaRPr lang="pt-PT" sz="2000" dirty="0"/>
          </a:p>
        </p:txBody>
      </p:sp>
    </p:spTree>
    <p:extLst>
      <p:ext uri="{BB962C8B-B14F-4D97-AF65-F5344CB8AC3E}">
        <p14:creationId xmlns:p14="http://schemas.microsoft.com/office/powerpoint/2010/main" val="2003753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1" grpId="0" animBg="1"/>
      <p:bldP spid="330" grpId="0" animBg="1"/>
    </p:bldLst>
  </p:timing>
</p:sld>
</file>

<file path=ppt/theme/theme1.xml><?xml version="1.0" encoding="utf-8"?>
<a:theme xmlns:a="http://schemas.openxmlformats.org/drawingml/2006/main" name="CISTER 2k16 Simpl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ISTER 2k16 Fonts">
      <a:majorFont>
        <a:latin typeface="Franklin Gothic Heavy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12769</TotalTime>
  <Words>1170</Words>
  <Application>Microsoft Office PowerPoint</Application>
  <PresentationFormat>Widescreen</PresentationFormat>
  <Paragraphs>370</Paragraphs>
  <Slides>24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Calibri</vt:lpstr>
      <vt:lpstr>Cambria Math</vt:lpstr>
      <vt:lpstr>Franklin Gothic Book</vt:lpstr>
      <vt:lpstr>Franklin Gothic Heavy</vt:lpstr>
      <vt:lpstr>Franklin Gothic Medium</vt:lpstr>
      <vt:lpstr>CISTER 2k16 Simple Theme</vt:lpstr>
      <vt:lpstr>Worst-case Stall Analysis for Multicore Architectures with Two Memory Controllers</vt:lpstr>
      <vt:lpstr>Outline</vt:lpstr>
      <vt:lpstr>Motivation</vt:lpstr>
      <vt:lpstr>Overview</vt:lpstr>
      <vt:lpstr>Platform</vt:lpstr>
      <vt:lpstr>Task Model</vt:lpstr>
      <vt:lpstr>Memory Access Regulation Model</vt:lpstr>
      <vt:lpstr>Main Idea</vt:lpstr>
      <vt:lpstr>Main Contributions</vt:lpstr>
      <vt:lpstr>Yao’s Analysis (1)</vt:lpstr>
      <vt:lpstr>Yao’s Analysis (2)</vt:lpstr>
      <vt:lpstr>Why Yao’s Analysis Fails with 2 Controllers</vt:lpstr>
      <vt:lpstr>New Stall Analysis</vt:lpstr>
      <vt:lpstr>Case 1 (Regulation dominant): b1≤  1/m   ∧ b2≤  1/m</vt:lpstr>
      <vt:lpstr>Case 2 (Contention dominant): b1&gt;  1/m   ∧ b2&gt;  1/m</vt:lpstr>
      <vt:lpstr>Case 2 (Contention dominant): b1&gt;  1/m   ∧ b2&gt;  1/m</vt:lpstr>
      <vt:lpstr>Case 3 (both): (b1≤ 1/m∧ b2&gt; 1/m)∨(b1&gt; 1/m∧ b2≤ 1/m)</vt:lpstr>
      <vt:lpstr>Schedulability Analysis</vt:lpstr>
      <vt:lpstr>Bandwidth Allocation and Task-to-core Assignment Heuristics</vt:lpstr>
      <vt:lpstr>Evaluation</vt:lpstr>
      <vt:lpstr>Results</vt:lpstr>
      <vt:lpstr>Results</vt:lpstr>
      <vt:lpstr>Conclusions and Future Directions</vt:lpstr>
      <vt:lpstr>Questions ?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Cristiana Barros</dc:creator>
  <cp:lastModifiedBy>MUHAMMAD ALI AWAN</cp:lastModifiedBy>
  <cp:revision>390</cp:revision>
  <dcterms:created xsi:type="dcterms:W3CDTF">2016-09-06T15:18:49Z</dcterms:created>
  <dcterms:modified xsi:type="dcterms:W3CDTF">2018-07-11T20:37:27Z</dcterms:modified>
</cp:coreProperties>
</file>